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23"/>
  </p:notesMasterIdLst>
  <p:sldIdLst>
    <p:sldId id="256" r:id="rId2"/>
    <p:sldId id="271" r:id="rId3"/>
    <p:sldId id="272" r:id="rId4"/>
    <p:sldId id="273" r:id="rId5"/>
    <p:sldId id="257" r:id="rId6"/>
    <p:sldId id="261" r:id="rId7"/>
    <p:sldId id="262" r:id="rId8"/>
    <p:sldId id="274" r:id="rId9"/>
    <p:sldId id="258" r:id="rId10"/>
    <p:sldId id="259" r:id="rId11"/>
    <p:sldId id="264" r:id="rId12"/>
    <p:sldId id="266" r:id="rId13"/>
    <p:sldId id="265" r:id="rId14"/>
    <p:sldId id="260" r:id="rId15"/>
    <p:sldId id="275" r:id="rId16"/>
    <p:sldId id="276" r:id="rId17"/>
    <p:sldId id="268" r:id="rId18"/>
    <p:sldId id="267" r:id="rId19"/>
    <p:sldId id="277" r:id="rId20"/>
    <p:sldId id="269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F55756-965B-48FE-8680-AB9FDC1B3DA2}">
          <p14:sldIdLst>
            <p14:sldId id="256"/>
            <p14:sldId id="271"/>
            <p14:sldId id="272"/>
            <p14:sldId id="273"/>
            <p14:sldId id="257"/>
            <p14:sldId id="261"/>
            <p14:sldId id="262"/>
            <p14:sldId id="274"/>
            <p14:sldId id="258"/>
            <p14:sldId id="259"/>
            <p14:sldId id="264"/>
            <p14:sldId id="266"/>
            <p14:sldId id="265"/>
            <p14:sldId id="260"/>
            <p14:sldId id="275"/>
            <p14:sldId id="276"/>
            <p14:sldId id="268"/>
            <p14:sldId id="267"/>
            <p14:sldId id="277"/>
            <p14:sldId id="269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1429" autoAdjust="0"/>
  </p:normalViewPr>
  <p:slideViewPr>
    <p:cSldViewPr>
      <p:cViewPr varScale="1">
        <p:scale>
          <a:sx n="77" d="100"/>
          <a:sy n="77" d="100"/>
        </p:scale>
        <p:origin x="-9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6266"/>
    </p:cViewPr>
  </p:outlineViewPr>
  <p:notesTextViewPr>
    <p:cViewPr>
      <p:scale>
        <a:sx n="1" d="1"/>
        <a:sy n="1" d="1"/>
      </p:scale>
      <p:origin x="0" y="582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01382-7941-4115-B3A6-226279954212}" type="datetimeFigureOut">
              <a:rPr lang="en-US" smtClean="0"/>
              <a:t>9/13/2011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76C48-18C7-478B-B733-74D721F4A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70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entral_limit_theorem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Random_variables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76C48-18C7-478B-B733-74D721F4AF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92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76C48-18C7-478B-B733-74D721F4AF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77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u="sng" dirty="0" smtClean="0"/>
                  <a:t>Slide 11:</a:t>
                </a: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The marginal distribution,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𝐗</m:t>
                        </m:r>
                      </m:e>
                      <m:e>
                        <m:r>
                          <a:rPr lang="en-US" b="1" i="1" smtClean="0">
                            <a:latin typeface="Cambria Math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needn’t be exponential, even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>
                            <a:latin typeface="Cambria Math"/>
                          </a:rPr>
                          <m:t>𝐗</m:t>
                        </m:r>
                        <m:r>
                          <a:rPr lang="en-US" b="1" i="0" smtClean="0">
                            <a:latin typeface="Cambria Math"/>
                          </a:rPr>
                          <m:t>,</m:t>
                        </m:r>
                        <m:r>
                          <a:rPr lang="en-US" b="1" i="0" smtClean="0">
                            <a:latin typeface="Cambria Math"/>
                          </a:rPr>
                          <m:t>𝐙</m:t>
                        </m:r>
                      </m:e>
                      <m:e>
                        <m:r>
                          <a:rPr lang="en-US" b="1" i="1">
                            <a:latin typeface="Cambria Math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is.</a:t>
                </a:r>
                <a:endParaRPr lang="en-US" b="1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-----------------------</a:t>
                </a: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1" i="0" u="sng" dirty="0" smtClean="0">
                  <a:latin typeface="Cambria Math"/>
                </a:endParaRP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i="0" u="sng" dirty="0" smtClean="0">
                    <a:latin typeface="Cambria Math"/>
                  </a:rPr>
                  <a:t>Slide 12:</a:t>
                </a: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 dirty="0" smtClean="0">
                    <a:latin typeface="Cambria Math"/>
                  </a:rPr>
                  <a:t>1.</a:t>
                </a: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 dirty="0" smtClean="0">
                    <a:latin typeface="Cambria Math"/>
                  </a:rPr>
                  <a:t>I</a:t>
                </a:r>
                <a:r>
                  <a:rPr lang="en-US" b="0" i="0" dirty="0" smtClean="0"/>
                  <a:t>n practice, we are given only the incomplete data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>
                        <a:latin typeface="Cambria Math"/>
                      </a:rPr>
                      <m:t>X</m:t>
                    </m:r>
                  </m:oMath>
                </a14:m>
                <a:r>
                  <a:rPr lang="en-US" b="0" i="0" dirty="0" smtClean="0"/>
                  <a:t>. </a:t>
                </a: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 dirty="0" smtClean="0"/>
                  <a:t>Hence, we know about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Z</m:t>
                    </m:r>
                  </m:oMath>
                </a14:m>
                <a:r>
                  <a:rPr lang="en-US" b="0" i="0" dirty="0" smtClean="0"/>
                  <a:t> only via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p</m:t>
                    </m:r>
                    <m:r>
                      <a:rPr lang="en-US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Z</m:t>
                    </m:r>
                    <m:r>
                      <a:rPr lang="en-US" b="0" i="0" smtClean="0">
                        <a:latin typeface="Cambria Math"/>
                      </a:rPr>
                      <m:t>|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X</m:t>
                    </m:r>
                    <m:r>
                      <a:rPr lang="en-US" b="0" i="0" smtClean="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0" i="0" dirty="0" smtClean="0"/>
                  <a:t>.</a:t>
                </a:r>
              </a:p>
              <a:p>
                <a:endParaRPr lang="en-US" b="0" i="0" dirty="0" smtClean="0">
                  <a:latin typeface="Cambria Math"/>
                </a:endParaRPr>
              </a:p>
              <a:p>
                <a:r>
                  <a:rPr lang="en-US" b="0" i="0" dirty="0" smtClean="0">
                    <a:latin typeface="Cambria Math"/>
                  </a:rPr>
                  <a:t>2.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p</m:t>
                    </m:r>
                    <m:r>
                      <a:rPr lang="en-US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Z</m:t>
                    </m:r>
                    <m:r>
                      <a:rPr lang="en-US" b="0" i="0" smtClean="0">
                        <a:latin typeface="Cambria Math"/>
                      </a:rPr>
                      <m:t>|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X</m:t>
                    </m:r>
                    <m:r>
                      <a:rPr lang="en-US" b="0" i="0" smtClean="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0" i="0" dirty="0" smtClean="0"/>
                  <a:t> =&gt; posterior probability distribution of latent variables</a:t>
                </a:r>
                <a:r>
                  <a:rPr lang="en-US" b="0" i="0" dirty="0" smtClean="0"/>
                  <a:t>.</a:t>
                </a:r>
                <a:endParaRPr lang="en-US" b="0" i="0" dirty="0"/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 smtClean="0"/>
                  <a:t>------------------------</a:t>
                </a: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0" dirty="0" smtClean="0"/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u="sng" smtClean="0"/>
                  <a:t>Slide 19: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3) EM algorithm makes a </a:t>
                </a:r>
                <a:r>
                  <a:rPr lang="en-US" i="1" dirty="0" smtClean="0"/>
                  <a:t>soft </a:t>
                </a:r>
                <a:r>
                  <a:rPr lang="en-US" dirty="0" smtClean="0"/>
                  <a:t>assignment to clusters using posterior probabilities. 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*5) We also note that EM algorithm takes more iterations to converge to a solution, compared to </a:t>
                </a:r>
                <a:r>
                  <a:rPr lang="en-US" i="1" dirty="0" smtClean="0"/>
                  <a:t>K-</a:t>
                </a:r>
                <a:r>
                  <a:rPr lang="en-US" dirty="0" smtClean="0"/>
                  <a:t>means, with each cycle requiring considerably larger computations. Hence, </a:t>
                </a:r>
                <a:r>
                  <a:rPr lang="en-US" i="1" dirty="0" smtClean="0"/>
                  <a:t>K-</a:t>
                </a:r>
                <a:r>
                  <a:rPr lang="en-US" dirty="0" smtClean="0"/>
                  <a:t>means is used to find a suitable initialization that is then adapted using EM.</a:t>
                </a: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1" u="sng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The marginal distribution, </a:t>
                </a:r>
                <a:r>
                  <a:rPr lang="en-US" b="0" i="0" smtClean="0">
                    <a:latin typeface="Cambria Math"/>
                  </a:rPr>
                  <a:t>𝑝(</a:t>
                </a:r>
                <a:r>
                  <a:rPr lang="en-US" b="1" i="0" smtClean="0">
                    <a:latin typeface="Cambria Math"/>
                  </a:rPr>
                  <a:t>𝐗│𝜽</a:t>
                </a:r>
                <a:r>
                  <a:rPr lang="en-US" b="0" i="0" smtClean="0">
                    <a:latin typeface="Cambria Math"/>
                  </a:rPr>
                  <a:t>)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needn’t be exponential, even if </a:t>
                </a:r>
                <a:r>
                  <a:rPr lang="en-US" i="0">
                    <a:latin typeface="Cambria Math"/>
                  </a:rPr>
                  <a:t>𝑝(</a:t>
                </a:r>
                <a:r>
                  <a:rPr lang="en-US" b="1" i="0">
                    <a:latin typeface="Cambria Math"/>
                  </a:rPr>
                  <a:t>𝐗</a:t>
                </a:r>
                <a:r>
                  <a:rPr lang="en-US" b="1" i="0" smtClean="0">
                    <a:latin typeface="Cambria Math"/>
                  </a:rPr>
                  <a:t>,𝐙│</a:t>
                </a:r>
                <a:r>
                  <a:rPr lang="en-US" b="1" i="0">
                    <a:latin typeface="Cambria Math"/>
                  </a:rPr>
                  <a:t>𝜽)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is</a:t>
                </a:r>
                <a:r>
                  <a:rPr lang="en-US" dirty="0" smtClean="0"/>
                  <a:t>.</a:t>
                </a:r>
                <a:endParaRPr lang="en-US" b="1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76C48-18C7-478B-B733-74D721F4AF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13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0" i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smtClean="0">
                    <a:latin typeface="Cambria Math"/>
                  </a:rPr>
                  <a:t>𝑝(</a:t>
                </a:r>
                <a:r>
                  <a:rPr lang="en-US" b="1" i="0" smtClean="0">
                    <a:latin typeface="Cambria Math"/>
                  </a:rPr>
                  <a:t>𝐙|𝐗,𝜽</a:t>
                </a:r>
                <a:r>
                  <a:rPr lang="en-US" b="0" i="0" smtClean="0">
                    <a:latin typeface="Cambria Math"/>
                  </a:rPr>
                  <a:t>)</a:t>
                </a:r>
                <a:r>
                  <a:rPr lang="en-US" dirty="0" smtClean="0"/>
                  <a:t> =&gt; posterior probability distribution of latent variables.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76C48-18C7-478B-B733-74D721F4AF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70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76C48-18C7-478B-B733-74D721F4AF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45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76C48-18C7-478B-B733-74D721F4AF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66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76C48-18C7-478B-B733-74D721F4AF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80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76C48-18C7-478B-B733-74D721F4AF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215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76C48-18C7-478B-B733-74D721F4AF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239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76C48-18C7-478B-B733-74D721F4AF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95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76C48-18C7-478B-B733-74D721F4AF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32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 smtClean="0"/>
              <a:t>Slide</a:t>
            </a:r>
            <a:r>
              <a:rPr lang="en-US" b="1" u="sng" baseline="0" dirty="0" smtClean="0"/>
              <a:t> 2:</a:t>
            </a:r>
            <a:endParaRPr lang="en-US" b="1" u="sng" dirty="0" smtClean="0"/>
          </a:p>
          <a:p>
            <a:r>
              <a:rPr lang="en-US" dirty="0" smtClean="0"/>
              <a:t>First</a:t>
            </a:r>
            <a:r>
              <a:rPr lang="en-US" dirty="0" smtClean="0"/>
              <a:t>, the normal distribution is very tractable analytically, that is, a large number of results involving this distribution can be derived in explicit form. Second, the normal distribution arises as the outcome of the </a:t>
            </a:r>
            <a:r>
              <a:rPr lang="en-US" dirty="0" smtClean="0">
                <a:hlinkClick r:id="rId3" tooltip="Central limit theorem"/>
              </a:rPr>
              <a:t>central limit theorem</a:t>
            </a:r>
            <a:r>
              <a:rPr lang="en-US" dirty="0" smtClean="0"/>
              <a:t>, which states that under mild conditions the sum of a large number of </a:t>
            </a:r>
            <a:r>
              <a:rPr lang="en-US" dirty="0" smtClean="0">
                <a:hlinkClick r:id="rId4" tooltip="Random variables"/>
              </a:rPr>
              <a:t>random variables</a:t>
            </a:r>
            <a:r>
              <a:rPr lang="en-US" dirty="0" smtClean="0"/>
              <a:t> is distributed approximately normally. Finally, the "bell" shape of the normal distribution makes it a convenient choice for </a:t>
            </a:r>
            <a:r>
              <a:rPr lang="en-US" dirty="0" err="1" smtClean="0"/>
              <a:t>modelling</a:t>
            </a:r>
            <a:r>
              <a:rPr lang="en-US" dirty="0" smtClean="0"/>
              <a:t> a large variety of random variables encountered in practice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-----------------------------</a:t>
            </a:r>
          </a:p>
          <a:p>
            <a:endParaRPr lang="en-US" dirty="0" smtClean="0"/>
          </a:p>
          <a:p>
            <a:r>
              <a:rPr lang="en-US" b="1" u="sng" dirty="0" smtClean="0"/>
              <a:t>Slide 6: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Ex: A mixture of two normal distributions with different means can lead to a distribution with two modes, which can not be modeled via standard parametric distributions.</a:t>
            </a:r>
          </a:p>
          <a:p>
            <a:r>
              <a:rPr lang="en-US" dirty="0" smtClean="0"/>
              <a:t>------------------------------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76C48-18C7-478B-B733-74D721F4AF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491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76C48-18C7-478B-B733-74D721F4AF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390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76C48-18C7-478B-B733-74D721F4AF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25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76C48-18C7-478B-B733-74D721F4AF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7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76C48-18C7-478B-B733-74D721F4AF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76C48-18C7-478B-B733-74D721F4AF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91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76C48-18C7-478B-B733-74D721F4AF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76C48-18C7-478B-B733-74D721F4AF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09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u="sng" dirty="0" smtClean="0"/>
              <a:t>Slide 8:</a:t>
            </a:r>
          </a:p>
          <a:p>
            <a:r>
              <a:rPr lang="en-US" dirty="0" smtClean="0"/>
              <a:t>Given</a:t>
            </a:r>
            <a:r>
              <a:rPr lang="en-US" baseline="0" dirty="0" smtClean="0"/>
              <a:t> </a:t>
            </a:r>
            <a:r>
              <a:rPr lang="en-US" baseline="0" dirty="0" smtClean="0"/>
              <a:t>a data set, we would like to come up with a mixture model that best fits the observed data points. So, we use this algorithm to iteratively reach this desired model. Also, when using EM, one </a:t>
            </a:r>
            <a:r>
              <a:rPr lang="en-US" baseline="0" dirty="0" smtClean="0"/>
              <a:t>typically </a:t>
            </a:r>
            <a:r>
              <a:rPr lang="en-US" baseline="0" dirty="0" smtClean="0"/>
              <a:t>knows the number of components in the mixture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------------------</a:t>
            </a:r>
          </a:p>
          <a:p>
            <a:endParaRPr lang="en-US" baseline="0" dirty="0" smtClean="0"/>
          </a:p>
          <a:p>
            <a:r>
              <a:rPr lang="en-US" b="1" u="sng" dirty="0" smtClean="0"/>
              <a:t>Slide 9:</a:t>
            </a:r>
          </a:p>
          <a:p>
            <a:r>
              <a:rPr lang="en-US" dirty="0" smtClean="0"/>
              <a:t>Solutions</a:t>
            </a:r>
            <a:r>
              <a:rPr lang="en-US" baseline="0" dirty="0" smtClean="0"/>
              <a:t> refers to estimates of parameters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EM obtains maximum likelihood estimates of parameter values.</a:t>
            </a:r>
          </a:p>
          <a:p>
            <a:r>
              <a:rPr lang="en-US" baseline="0" dirty="0" smtClean="0"/>
              <a:t>-----------------------</a:t>
            </a:r>
          </a:p>
          <a:p>
            <a:endParaRPr lang="en-US" baseline="0" dirty="0" smtClean="0"/>
          </a:p>
          <a:p>
            <a:r>
              <a:rPr lang="en-US" b="1" i="0" u="sng" baseline="0" dirty="0" smtClean="0"/>
              <a:t>Slide 10: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 step: Log likelihood function of a mixture model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-----------------------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76C48-18C7-478B-B733-74D721F4AF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95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76C48-18C7-478B-B733-74D721F4AF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23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FCE3954-5E6E-46D6-9610-DA22183B0641}" type="datetime1">
              <a:rPr lang="en-US" smtClean="0"/>
              <a:t>9/13/2011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D42AC9D-3361-4A70-833D-C43DF4AD64E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E834-9BB9-4610-B683-4D82E0FC05FE}" type="datetime1">
              <a:rPr lang="en-US" smtClean="0"/>
              <a:t>9/13/2011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2AC9D-3361-4A70-833D-C43DF4AD64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0DA3-5619-4CD9-AC52-7DB3970FC18E}" type="datetime1">
              <a:rPr lang="en-US" smtClean="0"/>
              <a:t>9/13/2011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2AC9D-3361-4A70-833D-C43DF4AD64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BCFD439-22E8-4D86-8BAB-9AA6E32CB7FD}" type="datetime1">
              <a:rPr lang="en-US" smtClean="0"/>
              <a:t>9/13/2011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42AC9D-3361-4A70-833D-C43DF4AD64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B14A0B3-AC5C-4B0B-AA8B-4263B9F74F78}" type="datetime1">
              <a:rPr lang="en-US" smtClean="0"/>
              <a:t>9/13/2011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D42AC9D-3361-4A70-833D-C43DF4AD64E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4D76-45A7-492A-9CDC-3720CC40EDD8}" type="datetime1">
              <a:rPr lang="en-US" smtClean="0"/>
              <a:t>9/13/2011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2AC9D-3361-4A70-833D-C43DF4AD64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B7AD-DD88-4863-97C0-17CC27178D1E}" type="datetime1">
              <a:rPr lang="en-US" smtClean="0"/>
              <a:t>9/13/2011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2AC9D-3361-4A70-833D-C43DF4AD64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C1305AC-0F06-4C69-8716-50DA880AB8BE}" type="datetime1">
              <a:rPr lang="en-US" smtClean="0"/>
              <a:t>9/13/2011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42AC9D-3361-4A70-833D-C43DF4AD64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31335-C48D-4589-9631-CB64ED7B527B}" type="datetime1">
              <a:rPr lang="en-US" smtClean="0"/>
              <a:t>9/13/2011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2AC9D-3361-4A70-833D-C43DF4AD64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2E9AA71-1D9D-4E31-A105-CA9D1D08C96A}" type="datetime1">
              <a:rPr lang="en-US" smtClean="0"/>
              <a:t>9/13/2011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D42AC9D-3361-4A70-833D-C43DF4AD64E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C8134A4-AEDA-495A-BE92-B3636ADA1F53}" type="datetime1">
              <a:rPr lang="en-US" smtClean="0"/>
              <a:t>9/13/2011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D42AC9D-3361-4A70-833D-C43DF4AD64E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B48FA94-8AD7-4ACD-820E-98C838BECFEA}" type="datetime1">
              <a:rPr lang="en-US" smtClean="0"/>
              <a:t>9/13/2011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D42AC9D-3361-4A70-833D-C43DF4AD64E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Mixture Models </a:t>
            </a:r>
            <a:br>
              <a:rPr lang="en-US" dirty="0" smtClean="0"/>
            </a:b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Expectation Maximization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Abhijit Kiran Valluri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00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Algorithm -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E step: </a:t>
            </a:r>
            <a:r>
              <a:rPr lang="en-US" dirty="0" smtClean="0"/>
              <a:t>Calculates the expectation of the log likelihood function with the current values of the parameters.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M step:</a:t>
            </a:r>
            <a:r>
              <a:rPr lang="en-US" dirty="0" smtClean="0"/>
              <a:t> Reevaluate the parameters of the model by maximizing the expected log likelihood found in the E step.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The procedure is carried out till convergence.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D42AC9D-3361-4A70-833D-C43DF4AD64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4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the log likelihood function be given as: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</a:t>
                </a:r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𝐗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denotes the set of observed data,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𝐙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denotes the set of all latent variables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𝜽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denotes the set of all model parameters.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dirty="0"/>
                  <a:t>S</a:t>
                </a:r>
                <a:r>
                  <a:rPr lang="en-US" dirty="0" smtClean="0"/>
                  <a:t>ummation over the latent variables,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𝐙</m:t>
                    </m:r>
                  </m:oMath>
                </a14:m>
                <a:r>
                  <a:rPr lang="en-US" dirty="0" smtClean="0"/>
                  <a:t>, inside the logarithm.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1224" t="-1001" r="-1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</a:t>
            </a:r>
            <a:r>
              <a:rPr lang="en-US" dirty="0" smtClean="0"/>
              <a:t>Algorithm - Details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33" b="10960"/>
          <a:stretch/>
        </p:blipFill>
        <p:spPr bwMode="auto">
          <a:xfrm>
            <a:off x="2599262" y="2036545"/>
            <a:ext cx="3945475" cy="935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D42AC9D-3361-4A70-833D-C43DF4AD64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2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𝐗</m:t>
                        </m:r>
                        <m:r>
                          <a:rPr lang="en-US" b="1" i="0" smtClean="0">
                            <a:latin typeface="Cambria Math"/>
                          </a:rPr>
                          <m:t>,</m:t>
                        </m:r>
                        <m:r>
                          <a:rPr lang="en-US" b="1" i="0" smtClean="0">
                            <a:latin typeface="Cambria Math"/>
                          </a:rPr>
                          <m:t>𝐙</m:t>
                        </m:r>
                      </m:e>
                    </m:d>
                  </m:oMath>
                </a14:m>
                <a:r>
                  <a:rPr lang="en-US" dirty="0" smtClean="0"/>
                  <a:t> is called the complete data set;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𝐗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called the incomplete data set.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To maximize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𝐗</m:t>
                        </m:r>
                      </m:e>
                      <m:e>
                        <m:r>
                          <a:rPr lang="en-US" b="1" i="1" smtClean="0">
                            <a:latin typeface="Cambria Math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dirty="0" smtClean="0"/>
                  <a:t> with respect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𝜽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457200" indent="-457200">
                  <a:lnSpc>
                    <a:spcPct val="150000"/>
                  </a:lnSpc>
                  <a:buSzPct val="90000"/>
                  <a:buFont typeface="+mj-lt"/>
                  <a:buAutoNum type="arabicPeriod"/>
                </a:pPr>
                <a:r>
                  <a:rPr lang="en-US" sz="2200" dirty="0" smtClean="0"/>
                  <a:t>Choose an initial value for the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b="1" i="1" smtClean="0">
                            <a:latin typeface="Cambria Math"/>
                          </a:rPr>
                          <m:t>𝜽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/>
                          </a:rPr>
                          <m:t>old</m:t>
                        </m:r>
                      </m:sup>
                    </m:sSup>
                    <m:r>
                      <a:rPr lang="en-US" sz="22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/>
                          </a:rPr>
                          <m:t>𝜽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200" b="1" dirty="0" smtClean="0"/>
              </a:p>
              <a:p>
                <a:pPr marL="457200" indent="-457200">
                  <a:lnSpc>
                    <a:spcPct val="150000"/>
                  </a:lnSpc>
                  <a:buSzPct val="90000"/>
                  <a:buFont typeface="+mj-lt"/>
                  <a:buAutoNum type="arabicPeriod"/>
                </a:pPr>
                <a:r>
                  <a:rPr lang="en-US" sz="2200" b="1" dirty="0" smtClean="0"/>
                  <a:t>E step: </a:t>
                </a:r>
                <a:r>
                  <a:rPr lang="en-US" sz="2200" dirty="0" smtClean="0"/>
                  <a:t>Evaluate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𝑝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1">
                        <a:latin typeface="Cambria Math"/>
                      </a:rPr>
                      <m:t>𝐙</m:t>
                    </m:r>
                    <m:r>
                      <a:rPr lang="en-US" sz="2000" b="1">
                        <a:latin typeface="Cambria Math"/>
                      </a:rPr>
                      <m:t>|</m:t>
                    </m:r>
                    <m:r>
                      <a:rPr lang="en-US" sz="2000" b="1">
                        <a:latin typeface="Cambria Math"/>
                      </a:rPr>
                      <m:t>𝐗</m:t>
                    </m:r>
                    <m:r>
                      <a:rPr lang="en-US" sz="2000" b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/>
                          </a:rPr>
                          <m:t>𝜽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old</m:t>
                        </m:r>
                      </m:sup>
                    </m:sSup>
                    <m:r>
                      <a:rPr lang="en-US" sz="2000" i="0"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 smtClean="0"/>
                  <a:t>.</a:t>
                </a:r>
              </a:p>
              <a:p>
                <a:pPr marL="457200" indent="-457200">
                  <a:buSzPct val="90000"/>
                  <a:buFont typeface="+mj-lt"/>
                  <a:buAutoNum type="arabicPeriod"/>
                </a:pPr>
                <a:r>
                  <a:rPr lang="en-US" sz="2200" b="1" dirty="0" smtClean="0"/>
                  <a:t>M step: </a:t>
                </a:r>
                <a:r>
                  <a:rPr lang="en-US" sz="2200" dirty="0" smtClean="0"/>
                  <a:t>Compute the expectation of the complete-data log likelihood evaluated at a general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/>
                      </a:rPr>
                      <m:t>𝜽</m:t>
                    </m:r>
                  </m:oMath>
                </a14:m>
                <a:r>
                  <a:rPr lang="en-US" sz="2200" dirty="0" smtClean="0"/>
                  <a:t>:</a:t>
                </a:r>
                <a:endParaRPr lang="en-US" sz="2200" b="1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US" sz="2200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35" t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745" y="5601783"/>
            <a:ext cx="5506510" cy="75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Algorithm -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D42AC9D-3361-4A70-833D-C43DF4AD64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5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 </a:t>
            </a:r>
            <a:r>
              <a:rPr lang="en-US" dirty="0" smtClean="0"/>
              <a:t>Algorithm - Details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457200" indent="-457200">
                  <a:buSzPct val="90000"/>
                  <a:buFont typeface="+mj-lt"/>
                  <a:buAutoNum type="arabicPeriod" startAt="3"/>
                </a:pPr>
                <a:r>
                  <a:rPr lang="en-US" sz="2300" dirty="0" smtClean="0"/>
                  <a:t>(contd.) Then,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300" b="1" i="1" smtClean="0">
                            <a:latin typeface="Cambria Math"/>
                          </a:rPr>
                          <m:t>𝜽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300" b="0" i="0" smtClean="0">
                            <a:latin typeface="Cambria Math"/>
                          </a:rPr>
                          <m:t>new</m:t>
                        </m:r>
                      </m:sup>
                    </m:sSup>
                  </m:oMath>
                </a14:m>
                <a:r>
                  <a:rPr lang="en-US" sz="2300" dirty="0" smtClean="0"/>
                  <a:t> by:</a:t>
                </a:r>
              </a:p>
              <a:p>
                <a:pPr marL="457200" indent="-457200">
                  <a:buSzPct val="90000"/>
                  <a:buFont typeface="+mj-lt"/>
                  <a:buAutoNum type="arabicPeriod" startAt="3"/>
                </a:pPr>
                <a:endParaRPr lang="en-US" sz="2300" dirty="0"/>
              </a:p>
              <a:p>
                <a:pPr marL="457200" indent="-457200">
                  <a:buSzPct val="90000"/>
                  <a:buFont typeface="+mj-lt"/>
                  <a:buAutoNum type="arabicPeriod" startAt="3"/>
                </a:pPr>
                <a:endParaRPr lang="en-US" sz="2300" dirty="0" smtClean="0"/>
              </a:p>
              <a:p>
                <a:pPr marL="457200" indent="-457200">
                  <a:buSzPct val="90000"/>
                  <a:buFont typeface="+mj-lt"/>
                  <a:buAutoNum type="arabicPeriod" startAt="3"/>
                </a:pPr>
                <a:r>
                  <a:rPr lang="en-US" sz="2300" dirty="0" smtClean="0"/>
                  <a:t>Finally, check for convergence of the log likelihood or the parameter values. Go to step 2,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300" b="1" i="1" smtClean="0">
                            <a:latin typeface="Cambria Math"/>
                          </a:rPr>
                          <m:t>𝜽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300" b="0" i="0" smtClean="0">
                            <a:latin typeface="Cambria Math"/>
                          </a:rPr>
                          <m:t>old</m:t>
                        </m:r>
                      </m:sup>
                    </m:sSup>
                    <m:r>
                      <a:rPr lang="en-US" sz="2300" b="0" i="1" smtClean="0">
                        <a:latin typeface="Cambria Math"/>
                      </a:rPr>
                      <m:t>←</m:t>
                    </m:r>
                    <m:sSup>
                      <m:sSupPr>
                        <m:ctrlPr>
                          <a:rPr lang="en-US" sz="23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300" b="1" i="1" smtClean="0">
                            <a:latin typeface="Cambria Math"/>
                          </a:rPr>
                          <m:t>𝜽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300" b="0" i="0" smtClean="0">
                            <a:latin typeface="Cambria Math"/>
                          </a:rPr>
                          <m:t>new</m:t>
                        </m:r>
                      </m:sup>
                    </m:sSup>
                  </m:oMath>
                </a14:m>
                <a:r>
                  <a:rPr lang="en-US" sz="2300" dirty="0" smtClean="0"/>
                  <a:t>, if not converging.</a:t>
                </a:r>
              </a:p>
              <a:p>
                <a:pPr marL="457200" indent="-457200">
                  <a:buFont typeface="+mj-lt"/>
                  <a:buAutoNum type="arabicPeriod" startAt="3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816" t="-1001" r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D42AC9D-3361-4A70-833D-C43DF4AD64EB}" type="slidenum">
              <a:rPr lang="en-US" smtClean="0"/>
              <a:t>13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625" y="2061226"/>
            <a:ext cx="3878750" cy="6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54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r>
              <a:rPr lang="en-US" dirty="0" smtClean="0"/>
              <a:t>Consider the Gaussian mixture model (slide 7).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D42AC9D-3361-4A70-833D-C43DF4AD64EB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" t="5147" r="6852" b="6707"/>
          <a:stretch/>
        </p:blipFill>
        <p:spPr bwMode="auto">
          <a:xfrm>
            <a:off x="2143125" y="2057400"/>
            <a:ext cx="464820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568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EM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080" y="2638995"/>
            <a:ext cx="5481840" cy="866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7467600" cy="4873752"/>
              </a:xfrm>
            </p:spPr>
            <p:txBody>
              <a:bodyPr/>
              <a:lstStyle/>
              <a:p>
                <a:r>
                  <a:rPr lang="en-US" dirty="0" smtClean="0"/>
                  <a:t>Consider the Gaussian mixture model (slide 7). We need to maximize the likelihood function,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                                        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                                         ,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w.r.t. the parameters (mean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, covariance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and mixing </a:t>
                </a:r>
                <a:r>
                  <a:rPr lang="en-US" dirty="0" smtClean="0"/>
                  <a:t>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7467600" cy="4873752"/>
              </a:xfrm>
              <a:blipFill rotWithShape="1">
                <a:blip r:embed="rId4"/>
                <a:stretch>
                  <a:fillRect l="-1224" t="-1001" r="-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44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457200" indent="-457200">
                  <a:buSzPct val="90000"/>
                  <a:buFont typeface="+mj-lt"/>
                  <a:buAutoNum type="arabicPeriod"/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. Compute the initial value of the log likelihood function</a:t>
                </a:r>
                <a:r>
                  <a:rPr lang="en-US" dirty="0" smtClean="0"/>
                  <a:t>.</a:t>
                </a:r>
              </a:p>
              <a:p>
                <a:pPr marL="457200" indent="-457200">
                  <a:buSzPct val="90000"/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SzPct val="90000"/>
                  <a:buFont typeface="+mj-lt"/>
                  <a:buAutoNum type="arabicPeriod"/>
                </a:pPr>
                <a:r>
                  <a:rPr lang="en-US" b="1" dirty="0"/>
                  <a:t>E step: </a:t>
                </a:r>
                <a:r>
                  <a:rPr lang="en-US" dirty="0"/>
                  <a:t>Compute the posterior probabilities of the latent variables (or responsibilities) with current parameter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as following: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980" t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 smtClean="0"/>
              <a:t>15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045" y="4676238"/>
            <a:ext cx="4479911" cy="1647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588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7467600" cy="4873752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SzPct val="90000"/>
                  <a:buFont typeface="+mj-lt"/>
                  <a:buAutoNum type="arabicPeriod" startAt="3"/>
                </a:pPr>
                <a:r>
                  <a:rPr lang="en-US" b="1" dirty="0" smtClean="0"/>
                  <a:t>M step:</a:t>
                </a:r>
                <a:r>
                  <a:rPr lang="en-US" dirty="0" smtClean="0"/>
                  <a:t> Evaluate the new parameters using the current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𝛾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(responsibilities):</a:t>
                </a:r>
              </a:p>
              <a:p>
                <a:pPr marL="457200" indent="-457200">
                  <a:buFont typeface="+mj-lt"/>
                  <a:buAutoNum type="arabicPeriod" startAt="3"/>
                </a:pPr>
                <a:endParaRPr lang="en-US" sz="2200" dirty="0"/>
              </a:p>
              <a:p>
                <a:pPr marL="457200" indent="-457200">
                  <a:buFont typeface="+mj-lt"/>
                  <a:buAutoNum type="arabicPeriod" startAt="3"/>
                </a:pPr>
                <a:endParaRPr lang="en-US" sz="2200" dirty="0" smtClean="0"/>
              </a:p>
              <a:p>
                <a:pPr marL="457200" indent="-457200">
                  <a:buFont typeface="+mj-lt"/>
                  <a:buAutoNum type="arabicPeriod" startAt="3"/>
                </a:pPr>
                <a:endParaRPr lang="en-US" sz="2200" dirty="0"/>
              </a:p>
              <a:p>
                <a:pPr marL="457200" indent="-457200">
                  <a:buFont typeface="+mj-lt"/>
                  <a:buAutoNum type="arabicPeriod" startAt="3"/>
                </a:pPr>
                <a:endParaRPr lang="en-US" sz="2200" dirty="0" smtClean="0"/>
              </a:p>
              <a:p>
                <a:pPr marL="457200" indent="-457200">
                  <a:buFont typeface="+mj-lt"/>
                  <a:buAutoNum type="arabicPeriod" startAt="3"/>
                </a:pPr>
                <a:endParaRPr lang="en-US" sz="2200" dirty="0"/>
              </a:p>
              <a:p>
                <a:pPr marL="457200" indent="-457200">
                  <a:buFont typeface="+mj-lt"/>
                  <a:buAutoNum type="arabicPeriod" startAt="3"/>
                </a:pPr>
                <a:endParaRPr lang="en-US" sz="2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7467600" cy="4873752"/>
              </a:xfrm>
              <a:blipFill rotWithShape="1">
                <a:blip r:embed="rId3"/>
                <a:stretch>
                  <a:fillRect l="-898" t="-1001" r="-1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 smtClean="0"/>
              <a:t>16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406" y="2739119"/>
            <a:ext cx="7097189" cy="2975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44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>
            <a:normAutofit/>
          </a:bodyPr>
          <a:lstStyle/>
          <a:p>
            <a:pPr marL="457200" indent="-457200">
              <a:buSzPct val="90000"/>
              <a:buFont typeface="+mj-lt"/>
              <a:buAutoNum type="arabicPeriod" startAt="4"/>
            </a:pPr>
            <a:r>
              <a:rPr lang="en-US" dirty="0" smtClean="0"/>
              <a:t>Update the log likelihood (slide 14) using the new parameter values. If the value hasn’t yet converged, then go to step 2. 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end result gives the required parameter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1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Image segmentation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Image reconstruction in medicine, etc.</a:t>
            </a:r>
          </a:p>
          <a:p>
            <a:r>
              <a:rPr lang="en-US" dirty="0" smtClean="0"/>
              <a:t>Data clustering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 smtClean="0"/>
              <a:t>18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40" y="2096664"/>
            <a:ext cx="8127933" cy="2475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692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Gaussian </a:t>
            </a:r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a versatile distribution.</a:t>
            </a:r>
          </a:p>
          <a:p>
            <a:endParaRPr lang="en-US" dirty="0"/>
          </a:p>
          <a:p>
            <a:r>
              <a:rPr lang="en-US" dirty="0" smtClean="0"/>
              <a:t>It lends itself for modeling several random variables.</a:t>
            </a:r>
          </a:p>
          <a:p>
            <a:pPr lvl="1"/>
            <a:r>
              <a:rPr lang="en-US" dirty="0" smtClean="0"/>
              <a:t>The grades in a class, the human height, etc.</a:t>
            </a:r>
          </a:p>
          <a:p>
            <a:pPr lvl="1"/>
            <a:endParaRPr lang="en-US" dirty="0"/>
          </a:p>
          <a:p>
            <a:r>
              <a:rPr lang="en-US" dirty="0" smtClean="0"/>
              <a:t>It is analytically tractable.</a:t>
            </a:r>
          </a:p>
          <a:p>
            <a:endParaRPr lang="en-US" dirty="0"/>
          </a:p>
          <a:p>
            <a:r>
              <a:rPr lang="en-US" dirty="0" smtClean="0"/>
              <a:t>Central Limit Theorem</a:t>
            </a:r>
          </a:p>
          <a:p>
            <a:pPr lvl="1"/>
            <a:r>
              <a:rPr lang="en-US" dirty="0" smtClean="0"/>
              <a:t>Sum of a large number of random variables approaches a Gaussian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D42AC9D-3361-4A70-833D-C43DF4AD64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3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and </a:t>
            </a:r>
            <a:r>
              <a:rPr lang="en-US" i="1" dirty="0" smtClean="0"/>
              <a:t>K-</a:t>
            </a:r>
            <a:r>
              <a:rPr lang="en-US" dirty="0" smtClean="0"/>
              <a:t>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is a close similarity.</a:t>
            </a:r>
            <a:endParaRPr lang="en-US" i="1" dirty="0" smtClean="0"/>
          </a:p>
          <a:p>
            <a:r>
              <a:rPr lang="en-US" i="1" dirty="0" smtClean="0"/>
              <a:t>K-</a:t>
            </a:r>
            <a:r>
              <a:rPr lang="en-US" dirty="0" smtClean="0"/>
              <a:t>means algorithm performs a hard assignment of data points to clusters.</a:t>
            </a:r>
          </a:p>
          <a:p>
            <a:r>
              <a:rPr lang="en-US" dirty="0" smtClean="0"/>
              <a:t>EM algorithm makes a </a:t>
            </a:r>
            <a:r>
              <a:rPr lang="en-US" i="1" dirty="0" smtClean="0"/>
              <a:t>soft </a:t>
            </a:r>
            <a:r>
              <a:rPr lang="en-US" dirty="0" smtClean="0"/>
              <a:t>assignment.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can derive </a:t>
            </a:r>
            <a:r>
              <a:rPr lang="en-US" i="1" dirty="0" smtClean="0"/>
              <a:t>K</a:t>
            </a:r>
            <a:r>
              <a:rPr lang="en-US" dirty="0" smtClean="0"/>
              <a:t>-means algorithm as a limiting case of EM for </a:t>
            </a:r>
            <a:r>
              <a:rPr lang="en-US" smtClean="0"/>
              <a:t>Gaussian mixtures.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 smtClean="0"/>
              <a:t>19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98677" y="3508664"/>
            <a:ext cx="7346646" cy="1749136"/>
            <a:chOff x="425754" y="3508664"/>
            <a:chExt cx="7346646" cy="1749136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78" t="50000" r="4484"/>
            <a:stretch/>
          </p:blipFill>
          <p:spPr bwMode="auto">
            <a:xfrm>
              <a:off x="425754" y="3508664"/>
              <a:ext cx="3441761" cy="1749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839" t="68024"/>
            <a:stretch/>
          </p:blipFill>
          <p:spPr bwMode="auto">
            <a:xfrm>
              <a:off x="3924300" y="3536509"/>
              <a:ext cx="3848100" cy="1693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4440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90563" y="3136613"/>
            <a:ext cx="1362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06845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Gaussian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5800" cy="4873752"/>
          </a:xfrm>
        </p:spPr>
        <p:txBody>
          <a:bodyPr/>
          <a:lstStyle/>
          <a:p>
            <a:r>
              <a:rPr lang="en-US" dirty="0" smtClean="0"/>
              <a:t>Histogram plot of the mean of </a:t>
            </a:r>
            <a:r>
              <a:rPr lang="en-US" i="1" dirty="0" smtClean="0"/>
              <a:t>N </a:t>
            </a:r>
            <a:r>
              <a:rPr lang="en-US" dirty="0" smtClean="0"/>
              <a:t>uniformly distributed numbers for various value of </a:t>
            </a:r>
            <a:r>
              <a:rPr lang="en-US" i="1" dirty="0" smtClean="0"/>
              <a:t>N.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1800" b="1" dirty="0" smtClean="0"/>
              <a:t>Note: </a:t>
            </a:r>
            <a:r>
              <a:rPr lang="en-US" sz="1800" dirty="0" smtClean="0"/>
              <a:t>All figures in the presentation unless otherwise mentioned, are taken from Christopher M. Bishop, “Pattern Recognition and Machine learning”.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D42AC9D-3361-4A70-833D-C43DF4AD64EB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4600"/>
            <a:ext cx="8290974" cy="173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248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Mixture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mixture models?</a:t>
            </a:r>
          </a:p>
          <a:p>
            <a:pPr lvl="1"/>
            <a:r>
              <a:rPr lang="en-US" dirty="0" smtClean="0"/>
              <a:t>A single Gaussian distribution has limitations when modeling several data sets. </a:t>
            </a:r>
            <a:endParaRPr lang="en-US" dirty="0"/>
          </a:p>
          <a:p>
            <a:pPr lvl="1"/>
            <a:r>
              <a:rPr lang="en-US" dirty="0" smtClean="0"/>
              <a:t>If the data has two or more distinct modes as below: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365760" lvl="1" indent="0">
              <a:buNone/>
            </a:pPr>
            <a:r>
              <a:rPr lang="en-US" dirty="0" smtClean="0"/>
              <a:t>Here, a mixture of Gaussians becomes useful.</a:t>
            </a:r>
            <a:endParaRPr lang="en-US" dirty="0"/>
          </a:p>
          <a:p>
            <a:pPr marL="36576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D42AC9D-3361-4A70-833D-C43DF4AD64EB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53"/>
          <a:stretch/>
        </p:blipFill>
        <p:spPr bwMode="auto">
          <a:xfrm>
            <a:off x="1613535" y="3160985"/>
            <a:ext cx="5993130" cy="2614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214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Mixture Models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9" b="2622"/>
          <a:stretch/>
        </p:blipFill>
        <p:spPr bwMode="auto">
          <a:xfrm>
            <a:off x="1884312" y="3882189"/>
            <a:ext cx="5375377" cy="2975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u="sng" dirty="0" smtClean="0"/>
              <a:t>Mixture distribution</a:t>
            </a:r>
            <a:r>
              <a:rPr lang="en-US" dirty="0" smtClean="0"/>
              <a:t>: It is the probability distribution of a random variable that can be derived from other random variables via simple manipulations. </a:t>
            </a:r>
          </a:p>
          <a:p>
            <a:pPr lvl="1"/>
            <a:r>
              <a:rPr lang="en-US" dirty="0" smtClean="0"/>
              <a:t>Ex: A Gaussian mixture distribution in 1 dimension as a linear combination of three Gaussians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D42AC9D-3361-4A70-833D-C43DF4AD64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8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Mixture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5029200"/>
          </a:xfrm>
        </p:spPr>
        <p:txBody>
          <a:bodyPr/>
          <a:lstStyle/>
          <a:p>
            <a:r>
              <a:rPr lang="en-US" u="sng" dirty="0" smtClean="0"/>
              <a:t>Mixture Model: </a:t>
            </a:r>
            <a:r>
              <a:rPr lang="en-US" dirty="0" smtClean="0"/>
              <a:t>It is a probabilistic model corresponding to the </a:t>
            </a:r>
            <a:r>
              <a:rPr lang="en-US" i="1" dirty="0" smtClean="0"/>
              <a:t>mixture distribution</a:t>
            </a:r>
            <a:r>
              <a:rPr lang="en-US" dirty="0" smtClean="0"/>
              <a:t> that represents the elements in the data set.</a:t>
            </a:r>
          </a:p>
          <a:p>
            <a:endParaRPr lang="en-US" dirty="0" smtClean="0"/>
          </a:p>
          <a:p>
            <a:r>
              <a:rPr lang="en-US" dirty="0" smtClean="0"/>
              <a:t>They offer more </a:t>
            </a:r>
            <a:r>
              <a:rPr lang="en-US" i="1" dirty="0" smtClean="0"/>
              <a:t>mathematical</a:t>
            </a:r>
            <a:r>
              <a:rPr lang="en-US" dirty="0" smtClean="0"/>
              <a:t> flexibility than the underlying probability distributions that it is based upon.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D42AC9D-3361-4A70-833D-C43DF4AD64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5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Mixture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u="sng" dirty="0" smtClean="0"/>
                  <a:t>An Example:</a:t>
                </a:r>
              </a:p>
              <a:p>
                <a:endParaRPr lang="en-US" u="sng" dirty="0"/>
              </a:p>
              <a:p>
                <a:endParaRPr lang="en-US" u="sng" dirty="0" smtClean="0"/>
              </a:p>
              <a:p>
                <a:endParaRPr lang="en-US" u="sng" dirty="0"/>
              </a:p>
              <a:p>
                <a:r>
                  <a:rPr lang="en-US" dirty="0" smtClean="0"/>
                  <a:t>We have a superposition of </a:t>
                </a:r>
                <a:r>
                  <a:rPr lang="en-US" i="1" dirty="0" smtClean="0"/>
                  <a:t>K </a:t>
                </a:r>
                <a:r>
                  <a:rPr lang="en-US" dirty="0" smtClean="0"/>
                  <a:t>Gaussian distributions leading to a mixture of Gaussians,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1" i="0" smtClean="0">
                            <a:latin typeface="Cambria Math"/>
                          </a:rPr>
                          <m:t>x</m:t>
                        </m:r>
                      </m:e>
                    </m:d>
                  </m:oMath>
                </a14:m>
                <a:r>
                  <a:rPr lang="en-US" dirty="0" smtClean="0">
                    <a:latin typeface="Monotype Corsiva" pitchFamily="66" charset="0"/>
                  </a:rPr>
                  <a:t>. </a:t>
                </a:r>
              </a:p>
              <a:p>
                <a:endParaRPr lang="en-US" dirty="0" smtClean="0">
                  <a:latin typeface="Monotype Corsiva" pitchFamily="66" charset="0"/>
                </a:endParaRPr>
              </a:p>
              <a:p>
                <a:r>
                  <a:rPr lang="en-US" dirty="0" smtClean="0"/>
                  <a:t>Each Gaussian density is called a </a:t>
                </a:r>
                <a:r>
                  <a:rPr lang="en-US" i="1" dirty="0" smtClean="0"/>
                  <a:t>component </a:t>
                </a:r>
                <a:r>
                  <a:rPr lang="en-US" dirty="0" smtClean="0"/>
                  <a:t>of the mixture and has a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and covariance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, and mixing coefficient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b="1" u="sn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327" t="-1001" r="-1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" t="5147" r="6852" b="6707"/>
          <a:stretch/>
        </p:blipFill>
        <p:spPr bwMode="auto">
          <a:xfrm>
            <a:off x="2143125" y="2057400"/>
            <a:ext cx="464820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D42AC9D-3361-4A70-833D-C43DF4AD64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7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 Maximization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Why EM?</a:t>
            </a:r>
          </a:p>
          <a:p>
            <a:r>
              <a:rPr lang="en-US" dirty="0" smtClean="0"/>
              <a:t>To estimate parameters of a mixture model, so as to best represent the given data.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Generally a difficult problem</a:t>
            </a:r>
          </a:p>
          <a:p>
            <a:pPr lvl="1"/>
            <a:r>
              <a:rPr lang="en-US" dirty="0" smtClean="0"/>
              <a:t>The number and functional form of the components of the mixture must be found.</a:t>
            </a:r>
          </a:p>
          <a:p>
            <a:pPr lvl="1"/>
            <a:endParaRPr lang="en-US" dirty="0"/>
          </a:p>
          <a:p>
            <a:r>
              <a:rPr lang="en-US" dirty="0" smtClean="0"/>
              <a:t>EM focuses on maximum likelihood techniques.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D42AC9D-3361-4A70-833D-C43DF4AD64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4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</a:t>
            </a:r>
            <a:r>
              <a:rPr lang="en-US" dirty="0" smtClean="0"/>
              <a:t>Maximization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00" y="2085474"/>
            <a:ext cx="2286000" cy="850710"/>
            <a:chOff x="3048000" y="2895600"/>
            <a:chExt cx="2286000" cy="850710"/>
          </a:xfrm>
        </p:grpSpPr>
        <p:sp>
          <p:nvSpPr>
            <p:cNvPr id="7" name="Rectangle 6"/>
            <p:cNvSpPr/>
            <p:nvPr/>
          </p:nvSpPr>
          <p:spPr>
            <a:xfrm>
              <a:off x="3048000" y="2895600"/>
              <a:ext cx="2286000" cy="23201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4053840" y="3127611"/>
              <a:ext cx="274319" cy="618699"/>
            </a:xfrm>
            <a:prstGeom prst="down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used to obtain maximum likelihood solutions for models with </a:t>
            </a:r>
            <a:r>
              <a:rPr lang="en-US" i="1" dirty="0" smtClean="0"/>
              <a:t>latent variables.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/>
              <a:t>Latent variables are those variables that are not observed directly, but rather are inferred from other observed variables.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EM algorithm is an iterative method and alternates between Expectation (E) step and the maximization (M) step.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D42AC9D-3361-4A70-833D-C43DF4AD64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5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982</TotalTime>
  <Words>1273</Words>
  <Application>Microsoft Office PowerPoint</Application>
  <PresentationFormat>On-screen Show (4:3)</PresentationFormat>
  <Paragraphs>208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Oriel</vt:lpstr>
      <vt:lpstr>Mixture Models  And Expectation Maximization</vt:lpstr>
      <vt:lpstr>The Gaussian Distribution</vt:lpstr>
      <vt:lpstr>The Gaussian Distribution</vt:lpstr>
      <vt:lpstr>Mixture Models</vt:lpstr>
      <vt:lpstr>Mixture Models</vt:lpstr>
      <vt:lpstr>Mixture Models</vt:lpstr>
      <vt:lpstr>Mixture Models</vt:lpstr>
      <vt:lpstr>Expectation Maximization</vt:lpstr>
      <vt:lpstr>Expectation Maximization</vt:lpstr>
      <vt:lpstr>EM Algorithm - Idea</vt:lpstr>
      <vt:lpstr>EM Algorithm - Details</vt:lpstr>
      <vt:lpstr>EM Algorithm - Details</vt:lpstr>
      <vt:lpstr>EM Algorithm - Details</vt:lpstr>
      <vt:lpstr>Example for EM</vt:lpstr>
      <vt:lpstr>Example for EM</vt:lpstr>
      <vt:lpstr>Example for EM</vt:lpstr>
      <vt:lpstr>Example for EM</vt:lpstr>
      <vt:lpstr>Example for EM</vt:lpstr>
      <vt:lpstr>Applications of EM</vt:lpstr>
      <vt:lpstr>EM and K-means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Expectation Maximization</dc:title>
  <dc:creator>Abhijit Kiran Valluri</dc:creator>
  <cp:lastModifiedBy>Abhijit Kiran Valluri</cp:lastModifiedBy>
  <cp:revision>67</cp:revision>
  <cp:lastPrinted>2011-09-13T04:45:24Z</cp:lastPrinted>
  <dcterms:created xsi:type="dcterms:W3CDTF">2011-09-11T15:53:43Z</dcterms:created>
  <dcterms:modified xsi:type="dcterms:W3CDTF">2011-09-13T18:23:51Z</dcterms:modified>
</cp:coreProperties>
</file>