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6858000" cy="9906000" type="A4"/>
  <p:notesSz cx="6858000" cy="9906000"/>
  <p:embeddedFontLst>
    <p:embeddedFont>
      <p:font typeface="HRWADF+DengXian Regular" panose="02010600030101010101" charset="-122"/>
      <p:regular r:id="rId3"/>
    </p:embeddedFon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KBKUOL+DengXian Bold" panose="02010600030101010101" charset="-122"/>
      <p:regular r:id="rId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6" d="100"/>
          <a:sy n="136" d="100"/>
        </p:scale>
        <p:origin x="444" y="96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heme" Target="theme/theme1.xml"/><Relationship Id="rId5" Type="http://schemas.openxmlformats.org/officeDocument/2006/relationships/font" Target="fonts/font3.fntdata"/><Relationship Id="rId10" Type="http://schemas.openxmlformats.org/officeDocument/2006/relationships/viewProps" Target="viewProps.xml"/><Relationship Id="rId4" Type="http://schemas.openxmlformats.org/officeDocument/2006/relationships/font" Target="fonts/font2.fntdata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6858000" cy="9905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50643" y="479345"/>
            <a:ext cx="2265527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 smtClean="0">
                <a:solidFill>
                  <a:srgbClr val="000000"/>
                </a:solidFill>
                <a:latin typeface="Calibri"/>
                <a:cs typeface="Calibri"/>
              </a:rPr>
              <a:t>202</a:t>
            </a:r>
            <a:r>
              <a:rPr lang="en-US" sz="1600" b="1" dirty="0" smtClean="0">
                <a:solidFill>
                  <a:srgbClr val="000000"/>
                </a:solidFill>
                <a:latin typeface="Calibri"/>
                <a:cs typeface="Calibri"/>
              </a:rPr>
              <a:t>1</a:t>
            </a:r>
            <a:r>
              <a:rPr sz="1600" b="1" spc="32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0000"/>
                </a:solidFill>
                <a:latin typeface="Calibri"/>
                <a:cs typeface="Calibri"/>
              </a:rPr>
              <a:t>CSP-J/CSP-S</a:t>
            </a:r>
            <a:r>
              <a:rPr sz="1600" b="1" spc="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0000"/>
                </a:solidFill>
                <a:latin typeface="KBKUOL+DengXian Bold"/>
                <a:cs typeface="KBKUOL+DengXian Bold"/>
              </a:rPr>
              <a:t>第一轮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82189" y="860129"/>
            <a:ext cx="1400556" cy="223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2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/>
                </a:solidFill>
                <a:latin typeface="KBKUOL+DengXian Bold"/>
                <a:cs typeface="KBKUOL+DengXian Bold"/>
              </a:rPr>
              <a:t>答题卡使用说明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91084" y="1674899"/>
            <a:ext cx="5798185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13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 err="1">
                <a:solidFill>
                  <a:srgbClr val="C00000"/>
                </a:solidFill>
                <a:latin typeface="KBKUOL+DengXian Bold"/>
                <a:cs typeface="KBKUOL+DengXian Bold"/>
              </a:rPr>
              <a:t>注：本操作说明以</a:t>
            </a:r>
            <a:r>
              <a:rPr sz="1400" b="1" spc="-72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400" b="1" dirty="0" smtClean="0">
                <a:solidFill>
                  <a:srgbClr val="C00000"/>
                </a:solidFill>
                <a:latin typeface="Calibri"/>
                <a:cs typeface="Calibri"/>
              </a:rPr>
              <a:t>20</a:t>
            </a:r>
            <a:r>
              <a:rPr lang="en-US" sz="1400" b="1" dirty="0" smtClean="0">
                <a:solidFill>
                  <a:srgbClr val="C00000"/>
                </a:solidFill>
                <a:latin typeface="Calibri"/>
                <a:cs typeface="Calibri"/>
              </a:rPr>
              <a:t>20</a:t>
            </a:r>
            <a:r>
              <a:rPr sz="1400" b="1" spc="20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400" b="1" dirty="0" err="1">
                <a:solidFill>
                  <a:srgbClr val="C00000"/>
                </a:solidFill>
                <a:latin typeface="KBKUOL+DengXian Bold"/>
                <a:cs typeface="KBKUOL+DengXian Bold"/>
              </a:rPr>
              <a:t>年认证试题为例，具体题号以</a:t>
            </a:r>
            <a:r>
              <a:rPr sz="1400" b="1" spc="-67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400" b="1" dirty="0" smtClean="0">
                <a:solidFill>
                  <a:srgbClr val="C00000"/>
                </a:solidFill>
                <a:latin typeface="Calibri"/>
                <a:cs typeface="Calibri"/>
              </a:rPr>
              <a:t>202</a:t>
            </a:r>
            <a:r>
              <a:rPr lang="en-US" sz="1400" b="1" dirty="0" smtClean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r>
              <a:rPr sz="1400" b="1" dirty="0" smtClean="0">
                <a:solidFill>
                  <a:srgbClr val="C00000"/>
                </a:solidFill>
                <a:latin typeface="KBKUOL+DengXian Bold"/>
                <a:cs typeface="KBKUOL+DengXian Bold"/>
              </a:rPr>
              <a:t>年试题为准。</a:t>
            </a:r>
            <a:r>
              <a:rPr lang="zh-CN" altLang="en-US" sz="1400" b="1" dirty="0" smtClean="0">
                <a:solidFill>
                  <a:srgbClr val="C00000"/>
                </a:solidFill>
                <a:latin typeface="KBKUOL+DengXian Bold"/>
                <a:cs typeface="KBKUOL+DengXian Bold"/>
              </a:rPr>
              <a:t>修改时用塑料橡皮擦干净，保持卡面清洁，不要折叠</a:t>
            </a:r>
            <a:r>
              <a:rPr lang="en-US" altLang="zh-CN" sz="1400" b="1" smtClean="0">
                <a:solidFill>
                  <a:srgbClr val="C00000"/>
                </a:solidFill>
                <a:latin typeface="KBKUOL+DengXian Bold"/>
                <a:cs typeface="KBKUOL+DengXian Bold"/>
              </a:rPr>
              <a:t>.</a:t>
            </a:r>
            <a:endParaRPr sz="1400" b="1" dirty="0">
              <a:solidFill>
                <a:srgbClr val="C00000"/>
              </a:solidFill>
              <a:latin typeface="KBKUOL+DengXian Bold"/>
              <a:cs typeface="KBKUOL+DengXian 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3316" y="3073219"/>
            <a:ext cx="1818584" cy="1778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000000"/>
                </a:solidFill>
                <a:latin typeface="HRWADF+DengXian Regular"/>
                <a:cs typeface="HRWADF+DengXian Regular"/>
              </a:rPr>
              <a:t>选手填写“姓名”和“学校”一栏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088382" y="3092396"/>
            <a:ext cx="1761744" cy="502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050" b="1" dirty="0">
                <a:solidFill>
                  <a:srgbClr val="000000"/>
                </a:solidFill>
                <a:latin typeface="KBKUOL+DengXian Bold"/>
                <a:cs typeface="KBKUOL+DengXian Bold"/>
              </a:rPr>
              <a:t>从左至右</a:t>
            </a:r>
            <a:r>
              <a:rPr sz="1050" dirty="0">
                <a:solidFill>
                  <a:srgbClr val="000000"/>
                </a:solidFill>
                <a:latin typeface="HRWADF+DengXian Regular"/>
                <a:cs typeface="HRWADF+DengXian Regular"/>
              </a:rPr>
              <a:t>，涂选</a:t>
            </a:r>
            <a:r>
              <a:rPr sz="1050" b="1" dirty="0">
                <a:solidFill>
                  <a:srgbClr val="000000"/>
                </a:solidFill>
                <a:latin typeface="KBKUOL+DengXian Bold"/>
                <a:cs typeface="KBKUOL+DengXian Bold"/>
              </a:rPr>
              <a:t>准考证号</a:t>
            </a:r>
            <a:r>
              <a:rPr sz="1050" dirty="0">
                <a:solidFill>
                  <a:srgbClr val="000000"/>
                </a:solidFill>
                <a:latin typeface="HRWADF+DengXian Regular"/>
                <a:cs typeface="HRWADF+DengXian Regular"/>
              </a:rPr>
              <a:t>，</a:t>
            </a:r>
          </a:p>
          <a:p>
            <a:pPr marL="0" marR="0">
              <a:lnSpc>
                <a:spcPts val="1260"/>
              </a:lnSpc>
              <a:spcBef>
                <a:spcPts val="9"/>
              </a:spcBef>
              <a:spcAft>
                <a:spcPts val="0"/>
              </a:spcAft>
            </a:pPr>
            <a:r>
              <a:rPr sz="1050" dirty="0">
                <a:solidFill>
                  <a:srgbClr val="000000"/>
                </a:solidFill>
                <a:latin typeface="HRWADF+DengXian Regular"/>
                <a:cs typeface="HRWADF+DengXian Regular"/>
              </a:rPr>
              <a:t>如</a:t>
            </a:r>
            <a:r>
              <a:rPr sz="1050" spc="-2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000000"/>
                </a:solidFill>
                <a:latin typeface="Calibri"/>
                <a:cs typeface="Calibri"/>
              </a:rPr>
              <a:t>SH-00141</a:t>
            </a:r>
            <a:r>
              <a:rPr sz="1050" dirty="0">
                <a:solidFill>
                  <a:srgbClr val="000000"/>
                </a:solidFill>
                <a:latin typeface="HRWADF+DengXian Regular"/>
                <a:cs typeface="HRWADF+DengXian Regular"/>
              </a:rPr>
              <a:t>，则涂选</a:t>
            </a:r>
          </a:p>
          <a:p>
            <a:pPr marL="0" marR="0">
              <a:lnSpc>
                <a:spcPts val="1259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000000"/>
                </a:solidFill>
                <a:latin typeface="Calibri"/>
                <a:cs typeface="Calibri"/>
              </a:rPr>
              <a:t>00141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23316" y="3473517"/>
            <a:ext cx="1021828" cy="201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89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000000"/>
                </a:solidFill>
                <a:latin typeface="HRWADF+DengXian Regular"/>
                <a:cs typeface="HRWADF+DengXian Regular"/>
              </a:rPr>
              <a:t>试卷类型涂</a:t>
            </a:r>
            <a:r>
              <a:rPr sz="1050" spc="-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000000"/>
                </a:solidFill>
                <a:latin typeface="HRWADF+DengXian Regular"/>
                <a:cs typeface="HRWADF+DengXian Regular"/>
              </a:rPr>
              <a:t>“</a:t>
            </a:r>
            <a:r>
              <a:rPr sz="105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1050" dirty="0">
                <a:solidFill>
                  <a:srgbClr val="000000"/>
                </a:solidFill>
                <a:latin typeface="HRWADF+DengXian Regular"/>
                <a:cs typeface="HRWADF+DengXian Regular"/>
              </a:rPr>
              <a:t>”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6654" y="5342576"/>
            <a:ext cx="2381490" cy="201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89"/>
              </a:lnSpc>
              <a:spcBef>
                <a:spcPts val="0"/>
              </a:spcBef>
              <a:spcAft>
                <a:spcPts val="0"/>
              </a:spcAft>
            </a:pPr>
            <a:r>
              <a:rPr sz="1050" b="1" dirty="0">
                <a:solidFill>
                  <a:srgbClr val="000000"/>
                </a:solidFill>
                <a:latin typeface="KBKUOL+DengXian Bold"/>
                <a:cs typeface="KBKUOL+DengXian Bold"/>
              </a:rPr>
              <a:t>单项选择题</a:t>
            </a:r>
            <a:r>
              <a:rPr sz="1050" dirty="0">
                <a:solidFill>
                  <a:srgbClr val="000000"/>
                </a:solidFill>
                <a:latin typeface="HRWADF+DengXian Regular"/>
                <a:cs typeface="HRWADF+DengXian Regular"/>
              </a:rPr>
              <a:t>部分，对应题目编号</a:t>
            </a:r>
            <a:r>
              <a:rPr sz="1050" spc="-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000000"/>
                </a:solidFill>
                <a:latin typeface="Calibri"/>
                <a:cs typeface="Calibri"/>
              </a:rPr>
              <a:t>1 ~ 15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06654" y="6074731"/>
            <a:ext cx="2689301" cy="4426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89"/>
              </a:lnSpc>
              <a:spcBef>
                <a:spcPts val="0"/>
              </a:spcBef>
              <a:spcAft>
                <a:spcPts val="0"/>
              </a:spcAft>
            </a:pPr>
            <a:r>
              <a:rPr sz="1050" b="1" dirty="0">
                <a:solidFill>
                  <a:srgbClr val="000000"/>
                </a:solidFill>
                <a:latin typeface="KBKUOL+DengXian Bold"/>
                <a:cs typeface="KBKUOL+DengXian Bold"/>
              </a:rPr>
              <a:t>阅读程序</a:t>
            </a:r>
            <a:r>
              <a:rPr sz="1050" dirty="0">
                <a:solidFill>
                  <a:srgbClr val="000000"/>
                </a:solidFill>
                <a:latin typeface="HRWADF+DengXian Regular"/>
                <a:cs typeface="HRWADF+DengXian Regular"/>
              </a:rPr>
              <a:t>部分，每道题</a:t>
            </a:r>
            <a:r>
              <a:rPr sz="1050" spc="-5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000000"/>
                </a:solidFill>
                <a:latin typeface="Calibri"/>
                <a:cs typeface="Calibri"/>
              </a:rPr>
              <a:t>6 </a:t>
            </a:r>
            <a:r>
              <a:rPr sz="1050" dirty="0">
                <a:solidFill>
                  <a:srgbClr val="000000"/>
                </a:solidFill>
                <a:latin typeface="HRWADF+DengXian Regular"/>
                <a:cs typeface="HRWADF+DengXian Regular"/>
              </a:rPr>
              <a:t>个题目编号，对应</a:t>
            </a:r>
          </a:p>
          <a:p>
            <a:pPr marL="0" marR="0">
              <a:lnSpc>
                <a:spcPts val="1289"/>
              </a:lnSpc>
              <a:spcBef>
                <a:spcPts val="606"/>
              </a:spcBef>
              <a:spcAft>
                <a:spcPts val="0"/>
              </a:spcAft>
            </a:pPr>
            <a:r>
              <a:rPr sz="1050" dirty="0">
                <a:solidFill>
                  <a:srgbClr val="000000"/>
                </a:solidFill>
                <a:latin typeface="HRWADF+DengXian Regular"/>
                <a:cs typeface="HRWADF+DengXian Regular"/>
              </a:rPr>
              <a:t>题目编号为</a:t>
            </a:r>
            <a:r>
              <a:rPr sz="105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000000"/>
                </a:solidFill>
                <a:latin typeface="Calibri"/>
                <a:cs typeface="Calibri"/>
              </a:rPr>
              <a:t>16 ~ 33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6654" y="6795583"/>
            <a:ext cx="2579107" cy="441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89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000000"/>
                </a:solidFill>
                <a:latin typeface="HRWADF+DengXian Regular"/>
                <a:cs typeface="HRWADF+DengXian Regular"/>
              </a:rPr>
              <a:t>其中判断题，“正确”</a:t>
            </a:r>
            <a:r>
              <a:rPr sz="105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000000"/>
                </a:solidFill>
                <a:latin typeface="HRWADF+DengXian Regular"/>
                <a:cs typeface="HRWADF+DengXian Regular"/>
              </a:rPr>
              <a:t>对应</a:t>
            </a:r>
            <a:r>
              <a:rPr sz="1050" spc="-3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000000"/>
                </a:solidFill>
                <a:latin typeface="HRWADF+DengXian Regular"/>
                <a:cs typeface="HRWADF+DengXian Regular"/>
              </a:rPr>
              <a:t>“</a:t>
            </a:r>
            <a:r>
              <a:rPr sz="105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1050" dirty="0">
                <a:solidFill>
                  <a:srgbClr val="000000"/>
                </a:solidFill>
                <a:latin typeface="HRWADF+DengXian Regular"/>
                <a:cs typeface="HRWADF+DengXian Regular"/>
              </a:rPr>
              <a:t>”，“不正确”对</a:t>
            </a:r>
          </a:p>
          <a:p>
            <a:pPr marL="0" marR="0">
              <a:lnSpc>
                <a:spcPts val="1289"/>
              </a:lnSpc>
              <a:spcBef>
                <a:spcPts val="596"/>
              </a:spcBef>
              <a:spcAft>
                <a:spcPts val="0"/>
              </a:spcAft>
            </a:pPr>
            <a:r>
              <a:rPr sz="1050" dirty="0">
                <a:solidFill>
                  <a:srgbClr val="000000"/>
                </a:solidFill>
                <a:latin typeface="HRWADF+DengXian Regular"/>
                <a:cs typeface="HRWADF+DengXian Regular"/>
              </a:rPr>
              <a:t>应“</a:t>
            </a:r>
            <a:r>
              <a:rPr sz="1050" dirty="0">
                <a:solidFill>
                  <a:srgbClr val="000000"/>
                </a:solidFill>
                <a:latin typeface="Calibri"/>
                <a:cs typeface="Calibri"/>
              </a:rPr>
              <a:t>B</a:t>
            </a:r>
            <a:r>
              <a:rPr sz="1050" dirty="0">
                <a:solidFill>
                  <a:srgbClr val="000000"/>
                </a:solidFill>
                <a:latin typeface="HRWADF+DengXian Regular"/>
                <a:cs typeface="HRWADF+DengXian Regular"/>
              </a:rPr>
              <a:t>”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06654" y="8328092"/>
            <a:ext cx="2689301" cy="4425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89"/>
              </a:lnSpc>
              <a:spcBef>
                <a:spcPts val="0"/>
              </a:spcBef>
              <a:spcAft>
                <a:spcPts val="0"/>
              </a:spcAft>
            </a:pPr>
            <a:r>
              <a:rPr sz="1050" b="1" dirty="0">
                <a:solidFill>
                  <a:srgbClr val="000000"/>
                </a:solidFill>
                <a:latin typeface="KBKUOL+DengXian Bold"/>
                <a:cs typeface="KBKUOL+DengXian Bold"/>
              </a:rPr>
              <a:t>完善程序</a:t>
            </a:r>
            <a:r>
              <a:rPr sz="1050" dirty="0">
                <a:solidFill>
                  <a:srgbClr val="000000"/>
                </a:solidFill>
                <a:latin typeface="HRWADF+DengXian Regular"/>
                <a:cs typeface="HRWADF+DengXian Regular"/>
              </a:rPr>
              <a:t>部分，每道题</a:t>
            </a:r>
            <a:r>
              <a:rPr sz="1050" spc="-5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000000"/>
                </a:solidFill>
                <a:latin typeface="Calibri"/>
                <a:cs typeface="Calibri"/>
              </a:rPr>
              <a:t>5 </a:t>
            </a:r>
            <a:r>
              <a:rPr sz="1050" dirty="0">
                <a:solidFill>
                  <a:srgbClr val="000000"/>
                </a:solidFill>
                <a:latin typeface="HRWADF+DengXian Regular"/>
                <a:cs typeface="HRWADF+DengXian Regular"/>
              </a:rPr>
              <a:t>个题目编号，对应</a:t>
            </a:r>
          </a:p>
          <a:p>
            <a:pPr marL="0" marR="0">
              <a:lnSpc>
                <a:spcPts val="1289"/>
              </a:lnSpc>
              <a:spcBef>
                <a:spcPts val="606"/>
              </a:spcBef>
              <a:spcAft>
                <a:spcPts val="0"/>
              </a:spcAft>
            </a:pPr>
            <a:r>
              <a:rPr sz="1050" dirty="0">
                <a:solidFill>
                  <a:srgbClr val="000000"/>
                </a:solidFill>
                <a:latin typeface="HRWADF+DengXian Regular"/>
                <a:cs typeface="HRWADF+DengXian Regular"/>
              </a:rPr>
              <a:t>编号为</a:t>
            </a:r>
            <a:r>
              <a:rPr sz="1050" spc="-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000000"/>
                </a:solidFill>
                <a:latin typeface="Calibri"/>
                <a:cs typeface="Calibri"/>
              </a:rPr>
              <a:t>34 ~ 43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97</Words>
  <Application>Microsoft Office PowerPoint</Application>
  <PresentationFormat>A4 纸张(210x297 毫米)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HRWADF+DengXian Regular</vt:lpstr>
      <vt:lpstr>Calibri</vt:lpstr>
      <vt:lpstr>Times New Roman</vt:lpstr>
      <vt:lpstr>KBKUOL+DengXian Bold</vt:lpstr>
      <vt:lpstr>Theme Office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Administrator</dc:creator>
  <cp:lastModifiedBy>User</cp:lastModifiedBy>
  <cp:revision>2</cp:revision>
  <dcterms:modified xsi:type="dcterms:W3CDTF">2021-09-10T14:29:31Z</dcterms:modified>
</cp:coreProperties>
</file>