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0e6c67754_4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0e6c67754_4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0e6c6775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0e6c6775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0e6c6775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0e6c6775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0e6c67754_4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0e6c67754_4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a:buAutoNum type="arabicPeriod"/>
            </a:pPr>
            <a:r>
              <a:rPr lang="en" sz="1000">
                <a:solidFill>
                  <a:schemeClr val="dk1"/>
                </a:solidFill>
                <a:latin typeface="Roboto"/>
                <a:ea typeface="Roboto"/>
                <a:cs typeface="Roboto"/>
                <a:sym typeface="Roboto"/>
              </a:rPr>
              <a:t>Clustering on the city level data. This will generate cluster zones that can be characterized based on their wealth, poverty, education level, and share of race population. Then we would like to profile the clusters or infer on the different variables and features of the shooting cases happening in those location clusters.</a:t>
            </a:r>
            <a:endParaRPr sz="1000">
              <a:solidFill>
                <a:schemeClr val="dk1"/>
              </a:solidFill>
              <a:latin typeface="Roboto"/>
              <a:ea typeface="Roboto"/>
              <a:cs typeface="Roboto"/>
              <a:sym typeface="Roboto"/>
            </a:endParaRPr>
          </a:p>
          <a:p>
            <a:pPr indent="-292100" lvl="1" marL="914400" rtl="0" algn="l">
              <a:lnSpc>
                <a:spcPct val="115000"/>
              </a:lnSpc>
              <a:spcBef>
                <a:spcPts val="0"/>
              </a:spcBef>
              <a:spcAft>
                <a:spcPts val="0"/>
              </a:spcAft>
              <a:buClr>
                <a:schemeClr val="dk1"/>
              </a:buClr>
              <a:buSzPts val="1000"/>
              <a:buFont typeface="Roboto"/>
              <a:buAutoNum type="alphaLcPeriod"/>
            </a:pPr>
            <a:r>
              <a:rPr lang="en" sz="1000">
                <a:solidFill>
                  <a:schemeClr val="dk1"/>
                </a:solidFill>
                <a:latin typeface="Roboto"/>
                <a:ea typeface="Roboto"/>
                <a:cs typeface="Roboto"/>
                <a:sym typeface="Roboto"/>
              </a:rPr>
              <a:t>Proposed methods: Qiskit Max_Cut; K-means implementation using Qiskit; scikit-learn K-means (if Qiskit fails)</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AutoNum type="arabicPeriod"/>
            </a:pPr>
            <a:r>
              <a:rPr lang="en" sz="1000">
                <a:solidFill>
                  <a:schemeClr val="dk1"/>
                </a:solidFill>
                <a:latin typeface="Roboto"/>
                <a:ea typeface="Roboto"/>
                <a:cs typeface="Roboto"/>
                <a:sym typeface="Roboto"/>
              </a:rPr>
              <a:t>Run a predictive model that predict which location cluster a shooting case belongs to. The purpose is to infer on the importance of variables involved in a shooting case based on where it happened.</a:t>
            </a:r>
            <a:endParaRPr sz="1000">
              <a:solidFill>
                <a:schemeClr val="dk1"/>
              </a:solidFill>
              <a:latin typeface="Roboto"/>
              <a:ea typeface="Roboto"/>
              <a:cs typeface="Roboto"/>
              <a:sym typeface="Roboto"/>
            </a:endParaRPr>
          </a:p>
          <a:p>
            <a:pPr indent="-292100" lvl="1" marL="914400" rtl="0" algn="l">
              <a:lnSpc>
                <a:spcPct val="115000"/>
              </a:lnSpc>
              <a:spcBef>
                <a:spcPts val="0"/>
              </a:spcBef>
              <a:spcAft>
                <a:spcPts val="0"/>
              </a:spcAft>
              <a:buClr>
                <a:schemeClr val="dk1"/>
              </a:buClr>
              <a:buSzPts val="1000"/>
              <a:buFont typeface="Roboto"/>
              <a:buAutoNum type="alphaLcPeriod"/>
            </a:pPr>
            <a:r>
              <a:rPr lang="en" sz="1000">
                <a:solidFill>
                  <a:schemeClr val="dk1"/>
                </a:solidFill>
                <a:latin typeface="Roboto"/>
                <a:ea typeface="Roboto"/>
                <a:cs typeface="Roboto"/>
                <a:sym typeface="Roboto"/>
              </a:rPr>
              <a:t>Proposed methods: Qiskit QSVM; scikit-learn Random Forest classifier (if Qiskit fails)</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0e6c6775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0e6c6775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0e6c67754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0e6c6775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0e6c6775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0e6c6775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0e6c6775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0e6c6775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0e6c67754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0e6c67754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800"/>
              <a:t>A</a:t>
            </a:r>
            <a:r>
              <a:rPr lang="en" sz="2800"/>
              <a:t>nalyzing the Characteristics of Police Shooting Incidents in Economically and Racially Different Areas with Qiskit</a:t>
            </a:r>
            <a:endParaRPr sz="28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1018"/>
              <a:buNone/>
            </a:pPr>
            <a:r>
              <a:rPr lang="en" sz="2020"/>
              <a:t>Team 11: Ming Zhang, Yijun Wu, Peixuan Huang, Chelsea Zhang</a:t>
            </a:r>
            <a:endParaRPr sz="20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87900" y="115245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700"/>
              <a:t>Thank yo</a:t>
            </a:r>
            <a:r>
              <a:rPr lang="en" sz="5700"/>
              <a:t>u</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Problem and Objective</a:t>
            </a:r>
            <a:endParaRPr sz="2200"/>
          </a:p>
          <a:p>
            <a:pPr indent="-368300" lvl="0" marL="457200" rtl="0" algn="l">
              <a:spcBef>
                <a:spcPts val="0"/>
              </a:spcBef>
              <a:spcAft>
                <a:spcPts val="0"/>
              </a:spcAft>
              <a:buSzPts val="2200"/>
              <a:buChar char="●"/>
            </a:pPr>
            <a:r>
              <a:rPr lang="en" sz="2200"/>
              <a:t>Methodology</a:t>
            </a:r>
            <a:endParaRPr sz="2200"/>
          </a:p>
          <a:p>
            <a:pPr indent="-368300" lvl="0" marL="457200" rtl="0" algn="l">
              <a:spcBef>
                <a:spcPts val="0"/>
              </a:spcBef>
              <a:spcAft>
                <a:spcPts val="0"/>
              </a:spcAft>
              <a:buSzPts val="2200"/>
              <a:buChar char="●"/>
            </a:pPr>
            <a:r>
              <a:rPr lang="en" sz="2200"/>
              <a:t>Model</a:t>
            </a:r>
            <a:endParaRPr sz="2200"/>
          </a:p>
          <a:p>
            <a:pPr indent="-368300" lvl="0" marL="457200" rtl="0" algn="l">
              <a:spcBef>
                <a:spcPts val="0"/>
              </a:spcBef>
              <a:spcAft>
                <a:spcPts val="0"/>
              </a:spcAft>
              <a:buSzPts val="2200"/>
              <a:buChar char="●"/>
            </a:pPr>
            <a:r>
              <a:rPr lang="en" sz="2200"/>
              <a:t>Results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Central Problem and Objective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Police shooting has always been a critical social issue in the U.S. In this Hackathon project, using the police shootings data (victim characteristics) and the city level data (economics, education, race share), we attempt to analyze if there are significant differences in the types of shooting cases based on the socio-</a:t>
            </a:r>
            <a:r>
              <a:rPr lang="en"/>
              <a:t>economics condition of the areas they happen.</a:t>
            </a:r>
            <a:endParaRPr/>
          </a:p>
          <a:p>
            <a:pPr indent="0" lvl="0" marL="0" rtl="0" algn="just">
              <a:spcBef>
                <a:spcPts val="1200"/>
              </a:spcBef>
              <a:spcAft>
                <a:spcPts val="1200"/>
              </a:spcAft>
              <a:buNone/>
            </a:pPr>
            <a:r>
              <a:rPr lang="en"/>
              <a:t>For example, one question can be, do shooting cases tend to include low threat level victims armed with non-lethal weapons in areas with more poverty and minority rate?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83" name="Google Shape;83;p16"/>
          <p:cNvGrpSpPr/>
          <p:nvPr/>
        </p:nvGrpSpPr>
        <p:grpSpPr>
          <a:xfrm>
            <a:off x="5632317" y="1189775"/>
            <a:ext cx="3305700" cy="3330650"/>
            <a:chOff x="5632317" y="1189775"/>
            <a:chExt cx="3305700" cy="3330650"/>
          </a:xfrm>
        </p:grpSpPr>
        <p:sp>
          <p:nvSpPr>
            <p:cNvPr id="84" name="Google Shape;84;p16"/>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Inference</a:t>
              </a:r>
              <a:endParaRPr>
                <a:solidFill>
                  <a:srgbClr val="FFFFFF"/>
                </a:solidFill>
                <a:latin typeface="Roboto"/>
                <a:ea typeface="Roboto"/>
                <a:cs typeface="Roboto"/>
                <a:sym typeface="Roboto"/>
              </a:endParaRPr>
            </a:p>
          </p:txBody>
        </p:sp>
        <p:sp>
          <p:nvSpPr>
            <p:cNvPr id="85" name="Google Shape;85;p16"/>
            <p:cNvSpPr txBox="1"/>
            <p:nvPr/>
          </p:nvSpPr>
          <p:spPr>
            <a:xfrm>
              <a:off x="6167076" y="1904725"/>
              <a:ext cx="24153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I</a:t>
              </a:r>
              <a:r>
                <a:rPr lang="en" sz="1500">
                  <a:solidFill>
                    <a:schemeClr val="dk1"/>
                  </a:solidFill>
                  <a:latin typeface="Roboto"/>
                  <a:ea typeface="Roboto"/>
                  <a:cs typeface="Roboto"/>
                  <a:sym typeface="Roboto"/>
                </a:rPr>
                <a:t>nfer on the importance of variables involved in a shooting case based on where it happened</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500" u="sng">
                  <a:solidFill>
                    <a:schemeClr val="dk1"/>
                  </a:solidFill>
                  <a:latin typeface="Roboto"/>
                  <a:ea typeface="Roboto"/>
                  <a:cs typeface="Roboto"/>
                  <a:sym typeface="Roboto"/>
                </a:rPr>
                <a:t>Proposed methods: </a:t>
              </a:r>
              <a:endParaRPr sz="1500" u="sng">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500">
                  <a:solidFill>
                    <a:schemeClr val="dk1"/>
                  </a:solidFill>
                  <a:latin typeface="Roboto"/>
                  <a:ea typeface="Roboto"/>
                  <a:cs typeface="Roboto"/>
                  <a:sym typeface="Roboto"/>
                </a:rPr>
                <a:t>Random forest variable importance</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200">
                <a:latin typeface="Roboto"/>
                <a:ea typeface="Roboto"/>
                <a:cs typeface="Roboto"/>
                <a:sym typeface="Roboto"/>
              </a:endParaRPr>
            </a:p>
          </p:txBody>
        </p:sp>
      </p:grpSp>
      <p:grpSp>
        <p:nvGrpSpPr>
          <p:cNvPr id="86" name="Google Shape;86;p16"/>
          <p:cNvGrpSpPr/>
          <p:nvPr/>
        </p:nvGrpSpPr>
        <p:grpSpPr>
          <a:xfrm>
            <a:off x="0" y="1189989"/>
            <a:ext cx="3546900" cy="3330436"/>
            <a:chOff x="0" y="1189989"/>
            <a:chExt cx="3546900" cy="3330436"/>
          </a:xfrm>
        </p:grpSpPr>
        <p:sp>
          <p:nvSpPr>
            <p:cNvPr id="87" name="Google Shape;87;p16"/>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Clustering on the city level data</a:t>
              </a:r>
              <a:endParaRPr>
                <a:solidFill>
                  <a:srgbClr val="FFFFFF"/>
                </a:solidFill>
                <a:latin typeface="Roboto"/>
                <a:ea typeface="Roboto"/>
                <a:cs typeface="Roboto"/>
                <a:sym typeface="Roboto"/>
              </a:endParaRPr>
            </a:p>
          </p:txBody>
        </p:sp>
        <p:sp>
          <p:nvSpPr>
            <p:cNvPr id="88" name="Google Shape;88;p16"/>
            <p:cNvSpPr txBox="1"/>
            <p:nvPr/>
          </p:nvSpPr>
          <p:spPr>
            <a:xfrm>
              <a:off x="387900" y="1904725"/>
              <a:ext cx="28434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G</a:t>
              </a:r>
              <a:r>
                <a:rPr lang="en" sz="1500">
                  <a:solidFill>
                    <a:schemeClr val="dk1"/>
                  </a:solidFill>
                  <a:latin typeface="Roboto"/>
                  <a:ea typeface="Roboto"/>
                  <a:cs typeface="Roboto"/>
                  <a:sym typeface="Roboto"/>
                </a:rPr>
                <a:t>enerate cluster zones that can be characterized by wealth, poverty, education level, and share of race population.           </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500" u="sng">
                  <a:solidFill>
                    <a:schemeClr val="dk1"/>
                  </a:solidFill>
                  <a:latin typeface="Roboto"/>
                  <a:ea typeface="Roboto"/>
                  <a:cs typeface="Roboto"/>
                  <a:sym typeface="Roboto"/>
                </a:rPr>
                <a:t>Proposed methods:     </a:t>
              </a:r>
              <a:endParaRPr sz="1500" u="sng">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500">
                  <a:solidFill>
                    <a:schemeClr val="dk1"/>
                  </a:solidFill>
                  <a:latin typeface="Roboto"/>
                  <a:ea typeface="Roboto"/>
                  <a:cs typeface="Roboto"/>
                  <a:sym typeface="Roboto"/>
                </a:rPr>
                <a:t>Qiskit Max_Cut; K-means implementation using Qiskit; scikit-learn K-means (if Qiskit fails)</a:t>
              </a:r>
              <a:endParaRPr sz="1500">
                <a:solidFill>
                  <a:schemeClr val="dk1"/>
                </a:solidFill>
                <a:latin typeface="Roboto"/>
                <a:ea typeface="Roboto"/>
                <a:cs typeface="Roboto"/>
                <a:sym typeface="Roboto"/>
              </a:endParaRPr>
            </a:p>
          </p:txBody>
        </p:sp>
      </p:grpSp>
      <p:grpSp>
        <p:nvGrpSpPr>
          <p:cNvPr id="89" name="Google Shape;89;p16"/>
          <p:cNvGrpSpPr/>
          <p:nvPr/>
        </p:nvGrpSpPr>
        <p:grpSpPr>
          <a:xfrm>
            <a:off x="2944204" y="1189775"/>
            <a:ext cx="3305700" cy="3330650"/>
            <a:chOff x="2944204" y="1189775"/>
            <a:chExt cx="3305700" cy="3330650"/>
          </a:xfrm>
        </p:grpSpPr>
        <p:sp>
          <p:nvSpPr>
            <p:cNvPr id="90" name="Google Shape;90;p16"/>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Classify shooting cases into city clusters</a:t>
              </a:r>
              <a:endParaRPr>
                <a:solidFill>
                  <a:srgbClr val="FFFFFF"/>
                </a:solidFill>
                <a:latin typeface="Roboto"/>
                <a:ea typeface="Roboto"/>
                <a:cs typeface="Roboto"/>
                <a:sym typeface="Roboto"/>
              </a:endParaRPr>
            </a:p>
          </p:txBody>
        </p:sp>
        <p:sp>
          <p:nvSpPr>
            <p:cNvPr id="91" name="Google Shape;91;p16"/>
            <p:cNvSpPr txBox="1"/>
            <p:nvPr/>
          </p:nvSpPr>
          <p:spPr>
            <a:xfrm>
              <a:off x="3478950" y="1904725"/>
              <a:ext cx="2413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P</a:t>
              </a:r>
              <a:r>
                <a:rPr lang="en" sz="1500">
                  <a:solidFill>
                    <a:schemeClr val="dk1"/>
                  </a:solidFill>
                  <a:latin typeface="Roboto"/>
                  <a:ea typeface="Roboto"/>
                  <a:cs typeface="Roboto"/>
                  <a:sym typeface="Roboto"/>
                </a:rPr>
                <a:t>redict which location cluster a shooting case belongs to. </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500" u="sng">
                  <a:solidFill>
                    <a:schemeClr val="dk1"/>
                  </a:solidFill>
                  <a:latin typeface="Roboto"/>
                  <a:ea typeface="Roboto"/>
                  <a:cs typeface="Roboto"/>
                  <a:sym typeface="Roboto"/>
                </a:rPr>
                <a:t>                                   Proposed methods:</a:t>
              </a:r>
              <a:endParaRPr sz="1500" u="sng">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500">
                  <a:solidFill>
                    <a:schemeClr val="dk1"/>
                  </a:solidFill>
                  <a:latin typeface="Roboto"/>
                  <a:ea typeface="Roboto"/>
                  <a:cs typeface="Roboto"/>
                  <a:sym typeface="Roboto"/>
                </a:rPr>
                <a:t>Qiskit QSVM; scikit-learn Random Forest classifier (if Qiskit fails)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chemeClr val="dk1"/>
                </a:solidFill>
                <a:latin typeface="Roboto"/>
                <a:ea typeface="Roboto"/>
                <a:cs typeface="Roboto"/>
                <a:sym typeface="Roboto"/>
              </a:endParaRPr>
            </a:p>
          </p:txBody>
        </p:sp>
      </p:grpSp>
      <p:sp>
        <p:nvSpPr>
          <p:cNvPr id="92" name="Google Shape;92;p16"/>
          <p:cNvSpPr/>
          <p:nvPr/>
        </p:nvSpPr>
        <p:spPr>
          <a:xfrm>
            <a:off x="5632317" y="1189775"/>
            <a:ext cx="33057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Inference</a:t>
            </a:r>
            <a:endParaRPr b="1" sz="1500">
              <a:solidFill>
                <a:srgbClr val="FFFFFF"/>
              </a:solidFill>
              <a:latin typeface="Roboto"/>
              <a:ea typeface="Roboto"/>
              <a:cs typeface="Roboto"/>
              <a:sym typeface="Roboto"/>
            </a:endParaRPr>
          </a:p>
        </p:txBody>
      </p:sp>
      <p:sp>
        <p:nvSpPr>
          <p:cNvPr id="93" name="Google Shape;93;p16"/>
          <p:cNvSpPr/>
          <p:nvPr/>
        </p:nvSpPr>
        <p:spPr>
          <a:xfrm>
            <a:off x="2944204" y="1189775"/>
            <a:ext cx="33057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 Classify shooting cases into location clusters</a:t>
            </a:r>
            <a:endParaRPr b="1" sz="1500">
              <a:solidFill>
                <a:srgbClr val="FFFFFF"/>
              </a:solidFill>
              <a:latin typeface="Roboto"/>
              <a:ea typeface="Roboto"/>
              <a:cs typeface="Roboto"/>
              <a:sym typeface="Roboto"/>
            </a:endParaRPr>
          </a:p>
        </p:txBody>
      </p:sp>
      <p:sp>
        <p:nvSpPr>
          <p:cNvPr id="94" name="Google Shape;94;p16"/>
          <p:cNvSpPr/>
          <p:nvPr/>
        </p:nvSpPr>
        <p:spPr>
          <a:xfrm>
            <a:off x="0" y="1189989"/>
            <a:ext cx="35469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Clustering on city level data</a:t>
            </a:r>
            <a:endParaRPr b="1" sz="15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Clustering with qiskit</a:t>
            </a:r>
            <a:endParaRPr/>
          </a:p>
        </p:txBody>
      </p:sp>
      <p:sp>
        <p:nvSpPr>
          <p:cNvPr id="100" name="Google Shape;100;p17"/>
          <p:cNvSpPr txBox="1"/>
          <p:nvPr>
            <p:ph idx="1" type="body"/>
          </p:nvPr>
        </p:nvSpPr>
        <p:spPr>
          <a:xfrm>
            <a:off x="387900" y="1489825"/>
            <a:ext cx="54630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Max-cut:</a:t>
            </a:r>
            <a:endParaRPr/>
          </a:p>
          <a:p>
            <a:pPr indent="-317500" lvl="1" marL="914400" rtl="0" algn="l">
              <a:spcBef>
                <a:spcPts val="1200"/>
              </a:spcBef>
              <a:spcAft>
                <a:spcPts val="0"/>
              </a:spcAft>
              <a:buSzPts val="1400"/>
              <a:buAutoNum type="alphaLcPeriod"/>
            </a:pPr>
            <a:r>
              <a:rPr lang="en"/>
              <a:t>Generate a distance matrix for each pair of entries, </a:t>
            </a:r>
            <a:r>
              <a:rPr lang="en"/>
              <a:t>and use that matrix for the max-cut optimization. The weighted Max-Cut problem is equivalent to minimizing the Ising Hamiltonian. </a:t>
            </a:r>
            <a:endParaRPr/>
          </a:p>
          <a:p>
            <a:pPr indent="-317500" lvl="1" marL="914400" rtl="0" algn="l">
              <a:spcBef>
                <a:spcPts val="0"/>
              </a:spcBef>
              <a:spcAft>
                <a:spcPts val="0"/>
              </a:spcAft>
              <a:buSzPts val="1400"/>
              <a:buAutoNum type="alphaLcPeriod"/>
            </a:pPr>
            <a:r>
              <a:rPr lang="en"/>
              <a:t>Problems:</a:t>
            </a:r>
            <a:endParaRPr/>
          </a:p>
          <a:p>
            <a:pPr indent="-317500" lvl="2" marL="1371600" rtl="0" algn="l">
              <a:spcBef>
                <a:spcPts val="0"/>
              </a:spcBef>
              <a:spcAft>
                <a:spcPts val="0"/>
              </a:spcAft>
              <a:buSzPts val="1400"/>
              <a:buAutoNum type="romanLcPeriod"/>
            </a:pPr>
            <a:r>
              <a:rPr lang="en"/>
              <a:t>Have to run </a:t>
            </a:r>
            <a:r>
              <a:rPr lang="en"/>
              <a:t>hierarchy</a:t>
            </a:r>
            <a:r>
              <a:rPr lang="en"/>
              <a:t> clustering for 2+ clusters problem. </a:t>
            </a:r>
            <a:endParaRPr/>
          </a:p>
          <a:p>
            <a:pPr indent="-317500" lvl="2" marL="1371600" rtl="0" algn="l">
              <a:spcBef>
                <a:spcPts val="0"/>
              </a:spcBef>
              <a:spcAft>
                <a:spcPts val="0"/>
              </a:spcAft>
              <a:buSzPts val="1400"/>
              <a:buAutoNum type="romanLcPeriod"/>
            </a:pPr>
            <a:r>
              <a:rPr lang="en"/>
              <a:t>Unbelievable runtime for more than 20 entries.</a:t>
            </a:r>
            <a:endParaRPr/>
          </a:p>
          <a:p>
            <a:pPr indent="-317500" lvl="2" marL="1371600" rtl="0" algn="l">
              <a:spcBef>
                <a:spcPts val="0"/>
              </a:spcBef>
              <a:spcAft>
                <a:spcPts val="0"/>
              </a:spcAft>
              <a:buSzPts val="1400"/>
              <a:buAutoNum type="romanLcPeriod"/>
            </a:pPr>
            <a:r>
              <a:rPr lang="en"/>
              <a:t>Don’t know how to tune the number of qubit efficiently.</a:t>
            </a:r>
            <a:endParaRPr/>
          </a:p>
        </p:txBody>
      </p:sp>
      <p:pic>
        <p:nvPicPr>
          <p:cNvPr id="101" name="Google Shape;101;p17"/>
          <p:cNvPicPr preferRelativeResize="0"/>
          <p:nvPr/>
        </p:nvPicPr>
        <p:blipFill>
          <a:blip r:embed="rId3">
            <a:alphaModFix/>
          </a:blip>
          <a:stretch>
            <a:fillRect/>
          </a:stretch>
        </p:blipFill>
        <p:spPr>
          <a:xfrm>
            <a:off x="6536938" y="1614475"/>
            <a:ext cx="2390775" cy="191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Clustering with qiskit</a:t>
            </a:r>
            <a:endParaRPr/>
          </a:p>
        </p:txBody>
      </p:sp>
      <p:sp>
        <p:nvSpPr>
          <p:cNvPr id="107" name="Google Shape;107;p18"/>
          <p:cNvSpPr txBox="1"/>
          <p:nvPr>
            <p:ph idx="1" type="body"/>
          </p:nvPr>
        </p:nvSpPr>
        <p:spPr>
          <a:xfrm>
            <a:off x="387900" y="1489825"/>
            <a:ext cx="49638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quantum distance metric and implement Kmeans algorithm by hand:</a:t>
            </a:r>
            <a:endParaRPr/>
          </a:p>
          <a:p>
            <a:pPr indent="-317500" lvl="1" marL="914400" rtl="0" algn="l">
              <a:spcBef>
                <a:spcPts val="1200"/>
              </a:spcBef>
              <a:spcAft>
                <a:spcPts val="0"/>
              </a:spcAft>
              <a:buSzPts val="1400"/>
              <a:buAutoNum type="alphaLcPeriod"/>
            </a:pPr>
            <a:r>
              <a:rPr lang="en"/>
              <a:t>Not able to explain the distance metric (not very good at physics).</a:t>
            </a:r>
            <a:endParaRPr/>
          </a:p>
          <a:p>
            <a:pPr indent="-317500" lvl="1" marL="914400" rtl="0" algn="l">
              <a:spcBef>
                <a:spcPts val="0"/>
              </a:spcBef>
              <a:spcAft>
                <a:spcPts val="0"/>
              </a:spcAft>
              <a:buSzPts val="1400"/>
              <a:buAutoNum type="alphaLcPeriod"/>
            </a:pPr>
            <a:r>
              <a:rPr lang="en"/>
              <a:t>Can converge but still slow (about 10 second per iteration).</a:t>
            </a:r>
            <a:endParaRPr/>
          </a:p>
        </p:txBody>
      </p:sp>
      <p:pic>
        <p:nvPicPr>
          <p:cNvPr id="108" name="Google Shape;108;p18"/>
          <p:cNvPicPr preferRelativeResize="0"/>
          <p:nvPr/>
        </p:nvPicPr>
        <p:blipFill>
          <a:blip r:embed="rId3">
            <a:alphaModFix/>
          </a:blip>
          <a:stretch>
            <a:fillRect/>
          </a:stretch>
        </p:blipFill>
        <p:spPr>
          <a:xfrm>
            <a:off x="6833775" y="0"/>
            <a:ext cx="1920075" cy="1222300"/>
          </a:xfrm>
          <a:prstGeom prst="rect">
            <a:avLst/>
          </a:prstGeom>
          <a:noFill/>
          <a:ln>
            <a:noFill/>
          </a:ln>
        </p:spPr>
      </p:pic>
      <p:pic>
        <p:nvPicPr>
          <p:cNvPr id="109" name="Google Shape;109;p18"/>
          <p:cNvPicPr preferRelativeResize="0"/>
          <p:nvPr/>
        </p:nvPicPr>
        <p:blipFill>
          <a:blip r:embed="rId4">
            <a:alphaModFix/>
          </a:blip>
          <a:stretch>
            <a:fillRect/>
          </a:stretch>
        </p:blipFill>
        <p:spPr>
          <a:xfrm>
            <a:off x="6836031" y="1242187"/>
            <a:ext cx="1915570" cy="1222300"/>
          </a:xfrm>
          <a:prstGeom prst="rect">
            <a:avLst/>
          </a:prstGeom>
          <a:noFill/>
          <a:ln>
            <a:noFill/>
          </a:ln>
        </p:spPr>
      </p:pic>
      <p:pic>
        <p:nvPicPr>
          <p:cNvPr id="110" name="Google Shape;110;p18"/>
          <p:cNvPicPr preferRelativeResize="0"/>
          <p:nvPr/>
        </p:nvPicPr>
        <p:blipFill>
          <a:blip r:embed="rId5">
            <a:alphaModFix/>
          </a:blip>
          <a:stretch>
            <a:fillRect/>
          </a:stretch>
        </p:blipFill>
        <p:spPr>
          <a:xfrm>
            <a:off x="6833775" y="2484383"/>
            <a:ext cx="1920076" cy="1318192"/>
          </a:xfrm>
          <a:prstGeom prst="rect">
            <a:avLst/>
          </a:prstGeom>
          <a:noFill/>
          <a:ln>
            <a:noFill/>
          </a:ln>
        </p:spPr>
      </p:pic>
      <p:pic>
        <p:nvPicPr>
          <p:cNvPr id="111" name="Google Shape;111;p18"/>
          <p:cNvPicPr preferRelativeResize="0"/>
          <p:nvPr/>
        </p:nvPicPr>
        <p:blipFill>
          <a:blip r:embed="rId6">
            <a:alphaModFix/>
          </a:blip>
          <a:stretch>
            <a:fillRect/>
          </a:stretch>
        </p:blipFill>
        <p:spPr>
          <a:xfrm>
            <a:off x="6833775" y="3833908"/>
            <a:ext cx="1920075" cy="13095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K-means clustering</a:t>
            </a:r>
            <a:endParaRPr/>
          </a:p>
        </p:txBody>
      </p:sp>
      <p:sp>
        <p:nvSpPr>
          <p:cNvPr id="117" name="Google Shape;117;p19"/>
          <p:cNvSpPr txBox="1"/>
          <p:nvPr>
            <p:ph idx="1" type="body"/>
          </p:nvPr>
        </p:nvSpPr>
        <p:spPr>
          <a:xfrm>
            <a:off x="387900" y="2735725"/>
            <a:ext cx="5754300" cy="19092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Cluster A: Mostly White, high percentage completed high school</a:t>
            </a:r>
            <a:endParaRPr sz="1700"/>
          </a:p>
          <a:p>
            <a:pPr indent="-336550" lvl="0" marL="457200" rtl="0" algn="l">
              <a:spcBef>
                <a:spcPts val="0"/>
              </a:spcBef>
              <a:spcAft>
                <a:spcPts val="0"/>
              </a:spcAft>
              <a:buSzPts val="1700"/>
              <a:buChar char="●"/>
            </a:pPr>
            <a:r>
              <a:rPr lang="en" sz="1700"/>
              <a:t>Cluster B: Mostly Black, high poverty rate, low median income</a:t>
            </a:r>
            <a:endParaRPr sz="1700"/>
          </a:p>
          <a:p>
            <a:pPr indent="-336550" lvl="0" marL="457200" rtl="0" algn="l">
              <a:spcBef>
                <a:spcPts val="0"/>
              </a:spcBef>
              <a:spcAft>
                <a:spcPts val="0"/>
              </a:spcAft>
              <a:buSzPts val="1700"/>
              <a:buChar char="●"/>
            </a:pPr>
            <a:r>
              <a:rPr lang="en" sz="1700"/>
              <a:t>Cluster C: Mostly Hispanic and Asian, high median income</a:t>
            </a:r>
            <a:endParaRPr sz="1700"/>
          </a:p>
        </p:txBody>
      </p:sp>
      <p:pic>
        <p:nvPicPr>
          <p:cNvPr id="118" name="Google Shape;118;p19"/>
          <p:cNvPicPr preferRelativeResize="0"/>
          <p:nvPr/>
        </p:nvPicPr>
        <p:blipFill>
          <a:blip r:embed="rId3">
            <a:alphaModFix/>
          </a:blip>
          <a:stretch>
            <a:fillRect/>
          </a:stretch>
        </p:blipFill>
        <p:spPr>
          <a:xfrm>
            <a:off x="6142200" y="2659525"/>
            <a:ext cx="2716415" cy="2308951"/>
          </a:xfrm>
          <a:prstGeom prst="rect">
            <a:avLst/>
          </a:prstGeom>
          <a:noFill/>
          <a:ln>
            <a:noFill/>
          </a:ln>
        </p:spPr>
      </p:pic>
      <p:pic>
        <p:nvPicPr>
          <p:cNvPr id="119" name="Google Shape;119;p19"/>
          <p:cNvPicPr preferRelativeResize="0"/>
          <p:nvPr/>
        </p:nvPicPr>
        <p:blipFill>
          <a:blip r:embed="rId4">
            <a:alphaModFix/>
          </a:blip>
          <a:stretch>
            <a:fillRect/>
          </a:stretch>
        </p:blipFill>
        <p:spPr>
          <a:xfrm>
            <a:off x="481325" y="1323625"/>
            <a:ext cx="7375274" cy="125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Random Forest</a:t>
            </a:r>
            <a:endParaRPr/>
          </a:p>
        </p:txBody>
      </p:sp>
      <p:sp>
        <p:nvSpPr>
          <p:cNvPr id="125" name="Google Shape;125;p20"/>
          <p:cNvSpPr txBox="1"/>
          <p:nvPr>
            <p:ph idx="1" type="body"/>
          </p:nvPr>
        </p:nvSpPr>
        <p:spPr>
          <a:xfrm>
            <a:off x="387900" y="1489825"/>
            <a:ext cx="43575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random </a:t>
            </a:r>
            <a:r>
              <a:rPr lang="en"/>
              <a:t>forest</a:t>
            </a:r>
            <a:r>
              <a:rPr lang="en"/>
              <a:t> to classify shooting cases into the 3 clusters</a:t>
            </a:r>
            <a:endParaRPr/>
          </a:p>
          <a:p>
            <a:pPr indent="-342900" lvl="0" marL="457200" rtl="0" algn="l">
              <a:spcBef>
                <a:spcPts val="0"/>
              </a:spcBef>
              <a:spcAft>
                <a:spcPts val="0"/>
              </a:spcAft>
              <a:buSzPts val="1800"/>
              <a:buChar char="●"/>
            </a:pPr>
            <a:r>
              <a:rPr lang="en"/>
              <a:t>Important variables:</a:t>
            </a:r>
            <a:endParaRPr/>
          </a:p>
          <a:p>
            <a:pPr indent="-342900" lvl="0" marL="914400" rtl="0" algn="l">
              <a:spcBef>
                <a:spcPts val="0"/>
              </a:spcBef>
              <a:spcAft>
                <a:spcPts val="0"/>
              </a:spcAft>
              <a:buSzPts val="1800"/>
              <a:buAutoNum type="arabicPeriod"/>
            </a:pPr>
            <a:r>
              <a:rPr lang="en"/>
              <a:t>Age</a:t>
            </a:r>
            <a:endParaRPr/>
          </a:p>
          <a:p>
            <a:pPr indent="-342900" lvl="0" marL="914400" rtl="0" algn="l">
              <a:spcBef>
                <a:spcPts val="0"/>
              </a:spcBef>
              <a:spcAft>
                <a:spcPts val="0"/>
              </a:spcAft>
              <a:buSzPts val="1800"/>
              <a:buAutoNum type="arabicPeriod"/>
            </a:pPr>
            <a:r>
              <a:rPr lang="en"/>
              <a:t>race_H</a:t>
            </a:r>
            <a:endParaRPr/>
          </a:p>
          <a:p>
            <a:pPr indent="-342900" lvl="0" marL="914400" rtl="0" algn="l">
              <a:spcBef>
                <a:spcPts val="0"/>
              </a:spcBef>
              <a:spcAft>
                <a:spcPts val="0"/>
              </a:spcAft>
              <a:buSzPts val="1800"/>
              <a:buAutoNum type="arabicPeriod"/>
            </a:pPr>
            <a:r>
              <a:rPr lang="en"/>
              <a:t>race_B</a:t>
            </a:r>
            <a:endParaRPr/>
          </a:p>
          <a:p>
            <a:pPr indent="-342900" lvl="0" marL="914400" rtl="0" algn="l">
              <a:spcBef>
                <a:spcPts val="0"/>
              </a:spcBef>
              <a:spcAft>
                <a:spcPts val="0"/>
              </a:spcAft>
              <a:buSzPts val="1800"/>
              <a:buAutoNum type="arabicPeriod"/>
            </a:pPr>
            <a:r>
              <a:rPr lang="en"/>
              <a:t>mental_illness_True</a:t>
            </a:r>
            <a:endParaRPr/>
          </a:p>
        </p:txBody>
      </p:sp>
      <p:pic>
        <p:nvPicPr>
          <p:cNvPr id="126" name="Google Shape;126;p20"/>
          <p:cNvPicPr preferRelativeResize="0"/>
          <p:nvPr/>
        </p:nvPicPr>
        <p:blipFill rotWithShape="1">
          <a:blip r:embed="rId3">
            <a:alphaModFix/>
          </a:blip>
          <a:srcRect b="0" l="0" r="11839" t="0"/>
          <a:stretch/>
        </p:blipFill>
        <p:spPr>
          <a:xfrm>
            <a:off x="4833750" y="1177250"/>
            <a:ext cx="3835574" cy="356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Profiling on the area clusters</a:t>
            </a:r>
            <a:endParaRPr/>
          </a:p>
        </p:txBody>
      </p:sp>
      <p:sp>
        <p:nvSpPr>
          <p:cNvPr id="132" name="Google Shape;132;p21"/>
          <p:cNvSpPr txBox="1"/>
          <p:nvPr>
            <p:ph idx="1" type="body"/>
          </p:nvPr>
        </p:nvSpPr>
        <p:spPr>
          <a:xfrm>
            <a:off x="387900" y="2801675"/>
            <a:ext cx="8368200" cy="2172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Cluster 1 ( Mostly White, high percentage completed high school): cases more likely to include suspects/victims with higher age and signs of mental illness</a:t>
            </a:r>
            <a:endParaRPr sz="1700"/>
          </a:p>
          <a:p>
            <a:pPr indent="-336550" lvl="0" marL="457200" rtl="0" algn="l">
              <a:spcBef>
                <a:spcPts val="0"/>
              </a:spcBef>
              <a:spcAft>
                <a:spcPts val="0"/>
              </a:spcAft>
              <a:buSzPts val="1700"/>
              <a:buChar char="●"/>
            </a:pPr>
            <a:r>
              <a:rPr lang="en" sz="1700"/>
              <a:t>Cluster 2 (Mostly Black, high poverty rate, low median income): more cases involving Hispanics even though the percentage of black population is higher</a:t>
            </a:r>
            <a:endParaRPr sz="1700"/>
          </a:p>
          <a:p>
            <a:pPr indent="-336550" lvl="0" marL="457200" rtl="0" algn="l">
              <a:spcBef>
                <a:spcPts val="0"/>
              </a:spcBef>
              <a:spcAft>
                <a:spcPts val="0"/>
              </a:spcAft>
              <a:buSzPts val="1700"/>
              <a:buChar char="●"/>
            </a:pPr>
            <a:r>
              <a:rPr lang="en" sz="1700"/>
              <a:t> Cluster 3 (Mostly Hispanic and Asian, high median income): most cases involving black suspects/victims</a:t>
            </a:r>
            <a:endParaRPr sz="1700"/>
          </a:p>
        </p:txBody>
      </p:sp>
      <p:pic>
        <p:nvPicPr>
          <p:cNvPr id="133" name="Google Shape;133;p21"/>
          <p:cNvPicPr preferRelativeResize="0"/>
          <p:nvPr/>
        </p:nvPicPr>
        <p:blipFill>
          <a:blip r:embed="rId3">
            <a:alphaModFix/>
          </a:blip>
          <a:stretch>
            <a:fillRect/>
          </a:stretch>
        </p:blipFill>
        <p:spPr>
          <a:xfrm>
            <a:off x="387900" y="1461525"/>
            <a:ext cx="5291986" cy="119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