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40288" cy="42840275"/>
  <p:notesSz cx="14071600" cy="20104100"/>
  <p:defaultTextStyle>
    <a:defPPr>
      <a:defRPr lang="vi-VN"/>
    </a:defPPr>
    <a:lvl1pPr marL="0" algn="l" defTabSz="1955262" rtl="0" eaLnBrk="1" latinLnBrk="0" hangingPunct="1">
      <a:defRPr sz="3849" kern="1200">
        <a:solidFill>
          <a:schemeClr val="tx1"/>
        </a:solidFill>
        <a:latin typeface="+mn-lt"/>
        <a:ea typeface="+mn-ea"/>
        <a:cs typeface="+mn-cs"/>
      </a:defRPr>
    </a:lvl1pPr>
    <a:lvl2pPr marL="977631" algn="l" defTabSz="1955262" rtl="0" eaLnBrk="1" latinLnBrk="0" hangingPunct="1">
      <a:defRPr sz="3849" kern="1200">
        <a:solidFill>
          <a:schemeClr val="tx1"/>
        </a:solidFill>
        <a:latin typeface="+mn-lt"/>
        <a:ea typeface="+mn-ea"/>
        <a:cs typeface="+mn-cs"/>
      </a:defRPr>
    </a:lvl2pPr>
    <a:lvl3pPr marL="1955262" algn="l" defTabSz="1955262" rtl="0" eaLnBrk="1" latinLnBrk="0" hangingPunct="1">
      <a:defRPr sz="3849" kern="1200">
        <a:solidFill>
          <a:schemeClr val="tx1"/>
        </a:solidFill>
        <a:latin typeface="+mn-lt"/>
        <a:ea typeface="+mn-ea"/>
        <a:cs typeface="+mn-cs"/>
      </a:defRPr>
    </a:lvl3pPr>
    <a:lvl4pPr marL="2932892" algn="l" defTabSz="1955262" rtl="0" eaLnBrk="1" latinLnBrk="0" hangingPunct="1">
      <a:defRPr sz="3849" kern="1200">
        <a:solidFill>
          <a:schemeClr val="tx1"/>
        </a:solidFill>
        <a:latin typeface="+mn-lt"/>
        <a:ea typeface="+mn-ea"/>
        <a:cs typeface="+mn-cs"/>
      </a:defRPr>
    </a:lvl4pPr>
    <a:lvl5pPr marL="3910523" algn="l" defTabSz="1955262" rtl="0" eaLnBrk="1" latinLnBrk="0" hangingPunct="1">
      <a:defRPr sz="3849" kern="1200">
        <a:solidFill>
          <a:schemeClr val="tx1"/>
        </a:solidFill>
        <a:latin typeface="+mn-lt"/>
        <a:ea typeface="+mn-ea"/>
        <a:cs typeface="+mn-cs"/>
      </a:defRPr>
    </a:lvl5pPr>
    <a:lvl6pPr marL="4888154" algn="l" defTabSz="1955262" rtl="0" eaLnBrk="1" latinLnBrk="0" hangingPunct="1">
      <a:defRPr sz="3849" kern="1200">
        <a:solidFill>
          <a:schemeClr val="tx1"/>
        </a:solidFill>
        <a:latin typeface="+mn-lt"/>
        <a:ea typeface="+mn-ea"/>
        <a:cs typeface="+mn-cs"/>
      </a:defRPr>
    </a:lvl6pPr>
    <a:lvl7pPr marL="5865785" algn="l" defTabSz="1955262" rtl="0" eaLnBrk="1" latinLnBrk="0" hangingPunct="1">
      <a:defRPr sz="3849" kern="1200">
        <a:solidFill>
          <a:schemeClr val="tx1"/>
        </a:solidFill>
        <a:latin typeface="+mn-lt"/>
        <a:ea typeface="+mn-ea"/>
        <a:cs typeface="+mn-cs"/>
      </a:defRPr>
    </a:lvl7pPr>
    <a:lvl8pPr marL="6843415" algn="l" defTabSz="1955262" rtl="0" eaLnBrk="1" latinLnBrk="0" hangingPunct="1">
      <a:defRPr sz="3849" kern="1200">
        <a:solidFill>
          <a:schemeClr val="tx1"/>
        </a:solidFill>
        <a:latin typeface="+mn-lt"/>
        <a:ea typeface="+mn-ea"/>
        <a:cs typeface="+mn-cs"/>
      </a:defRPr>
    </a:lvl8pPr>
    <a:lvl9pPr marL="7821046" algn="l" defTabSz="1955262" rtl="0" eaLnBrk="1" latinLnBrk="0" hangingPunct="1">
      <a:defRPr sz="38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37" userDrawn="1">
          <p15:clr>
            <a:srgbClr val="A4A3A4"/>
          </p15:clr>
        </p15:guide>
        <p15:guide id="2" pos="46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BEC"/>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0"/>
  </p:normalViewPr>
  <p:slideViewPr>
    <p:cSldViewPr>
      <p:cViewPr>
        <p:scale>
          <a:sx n="30" d="100"/>
          <a:sy n="30" d="100"/>
        </p:scale>
        <p:origin x="1022" y="-4363"/>
      </p:cViewPr>
      <p:guideLst>
        <p:guide orient="horz" pos="6137"/>
        <p:guide pos="46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ị Mỹ Bình" userId="562aefc3-1208-402e-a1ff-a8a31d320c85" providerId="ADAL" clId="{FDD6F2C1-E7ED-457C-9DE6-5C230FEB97BD}"/>
    <pc:docChg chg="custSel modSld">
      <pc:chgData name="Nguyễn Thị Mỹ Bình" userId="562aefc3-1208-402e-a1ff-a8a31d320c85" providerId="ADAL" clId="{FDD6F2C1-E7ED-457C-9DE6-5C230FEB97BD}" dt="2024-05-02T02:00:48.898" v="2" actId="1076"/>
      <pc:docMkLst>
        <pc:docMk/>
      </pc:docMkLst>
      <pc:sldChg chg="delSp modSp mod">
        <pc:chgData name="Nguyễn Thị Mỹ Bình" userId="562aefc3-1208-402e-a1ff-a8a31d320c85" providerId="ADAL" clId="{FDD6F2C1-E7ED-457C-9DE6-5C230FEB97BD}" dt="2024-05-02T02:00:48.898" v="2" actId="1076"/>
        <pc:sldMkLst>
          <pc:docMk/>
          <pc:sldMk cId="0" sldId="256"/>
        </pc:sldMkLst>
        <pc:picChg chg="del">
          <ac:chgData name="Nguyễn Thị Mỹ Bình" userId="562aefc3-1208-402e-a1ff-a8a31d320c85" providerId="ADAL" clId="{FDD6F2C1-E7ED-457C-9DE6-5C230FEB97BD}" dt="2024-05-02T02:00:43.040" v="0" actId="478"/>
          <ac:picMkLst>
            <pc:docMk/>
            <pc:sldMk cId="0" sldId="256"/>
            <ac:picMk id="5" creationId="{00000000-0000-0000-0000-000000000000}"/>
          </ac:picMkLst>
        </pc:picChg>
        <pc:picChg chg="mod">
          <ac:chgData name="Nguyễn Thị Mỹ Bình" userId="562aefc3-1208-402e-a1ff-a8a31d320c85" providerId="ADAL" clId="{FDD6F2C1-E7ED-457C-9DE6-5C230FEB97BD}" dt="2024-05-02T02:00:48.898" v="2" actId="1076"/>
          <ac:picMkLst>
            <pc:docMk/>
            <pc:sldMk cId="0" sldId="256"/>
            <ac:picMk id="4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097588"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970838" y="0"/>
            <a:ext cx="6097587" cy="1008063"/>
          </a:xfrm>
          <a:prstGeom prst="rect">
            <a:avLst/>
          </a:prstGeom>
        </p:spPr>
        <p:txBody>
          <a:bodyPr vert="horz" lIns="91440" tIns="45720" rIns="91440" bIns="45720" rtlCol="0"/>
          <a:lstStyle>
            <a:lvl1pPr algn="r">
              <a:defRPr sz="1200"/>
            </a:lvl1pPr>
          </a:lstStyle>
          <a:p>
            <a:fld id="{7EE2DED0-B2A0-44B8-A846-EC9840A790D3}" type="datetimeFigureOut">
              <a:rPr lang="en-US" smtClean="0"/>
              <a:t>5/14/2024</a:t>
            </a:fld>
            <a:endParaRPr lang="en-US"/>
          </a:p>
        </p:txBody>
      </p:sp>
      <p:sp>
        <p:nvSpPr>
          <p:cNvPr id="4" name="Slide Image Placeholder 3"/>
          <p:cNvSpPr>
            <a:spLocks noGrp="1" noRot="1" noChangeAspect="1"/>
          </p:cNvSpPr>
          <p:nvPr>
            <p:ph type="sldImg" idx="2"/>
          </p:nvPr>
        </p:nvSpPr>
        <p:spPr>
          <a:xfrm>
            <a:off x="4641850" y="2513013"/>
            <a:ext cx="4787900"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06525" y="9675813"/>
            <a:ext cx="112585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097588"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970838" y="19096038"/>
            <a:ext cx="6097587" cy="1008062"/>
          </a:xfrm>
          <a:prstGeom prst="rect">
            <a:avLst/>
          </a:prstGeom>
        </p:spPr>
        <p:txBody>
          <a:bodyPr vert="horz" lIns="91440" tIns="45720" rIns="91440" bIns="45720" rtlCol="0" anchor="b"/>
          <a:lstStyle>
            <a:lvl1pPr algn="r">
              <a:defRPr sz="1200"/>
            </a:lvl1pPr>
          </a:lstStyle>
          <a:p>
            <a:fld id="{53088922-E641-4257-824D-67507A40BD73}" type="slidenum">
              <a:rPr lang="en-US" smtClean="0"/>
              <a:t>‹#›</a:t>
            </a:fld>
            <a:endParaRPr lang="en-US"/>
          </a:p>
        </p:txBody>
      </p:sp>
    </p:spTree>
    <p:extLst>
      <p:ext uri="{BB962C8B-B14F-4D97-AF65-F5344CB8AC3E}">
        <p14:creationId xmlns:p14="http://schemas.microsoft.com/office/powerpoint/2010/main" val="791861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088922-E641-4257-824D-67507A40BD73}" type="slidenum">
              <a:rPr lang="en-US" smtClean="0"/>
              <a:t>1</a:t>
            </a:fld>
            <a:endParaRPr lang="en-US"/>
          </a:p>
        </p:txBody>
      </p:sp>
    </p:spTree>
    <p:extLst>
      <p:ext uri="{BB962C8B-B14F-4D97-AF65-F5344CB8AC3E}">
        <p14:creationId xmlns:p14="http://schemas.microsoft.com/office/powerpoint/2010/main" val="306121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69045" y="13280486"/>
            <a:ext cx="25715845" cy="6848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38090" y="23990555"/>
            <a:ext cx="2117775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1459310"/>
          </a:xfrm>
        </p:spPr>
        <p:txBody>
          <a:bodyPr lIns="0" tIns="0" rIns="0" bIns="0"/>
          <a:lstStyle>
            <a:lvl1pPr>
              <a:defRPr sz="9483" b="1" i="0">
                <a:solidFill>
                  <a:srgbClr val="3A383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1459310"/>
          </a:xfrm>
        </p:spPr>
        <p:txBody>
          <a:bodyPr lIns="0" tIns="0" rIns="0" bIns="0"/>
          <a:lstStyle>
            <a:lvl1pPr>
              <a:defRPr sz="9483" b="1" i="0">
                <a:solidFill>
                  <a:srgbClr val="3A3838"/>
                </a:solidFill>
                <a:latin typeface="Calibri"/>
                <a:cs typeface="Calibri"/>
              </a:defRPr>
            </a:lvl1pPr>
          </a:lstStyle>
          <a:p>
            <a:endParaRPr/>
          </a:p>
        </p:txBody>
      </p:sp>
      <p:sp>
        <p:nvSpPr>
          <p:cNvPr id="3" name="Holder 3"/>
          <p:cNvSpPr>
            <a:spLocks noGrp="1"/>
          </p:cNvSpPr>
          <p:nvPr>
            <p:ph sz="half" idx="2"/>
          </p:nvPr>
        </p:nvSpPr>
        <p:spPr>
          <a:xfrm>
            <a:off x="1512696" y="9853264"/>
            <a:ext cx="1316046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580776" y="9853264"/>
            <a:ext cx="13160461"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1459310"/>
          </a:xfrm>
        </p:spPr>
        <p:txBody>
          <a:bodyPr lIns="0" tIns="0" rIns="0" bIns="0"/>
          <a:lstStyle>
            <a:lvl1pPr>
              <a:defRPr sz="9483" b="1" i="0">
                <a:solidFill>
                  <a:srgbClr val="3A383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684803"/>
          </a:xfrm>
          <a:prstGeom prst="rect">
            <a:avLst/>
          </a:prstGeom>
        </p:spPr>
        <p:txBody>
          <a:bodyPr wrap="square" lIns="0" tIns="0" rIns="0" bIns="0">
            <a:spAutoFit/>
          </a:bodyPr>
          <a:lstStyle>
            <a:lvl1pPr>
              <a:defRPr sz="4450" b="1" i="0">
                <a:solidFill>
                  <a:srgbClr val="3A3838"/>
                </a:solidFill>
                <a:latin typeface="Calibri"/>
                <a:cs typeface="Calibri"/>
              </a:defRPr>
            </a:lvl1pPr>
          </a:lstStyle>
          <a:p>
            <a:endParaRPr/>
          </a:p>
        </p:txBody>
      </p:sp>
      <p:sp>
        <p:nvSpPr>
          <p:cNvPr id="3" name="Holder 3"/>
          <p:cNvSpPr>
            <a:spLocks noGrp="1"/>
          </p:cNvSpPr>
          <p:nvPr>
            <p:ph type="body" idx="1"/>
          </p:nvPr>
        </p:nvSpPr>
        <p:spPr>
          <a:xfrm>
            <a:off x="1512697" y="9853264"/>
            <a:ext cx="2722854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86338" y="39841459"/>
            <a:ext cx="9681259" cy="5923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2696" y="39841459"/>
            <a:ext cx="6958404" cy="5923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a:xfrm>
            <a:off x="21782833" y="39841459"/>
            <a:ext cx="6958404" cy="5923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74247">
        <a:defRPr>
          <a:latin typeface="+mn-lt"/>
          <a:ea typeface="+mn-ea"/>
          <a:cs typeface="+mn-cs"/>
        </a:defRPr>
      </a:lvl2pPr>
      <a:lvl3pPr marL="1948495">
        <a:defRPr>
          <a:latin typeface="+mn-lt"/>
          <a:ea typeface="+mn-ea"/>
          <a:cs typeface="+mn-cs"/>
        </a:defRPr>
      </a:lvl3pPr>
      <a:lvl4pPr marL="2922742">
        <a:defRPr>
          <a:latin typeface="+mn-lt"/>
          <a:ea typeface="+mn-ea"/>
          <a:cs typeface="+mn-cs"/>
        </a:defRPr>
      </a:lvl4pPr>
      <a:lvl5pPr marL="3896990">
        <a:defRPr>
          <a:latin typeface="+mn-lt"/>
          <a:ea typeface="+mn-ea"/>
          <a:cs typeface="+mn-cs"/>
        </a:defRPr>
      </a:lvl5pPr>
      <a:lvl6pPr marL="4871237">
        <a:defRPr>
          <a:latin typeface="+mn-lt"/>
          <a:ea typeface="+mn-ea"/>
          <a:cs typeface="+mn-cs"/>
        </a:defRPr>
      </a:lvl6pPr>
      <a:lvl7pPr marL="5845485">
        <a:defRPr>
          <a:latin typeface="+mn-lt"/>
          <a:ea typeface="+mn-ea"/>
          <a:cs typeface="+mn-cs"/>
        </a:defRPr>
      </a:lvl7pPr>
      <a:lvl8pPr marL="6819732">
        <a:defRPr>
          <a:latin typeface="+mn-lt"/>
          <a:ea typeface="+mn-ea"/>
          <a:cs typeface="+mn-cs"/>
        </a:defRPr>
      </a:lvl8pPr>
      <a:lvl9pPr marL="7793980">
        <a:defRPr>
          <a:latin typeface="+mn-lt"/>
          <a:ea typeface="+mn-ea"/>
          <a:cs typeface="+mn-cs"/>
        </a:defRPr>
      </a:lvl9pPr>
    </p:bodyStyle>
    <p:otherStyle>
      <a:lvl1pPr marL="0">
        <a:defRPr>
          <a:latin typeface="+mn-lt"/>
          <a:ea typeface="+mn-ea"/>
          <a:cs typeface="+mn-cs"/>
        </a:defRPr>
      </a:lvl1pPr>
      <a:lvl2pPr marL="974247">
        <a:defRPr>
          <a:latin typeface="+mn-lt"/>
          <a:ea typeface="+mn-ea"/>
          <a:cs typeface="+mn-cs"/>
        </a:defRPr>
      </a:lvl2pPr>
      <a:lvl3pPr marL="1948495">
        <a:defRPr>
          <a:latin typeface="+mn-lt"/>
          <a:ea typeface="+mn-ea"/>
          <a:cs typeface="+mn-cs"/>
        </a:defRPr>
      </a:lvl3pPr>
      <a:lvl4pPr marL="2922742">
        <a:defRPr>
          <a:latin typeface="+mn-lt"/>
          <a:ea typeface="+mn-ea"/>
          <a:cs typeface="+mn-cs"/>
        </a:defRPr>
      </a:lvl4pPr>
      <a:lvl5pPr marL="3896990">
        <a:defRPr>
          <a:latin typeface="+mn-lt"/>
          <a:ea typeface="+mn-ea"/>
          <a:cs typeface="+mn-cs"/>
        </a:defRPr>
      </a:lvl5pPr>
      <a:lvl6pPr marL="4871237">
        <a:defRPr>
          <a:latin typeface="+mn-lt"/>
          <a:ea typeface="+mn-ea"/>
          <a:cs typeface="+mn-cs"/>
        </a:defRPr>
      </a:lvl6pPr>
      <a:lvl7pPr marL="5845485">
        <a:defRPr>
          <a:latin typeface="+mn-lt"/>
          <a:ea typeface="+mn-ea"/>
          <a:cs typeface="+mn-cs"/>
        </a:defRPr>
      </a:lvl7pPr>
      <a:lvl8pPr marL="6819732">
        <a:defRPr>
          <a:latin typeface="+mn-lt"/>
          <a:ea typeface="+mn-ea"/>
          <a:cs typeface="+mn-cs"/>
        </a:defRPr>
      </a:lvl8pPr>
      <a:lvl9pPr marL="779398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mailto:binhht@soict.hust.edu.vn"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jpeg"/><Relationship Id="rId10" Type="http://schemas.openxmlformats.org/officeDocument/2006/relationships/image" Target="../media/image7.jpg"/><Relationship Id="rId4" Type="http://schemas.openxmlformats.org/officeDocument/2006/relationships/image" Target="../media/image1.pn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60717" y="770445"/>
            <a:ext cx="20315433" cy="4155278"/>
          </a:xfrm>
          <a:prstGeom prst="rect">
            <a:avLst/>
          </a:prstGeom>
        </p:spPr>
        <p:txBody>
          <a:bodyPr vert="horz" wrap="square" lIns="0" tIns="190792" rIns="0" bIns="0" rtlCol="0">
            <a:spAutoFit/>
          </a:bodyPr>
          <a:lstStyle/>
          <a:p>
            <a:pPr marL="27062" marR="10825" algn="ctr">
              <a:lnSpc>
                <a:spcPts val="10292"/>
              </a:lnSpc>
              <a:spcBef>
                <a:spcPts val="1502"/>
              </a:spcBef>
            </a:pPr>
            <a:r>
              <a:rPr lang="en-US" sz="6600" spc="-11" dirty="0" smtClean="0">
                <a:latin typeface="Times New Roman" panose="02020603050405020304" pitchFamily="18" charset="0"/>
                <a:cs typeface="Times New Roman" panose="02020603050405020304" pitchFamily="18" charset="0"/>
              </a:rPr>
              <a:t>NGHIÊN CỨU MẠNG  CNN VÀ HỌC CHUYỂN GIAO ỨNG DỤNG HỆ THỐNG PHÁT HIỆN NGƯỜI KHÔNG ĐEO KHẨU TRANG Ở NƠI CÔNG CỘNG</a:t>
            </a:r>
            <a:endParaRPr lang="en-US" sz="6600" spc="-11" dirty="0">
              <a:latin typeface="Times New Roman" panose="02020603050405020304" pitchFamily="18" charset="0"/>
              <a:cs typeface="Times New Roman" panose="02020603050405020304" pitchFamily="18" charset="0"/>
            </a:endParaRPr>
          </a:p>
        </p:txBody>
      </p:sp>
      <p:sp>
        <p:nvSpPr>
          <p:cNvPr id="3" name="object 3"/>
          <p:cNvSpPr txBox="1"/>
          <p:nvPr/>
        </p:nvSpPr>
        <p:spPr>
          <a:xfrm>
            <a:off x="4299744" y="4869219"/>
            <a:ext cx="21640800" cy="1435461"/>
          </a:xfrm>
          <a:prstGeom prst="rect">
            <a:avLst/>
          </a:prstGeom>
        </p:spPr>
        <p:txBody>
          <a:bodyPr vert="horz" wrap="square" lIns="0" tIns="276038" rIns="0" bIns="0" rtlCol="0">
            <a:spAutoFit/>
          </a:bodyPr>
          <a:lstStyle/>
          <a:p>
            <a:pPr marL="54125" algn="ctr">
              <a:spcBef>
                <a:spcPts val="2171"/>
              </a:spcBef>
            </a:pPr>
            <a:r>
              <a:rPr lang="en-US" sz="3600" dirty="0" err="1">
                <a:latin typeface="Times New Roman" panose="02020603050405020304" pitchFamily="18" charset="0"/>
                <a:cs typeface="Times New Roman" panose="02020603050405020304" pitchFamily="18" charset="0"/>
              </a:rPr>
              <a:t>Nguyễn</a:t>
            </a:r>
            <a:r>
              <a:rPr lang="en-US" sz="3600" dirty="0">
                <a:latin typeface="Times New Roman" panose="02020603050405020304" pitchFamily="18" charset="0"/>
                <a:cs typeface="Times New Roman" panose="02020603050405020304" pitchFamily="18" charset="0"/>
              </a:rPr>
              <a:t> Hoàng Minh </a:t>
            </a:r>
            <a:endParaRPr sz="3600" baseline="24691" dirty="0">
              <a:latin typeface="Times New Roman" panose="02020603050405020304" pitchFamily="18" charset="0"/>
              <a:cs typeface="Times New Roman" panose="02020603050405020304" pitchFamily="18" charset="0"/>
            </a:endParaRPr>
          </a:p>
          <a:p>
            <a:pPr marL="294980" indent="-205674" algn="ctr">
              <a:lnSpc>
                <a:spcPts val="3439"/>
              </a:lnSpc>
              <a:spcBef>
                <a:spcPts val="1289"/>
              </a:spcBef>
              <a:buSzPct val="66666"/>
              <a:buAutoNum type="arabicPlain"/>
              <a:tabLst>
                <a:tab pos="296334" algn="l"/>
              </a:tabLst>
            </a:pPr>
            <a:r>
              <a:rPr lang="en-US" sz="2800" i="1" spc="-21" dirty="0">
                <a:latin typeface="Times New Roman" panose="02020603050405020304" pitchFamily="18" charset="0"/>
                <a:cs typeface="Times New Roman" panose="02020603050405020304" pitchFamily="18" charset="0"/>
              </a:rPr>
              <a:t>Faculty of Information and Technology, Hanoi University of Industry, Vietnam</a:t>
            </a:r>
            <a:endParaRPr sz="2800" dirty="0">
              <a:latin typeface="Times New Roman" panose="02020603050405020304" pitchFamily="18" charset="0"/>
              <a:cs typeface="Times New Roman" panose="02020603050405020304" pitchFamily="18" charset="0"/>
            </a:endParaRPr>
          </a:p>
        </p:txBody>
      </p:sp>
      <p:sp>
        <p:nvSpPr>
          <p:cNvPr id="4" name="object 4"/>
          <p:cNvSpPr/>
          <p:nvPr/>
        </p:nvSpPr>
        <p:spPr>
          <a:xfrm>
            <a:off x="1178486" y="6828693"/>
            <a:ext cx="27567433" cy="243564"/>
          </a:xfrm>
          <a:custGeom>
            <a:avLst/>
            <a:gdLst/>
            <a:ahLst/>
            <a:cxnLst/>
            <a:rect l="l" t="t" r="r" b="b"/>
            <a:pathLst>
              <a:path w="12936855" h="114300">
                <a:moveTo>
                  <a:pt x="12917337" y="0"/>
                </a:moveTo>
                <a:lnTo>
                  <a:pt x="19007" y="0"/>
                </a:lnTo>
                <a:lnTo>
                  <a:pt x="11609" y="1493"/>
                </a:lnTo>
                <a:lnTo>
                  <a:pt x="5567" y="5567"/>
                </a:lnTo>
                <a:lnTo>
                  <a:pt x="1493" y="11609"/>
                </a:lnTo>
                <a:lnTo>
                  <a:pt x="0" y="19007"/>
                </a:lnTo>
                <a:lnTo>
                  <a:pt x="0" y="95036"/>
                </a:lnTo>
                <a:lnTo>
                  <a:pt x="1493" y="102434"/>
                </a:lnTo>
                <a:lnTo>
                  <a:pt x="5567" y="108476"/>
                </a:lnTo>
                <a:lnTo>
                  <a:pt x="11609" y="112550"/>
                </a:lnTo>
                <a:lnTo>
                  <a:pt x="19007" y="114044"/>
                </a:lnTo>
                <a:lnTo>
                  <a:pt x="12917337" y="114044"/>
                </a:lnTo>
                <a:lnTo>
                  <a:pt x="12924735" y="112550"/>
                </a:lnTo>
                <a:lnTo>
                  <a:pt x="12930777" y="108476"/>
                </a:lnTo>
                <a:lnTo>
                  <a:pt x="12934851" y="102434"/>
                </a:lnTo>
                <a:lnTo>
                  <a:pt x="12936344" y="95036"/>
                </a:lnTo>
                <a:lnTo>
                  <a:pt x="12936344" y="19007"/>
                </a:lnTo>
                <a:lnTo>
                  <a:pt x="12934851" y="11609"/>
                </a:lnTo>
                <a:lnTo>
                  <a:pt x="12930777" y="5567"/>
                </a:lnTo>
                <a:lnTo>
                  <a:pt x="12924735" y="1493"/>
                </a:lnTo>
                <a:lnTo>
                  <a:pt x="12917337" y="0"/>
                </a:lnTo>
                <a:close/>
              </a:path>
            </a:pathLst>
          </a:custGeom>
          <a:solidFill>
            <a:schemeClr val="accent1"/>
          </a:solidFill>
          <a:ln>
            <a:solidFill>
              <a:schemeClr val="tx2">
                <a:lumMod val="40000"/>
                <a:lumOff val="60000"/>
              </a:schemeClr>
            </a:solidFill>
          </a:ln>
        </p:spPr>
        <p:txBody>
          <a:bodyPr wrap="square" lIns="0" tIns="0" rIns="0" bIns="0" rtlCol="0"/>
          <a:lstStyle/>
          <a:p>
            <a:endParaRPr sz="8202" dirty="0">
              <a:solidFill>
                <a:schemeClr val="accent1"/>
              </a:solidFill>
              <a:highlight>
                <a:srgbClr val="0000FF"/>
              </a:highlight>
              <a:latin typeface="Times New Roman" panose="02020603050405020304" pitchFamily="18" charset="0"/>
              <a:cs typeface="Times New Roman" panose="02020603050405020304" pitchFamily="18" charset="0"/>
            </a:endParaRPr>
          </a:p>
        </p:txBody>
      </p:sp>
      <p:sp>
        <p:nvSpPr>
          <p:cNvPr id="7" name="object 7"/>
          <p:cNvSpPr/>
          <p:nvPr/>
        </p:nvSpPr>
        <p:spPr>
          <a:xfrm>
            <a:off x="1206902" y="38336537"/>
            <a:ext cx="27567433" cy="242209"/>
          </a:xfrm>
          <a:custGeom>
            <a:avLst/>
            <a:gdLst/>
            <a:ahLst/>
            <a:cxnLst/>
            <a:rect l="l" t="t" r="r" b="b"/>
            <a:pathLst>
              <a:path w="12936855" h="113665">
                <a:moveTo>
                  <a:pt x="12917479" y="0"/>
                </a:moveTo>
                <a:lnTo>
                  <a:pt x="18865" y="0"/>
                </a:lnTo>
                <a:lnTo>
                  <a:pt x="11522" y="1481"/>
                </a:lnTo>
                <a:lnTo>
                  <a:pt x="5525" y="5523"/>
                </a:lnTo>
                <a:lnTo>
                  <a:pt x="1482" y="11519"/>
                </a:lnTo>
                <a:lnTo>
                  <a:pt x="0" y="18865"/>
                </a:lnTo>
                <a:lnTo>
                  <a:pt x="0" y="94327"/>
                </a:lnTo>
                <a:lnTo>
                  <a:pt x="1482" y="101673"/>
                </a:lnTo>
                <a:lnTo>
                  <a:pt x="5525" y="107669"/>
                </a:lnTo>
                <a:lnTo>
                  <a:pt x="11522" y="111711"/>
                </a:lnTo>
                <a:lnTo>
                  <a:pt x="18865" y="113193"/>
                </a:lnTo>
                <a:lnTo>
                  <a:pt x="12917479" y="113193"/>
                </a:lnTo>
                <a:lnTo>
                  <a:pt x="12924825" y="111711"/>
                </a:lnTo>
                <a:lnTo>
                  <a:pt x="12930821" y="107669"/>
                </a:lnTo>
                <a:lnTo>
                  <a:pt x="12934863" y="101673"/>
                </a:lnTo>
                <a:lnTo>
                  <a:pt x="12936344" y="94327"/>
                </a:lnTo>
                <a:lnTo>
                  <a:pt x="12936344" y="18865"/>
                </a:lnTo>
                <a:lnTo>
                  <a:pt x="12934863" y="11519"/>
                </a:lnTo>
                <a:lnTo>
                  <a:pt x="12930821" y="5523"/>
                </a:lnTo>
                <a:lnTo>
                  <a:pt x="12924825" y="1481"/>
                </a:lnTo>
                <a:lnTo>
                  <a:pt x="12917479" y="0"/>
                </a:lnTo>
                <a:close/>
              </a:path>
            </a:pathLst>
          </a:custGeom>
          <a:solidFill>
            <a:schemeClr val="accent1"/>
          </a:solidFill>
        </p:spPr>
        <p:txBody>
          <a:bodyPr wrap="square" lIns="0" tIns="0" rIns="0" bIns="0" rtlCol="0"/>
          <a:lstStyle/>
          <a:p>
            <a:endParaRPr sz="8202">
              <a:latin typeface="Times New Roman" panose="02020603050405020304" pitchFamily="18" charset="0"/>
              <a:cs typeface="Times New Roman" panose="02020603050405020304" pitchFamily="18" charset="0"/>
            </a:endParaRPr>
          </a:p>
        </p:txBody>
      </p:sp>
      <p:sp>
        <p:nvSpPr>
          <p:cNvPr id="9" name="object 9"/>
          <p:cNvSpPr txBox="1"/>
          <p:nvPr/>
        </p:nvSpPr>
        <p:spPr>
          <a:xfrm>
            <a:off x="1154900" y="8695947"/>
            <a:ext cx="8308253" cy="15505273"/>
          </a:xfrm>
          <a:prstGeom prst="rect">
            <a:avLst/>
          </a:prstGeom>
        </p:spPr>
        <p:txBody>
          <a:bodyPr vert="horz" wrap="square" lIns="0" tIns="35182" rIns="0" bIns="0" rtlCol="0">
            <a:spAutoFit/>
          </a:bodyPr>
          <a:lstStyle/>
          <a:p>
            <a:pPr marL="43300">
              <a:spcBef>
                <a:spcPts val="277"/>
              </a:spcBef>
              <a:tabLst>
                <a:tab pos="2637234" algn="l"/>
                <a:tab pos="8305458" algn="l"/>
              </a:tabLst>
            </a:pPr>
            <a:r>
              <a:rPr sz="5647" u="heavy" spc="11" dirty="0">
                <a:solidFill>
                  <a:srgbClr val="F1AC00"/>
                </a:solidFill>
                <a:uFill>
                  <a:solidFill>
                    <a:srgbClr val="FFC000"/>
                  </a:solidFill>
                </a:uFill>
                <a:latin typeface="Arial" panose="020B0604020202020204" pitchFamily="34" charset="0"/>
                <a:cs typeface="Arial" panose="020B0604020202020204" pitchFamily="34" charset="0"/>
              </a:rPr>
              <a:t> </a:t>
            </a:r>
            <a:endParaRPr sz="5647" dirty="0" smtClean="0">
              <a:latin typeface="Arial" panose="020B0604020202020204" pitchFamily="34" charset="0"/>
              <a:cs typeface="Arial" panose="020B0604020202020204" pitchFamily="34" charset="0"/>
            </a:endParaRPr>
          </a:p>
          <a:p>
            <a:pPr marL="27062" marR="36534" algn="just">
              <a:lnSpc>
                <a:spcPct val="100899"/>
              </a:lnSpc>
              <a:spcBef>
                <a:spcPts val="2791"/>
              </a:spcBef>
            </a:pPr>
            <a:r>
              <a:rPr lang="en-US" sz="3300" dirty="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Ngày</a:t>
            </a:r>
            <a:r>
              <a:rPr lang="en-US" sz="3300" dirty="0" smtClean="0">
                <a:latin typeface="Times New Roman" panose="02020603050405020304" pitchFamily="18" charset="0"/>
                <a:cs typeface="Times New Roman" panose="02020603050405020304" pitchFamily="18" charset="0"/>
              </a:rPr>
              <a:t> nay,</a:t>
            </a:r>
            <a:r>
              <a:rPr lang="vi-VN" sz="3300" dirty="0" smtClean="0">
                <a:latin typeface="Times New Roman" panose="02020603050405020304" pitchFamily="18" charset="0"/>
                <a:cs typeface="Times New Roman" panose="02020603050405020304" pitchFamily="18" charset="0"/>
              </a:rPr>
              <a:t> số lượng chủng bệnh đang ngày càng gia tăng, đặc biệt là bệnh truyền nhiễm và lây qua đường hô hấp, đặc biệt qua dịch Covid-19 vừa qua. Trong tình hình đó, đeo khẩu trang nơi công cộng nổi lên là một biện pháp đơn giản hữu hiệu có thể giảm tải số lượng ca nhiễm từ gốc. Song song với đó, việc này cũng cần sự ý thức chung của cộng đồng và các biện pháp khuyến khích và cưỡng chế của nhà chức trách để đạt hiệu quả cao nhất. </a:t>
            </a:r>
            <a:endParaRPr lang="en-US" sz="3300" dirty="0" smtClean="0">
              <a:latin typeface="Times New Roman" panose="02020603050405020304" pitchFamily="18" charset="0"/>
              <a:cs typeface="Times New Roman" panose="02020603050405020304" pitchFamily="18" charset="0"/>
            </a:endParaRPr>
          </a:p>
          <a:p>
            <a:pPr marL="27062" marR="36534" algn="just">
              <a:lnSpc>
                <a:spcPct val="100899"/>
              </a:lnSpc>
              <a:spcBef>
                <a:spcPts val="2791"/>
              </a:spcBef>
            </a:pPr>
            <a:endParaRPr lang="en-US" sz="3300" dirty="0" smtClean="0">
              <a:latin typeface="Times New Roman" panose="02020603050405020304" pitchFamily="18" charset="0"/>
              <a:cs typeface="Times New Roman" panose="02020603050405020304" pitchFamily="18" charset="0"/>
            </a:endParaRPr>
          </a:p>
          <a:p>
            <a:pPr marL="27062" marR="36534" algn="just">
              <a:lnSpc>
                <a:spcPct val="100899"/>
              </a:lnSpc>
              <a:spcBef>
                <a:spcPts val="2791"/>
              </a:spcBef>
            </a:pPr>
            <a:endParaRPr lang="en-US" sz="3300" dirty="0">
              <a:latin typeface="Times New Roman" panose="02020603050405020304" pitchFamily="18" charset="0"/>
              <a:cs typeface="Times New Roman" panose="02020603050405020304" pitchFamily="18" charset="0"/>
            </a:endParaRPr>
          </a:p>
          <a:p>
            <a:pPr marL="27062" marR="36534" algn="just">
              <a:lnSpc>
                <a:spcPct val="100899"/>
              </a:lnSpc>
              <a:spcBef>
                <a:spcPts val="2791"/>
              </a:spcBef>
            </a:pPr>
            <a:endParaRPr lang="en-US" sz="3300" dirty="0" smtClean="0">
              <a:latin typeface="Times New Roman" panose="02020603050405020304" pitchFamily="18" charset="0"/>
              <a:cs typeface="Times New Roman" panose="02020603050405020304" pitchFamily="18" charset="0"/>
            </a:endParaRPr>
          </a:p>
          <a:p>
            <a:pPr marL="27062" marR="36534" algn="just">
              <a:lnSpc>
                <a:spcPct val="100899"/>
              </a:lnSpc>
              <a:spcBef>
                <a:spcPts val="2791"/>
              </a:spcBef>
            </a:pPr>
            <a:endParaRPr lang="en-US" sz="3300" dirty="0">
              <a:latin typeface="Times New Roman" panose="02020603050405020304" pitchFamily="18" charset="0"/>
              <a:cs typeface="Times New Roman" panose="02020603050405020304" pitchFamily="18" charset="0"/>
            </a:endParaRPr>
          </a:p>
          <a:p>
            <a:pPr marL="27062" marR="36534" algn="just">
              <a:lnSpc>
                <a:spcPct val="100899"/>
              </a:lnSpc>
              <a:spcBef>
                <a:spcPts val="2791"/>
              </a:spcBef>
            </a:pPr>
            <a:endParaRPr lang="en-US" sz="3300" dirty="0" smtClean="0">
              <a:latin typeface="Times New Roman" panose="02020603050405020304" pitchFamily="18" charset="0"/>
              <a:cs typeface="Times New Roman" panose="02020603050405020304" pitchFamily="18" charset="0"/>
            </a:endParaRPr>
          </a:p>
          <a:p>
            <a:pPr marL="27062" marR="36534" algn="just">
              <a:lnSpc>
                <a:spcPct val="100899"/>
              </a:lnSpc>
              <a:spcBef>
                <a:spcPts val="2791"/>
              </a:spcBef>
            </a:pPr>
            <a:endParaRPr lang="en-US" sz="3300" dirty="0" smtClean="0">
              <a:latin typeface="Times New Roman" panose="02020603050405020304" pitchFamily="18" charset="0"/>
              <a:cs typeface="Times New Roman" panose="02020603050405020304" pitchFamily="18" charset="0"/>
            </a:endParaRPr>
          </a:p>
          <a:p>
            <a:pPr marL="27062" marR="36534" algn="just">
              <a:lnSpc>
                <a:spcPct val="100899"/>
              </a:lnSpc>
              <a:spcBef>
                <a:spcPts val="2791"/>
              </a:spcBef>
            </a:pPr>
            <a:endParaRPr lang="en-US" sz="3300" dirty="0" smtClean="0">
              <a:latin typeface="Times New Roman" panose="02020603050405020304" pitchFamily="18" charset="0"/>
              <a:cs typeface="Times New Roman" panose="02020603050405020304" pitchFamily="18" charset="0"/>
            </a:endParaRPr>
          </a:p>
          <a:p>
            <a:pPr marL="27062" marR="36534" algn="just">
              <a:lnSpc>
                <a:spcPct val="100899"/>
              </a:lnSpc>
              <a:spcBef>
                <a:spcPts val="2791"/>
              </a:spcBef>
            </a:pP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Ứng</a:t>
            </a:r>
            <a:r>
              <a:rPr lang="en-US" sz="3300" dirty="0" smtClean="0">
                <a:latin typeface="Times New Roman" panose="02020603050405020304" pitchFamily="18" charset="0"/>
                <a:cs typeface="Times New Roman" panose="02020603050405020304" pitchFamily="18" charset="0"/>
              </a:rPr>
              <a:t> </a:t>
            </a:r>
            <a:r>
              <a:rPr lang="vi-VN" sz="3300" dirty="0" smtClean="0">
                <a:latin typeface="Times New Roman" panose="02020603050405020304" pitchFamily="18" charset="0"/>
                <a:cs typeface="Times New Roman" panose="02020603050405020304" pitchFamily="18" charset="0"/>
              </a:rPr>
              <a:t>dụng </a:t>
            </a:r>
            <a:r>
              <a:rPr lang="vi-VN" sz="3300" dirty="0">
                <a:latin typeface="Times New Roman" panose="02020603050405020304" pitchFamily="18" charset="0"/>
                <a:cs typeface="Times New Roman" panose="02020603050405020304" pitchFamily="18" charset="0"/>
              </a:rPr>
              <a:t>các mô hình </a:t>
            </a:r>
            <a:r>
              <a:rPr lang="en-US" sz="3300" dirty="0" smtClean="0">
                <a:latin typeface="Times New Roman" panose="02020603050405020304" pitchFamily="18" charset="0"/>
                <a:cs typeface="Times New Roman" panose="02020603050405020304" pitchFamily="18" charset="0"/>
              </a:rPr>
              <a:t>CNN </a:t>
            </a:r>
            <a:r>
              <a:rPr lang="en-US" sz="3300" dirty="0" err="1" smtClean="0">
                <a:latin typeface="Times New Roman" panose="02020603050405020304" pitchFamily="18" charset="0"/>
                <a:cs typeface="Times New Roman" panose="02020603050405020304" pitchFamily="18" charset="0"/>
              </a:rPr>
              <a:t>và</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học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chuyển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giao</a:t>
            </a:r>
            <a:r>
              <a:rPr lang="vi-VN" sz="3300" dirty="0" smtClean="0">
                <a:latin typeface="Times New Roman" panose="02020603050405020304" pitchFamily="18" charset="0"/>
                <a:cs typeface="Times New Roman" panose="02020603050405020304" pitchFamily="18" charset="0"/>
              </a:rPr>
              <a:t> </a:t>
            </a:r>
            <a:r>
              <a:rPr lang="vi-VN" sz="3300" dirty="0">
                <a:latin typeface="Times New Roman" panose="02020603050405020304" pitchFamily="18" charset="0"/>
                <a:cs typeface="Times New Roman" panose="02020603050405020304" pitchFamily="18" charset="0"/>
              </a:rPr>
              <a:t>để phát hiện người không đeo khẩu trang có thể giúp </a:t>
            </a:r>
            <a:r>
              <a:rPr lang="en-US" sz="3300" dirty="0" err="1" smtClean="0">
                <a:latin typeface="Times New Roman" panose="02020603050405020304" pitchFamily="18" charset="0"/>
                <a:cs typeface="Times New Roman" panose="02020603050405020304" pitchFamily="18" charset="0"/>
              </a:rPr>
              <a:t>cơ</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quan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chức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năng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đưa</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ra</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biện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pháp</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thích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hợp</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nâng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cao</a:t>
            </a:r>
            <a:r>
              <a:rPr lang="en-US" sz="3300" dirty="0" smtClean="0">
                <a:latin typeface="Times New Roman" panose="02020603050405020304" pitchFamily="18" charset="0"/>
                <a:cs typeface="Times New Roman" panose="02020603050405020304" pitchFamily="18" charset="0"/>
              </a:rPr>
              <a:t> ý </a:t>
            </a:r>
            <a:r>
              <a:rPr lang="en-US" sz="3300" dirty="0" err="1" smtClean="0">
                <a:latin typeface="Times New Roman" panose="02020603050405020304" pitchFamily="18" charset="0"/>
                <a:cs typeface="Times New Roman" panose="02020603050405020304" pitchFamily="18" charset="0"/>
              </a:rPr>
              <a:t>thức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người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dân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và</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sức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khỏe</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cộng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đồng</a:t>
            </a:r>
            <a:r>
              <a:rPr lang="en-US" dirty="0" smtClean="0">
                <a:latin typeface="Arial" panose="020B0604020202020204" pitchFamily="34" charset="0"/>
                <a:cs typeface="Arial" panose="020B0604020202020204" pitchFamily="34" charset="0"/>
              </a:rPr>
              <a:t>.</a:t>
            </a:r>
          </a:p>
        </p:txBody>
      </p:sp>
      <p:sp>
        <p:nvSpPr>
          <p:cNvPr id="16" name="object 16"/>
          <p:cNvSpPr/>
          <p:nvPr/>
        </p:nvSpPr>
        <p:spPr>
          <a:xfrm>
            <a:off x="10922556" y="8705285"/>
            <a:ext cx="17851779" cy="20225783"/>
          </a:xfrm>
          <a:custGeom>
            <a:avLst/>
            <a:gdLst/>
            <a:ahLst/>
            <a:cxnLst/>
            <a:rect l="l" t="t" r="r" b="b"/>
            <a:pathLst>
              <a:path w="8571230" h="10062845">
                <a:moveTo>
                  <a:pt x="8333587" y="0"/>
                </a:moveTo>
                <a:lnTo>
                  <a:pt x="237591" y="0"/>
                </a:lnTo>
                <a:lnTo>
                  <a:pt x="189711" y="4827"/>
                </a:lnTo>
                <a:lnTo>
                  <a:pt x="145114" y="18672"/>
                </a:lnTo>
                <a:lnTo>
                  <a:pt x="104756" y="40579"/>
                </a:lnTo>
                <a:lnTo>
                  <a:pt x="69593" y="69593"/>
                </a:lnTo>
                <a:lnTo>
                  <a:pt x="40579" y="104756"/>
                </a:lnTo>
                <a:lnTo>
                  <a:pt x="18672" y="145114"/>
                </a:lnTo>
                <a:lnTo>
                  <a:pt x="4827" y="189711"/>
                </a:lnTo>
                <a:lnTo>
                  <a:pt x="0" y="237591"/>
                </a:lnTo>
                <a:lnTo>
                  <a:pt x="0" y="9824671"/>
                </a:lnTo>
                <a:lnTo>
                  <a:pt x="4827" y="9872551"/>
                </a:lnTo>
                <a:lnTo>
                  <a:pt x="18672" y="9917148"/>
                </a:lnTo>
                <a:lnTo>
                  <a:pt x="40579" y="9957506"/>
                </a:lnTo>
                <a:lnTo>
                  <a:pt x="69593" y="9992670"/>
                </a:lnTo>
                <a:lnTo>
                  <a:pt x="104756" y="10021683"/>
                </a:lnTo>
                <a:lnTo>
                  <a:pt x="145114" y="10043590"/>
                </a:lnTo>
                <a:lnTo>
                  <a:pt x="189711" y="10057436"/>
                </a:lnTo>
                <a:lnTo>
                  <a:pt x="237591" y="10062263"/>
                </a:lnTo>
                <a:lnTo>
                  <a:pt x="8333587" y="10062263"/>
                </a:lnTo>
                <a:lnTo>
                  <a:pt x="8381467" y="10057436"/>
                </a:lnTo>
                <a:lnTo>
                  <a:pt x="8426064" y="10043590"/>
                </a:lnTo>
                <a:lnTo>
                  <a:pt x="8466422" y="10021683"/>
                </a:lnTo>
                <a:lnTo>
                  <a:pt x="8501586" y="9992670"/>
                </a:lnTo>
                <a:lnTo>
                  <a:pt x="8530599" y="9957506"/>
                </a:lnTo>
                <a:lnTo>
                  <a:pt x="8552506" y="9917148"/>
                </a:lnTo>
                <a:lnTo>
                  <a:pt x="8566352" y="9872551"/>
                </a:lnTo>
                <a:lnTo>
                  <a:pt x="8571179" y="9824671"/>
                </a:lnTo>
                <a:lnTo>
                  <a:pt x="8571179" y="237591"/>
                </a:lnTo>
                <a:lnTo>
                  <a:pt x="8566352" y="189711"/>
                </a:lnTo>
                <a:lnTo>
                  <a:pt x="8552506" y="145114"/>
                </a:lnTo>
                <a:lnTo>
                  <a:pt x="8530599" y="104756"/>
                </a:lnTo>
                <a:lnTo>
                  <a:pt x="8501586" y="69593"/>
                </a:lnTo>
                <a:lnTo>
                  <a:pt x="8466422" y="40579"/>
                </a:lnTo>
                <a:lnTo>
                  <a:pt x="8426064" y="18672"/>
                </a:lnTo>
                <a:lnTo>
                  <a:pt x="8381467" y="4827"/>
                </a:lnTo>
                <a:lnTo>
                  <a:pt x="8333587" y="0"/>
                </a:lnTo>
                <a:close/>
              </a:path>
            </a:pathLst>
          </a:custGeom>
          <a:solidFill>
            <a:schemeClr val="accent1">
              <a:lumMod val="60000"/>
              <a:lumOff val="40000"/>
              <a:alpha val="47058"/>
            </a:schemeClr>
          </a:solidFill>
        </p:spPr>
        <p:txBody>
          <a:bodyPr wrap="square" lIns="0" tIns="0" rIns="0" bIns="0" rtlCol="0"/>
          <a:lstStyle/>
          <a:p>
            <a:endParaRPr sz="8202"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18320544" y="9080679"/>
            <a:ext cx="4191000" cy="958855"/>
          </a:xfrm>
          <a:prstGeom prst="rect">
            <a:avLst/>
          </a:prstGeom>
        </p:spPr>
        <p:txBody>
          <a:bodyPr vert="horz" wrap="square" lIns="0" tIns="35182" rIns="0" bIns="0" rtlCol="0">
            <a:spAutoFit/>
          </a:bodyPr>
          <a:lstStyle/>
          <a:p>
            <a:pPr marL="27062">
              <a:spcBef>
                <a:spcPts val="277"/>
              </a:spcBef>
            </a:pPr>
            <a:r>
              <a:rPr lang="en-US" sz="6000" b="1" spc="-150" dirty="0">
                <a:solidFill>
                  <a:schemeClr val="accent1"/>
                </a:solidFill>
                <a:latin typeface="Times New Roman" panose="02020603050405020304" pitchFamily="18" charset="0"/>
                <a:cs typeface="Times New Roman" panose="02020603050405020304" pitchFamily="18" charset="0"/>
              </a:rPr>
              <a:t>Approach</a:t>
            </a:r>
            <a:endParaRPr sz="6000" spc="-150" dirty="0">
              <a:solidFill>
                <a:schemeClr val="accent1"/>
              </a:solidFill>
              <a:latin typeface="Times New Roman" panose="02020603050405020304" pitchFamily="18" charset="0"/>
              <a:cs typeface="Times New Roman" panose="02020603050405020304" pitchFamily="18" charset="0"/>
            </a:endParaRPr>
          </a:p>
        </p:txBody>
      </p:sp>
      <p:sp>
        <p:nvSpPr>
          <p:cNvPr id="32" name="object 32"/>
          <p:cNvSpPr txBox="1"/>
          <p:nvPr/>
        </p:nvSpPr>
        <p:spPr>
          <a:xfrm>
            <a:off x="12079118" y="10271284"/>
            <a:ext cx="16171322" cy="3128990"/>
          </a:xfrm>
          <a:prstGeom prst="rect">
            <a:avLst/>
          </a:prstGeom>
        </p:spPr>
        <p:txBody>
          <a:bodyPr vert="horz" wrap="square" lIns="0" tIns="25710" rIns="0" bIns="0" rtlCol="0">
            <a:spAutoFit/>
          </a:bodyPr>
          <a:lstStyle/>
          <a:p>
            <a:pPr marL="27062" marR="10825" algn="just">
              <a:lnSpc>
                <a:spcPct val="100899"/>
              </a:lnSpc>
              <a:spcBef>
                <a:spcPts val="202"/>
              </a:spcBef>
            </a:pP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err="1" smtClean="0">
                <a:latin typeface="Times New Roman" panose="02020603050405020304" pitchFamily="18" charset="0"/>
                <a:cs typeface="Times New Roman" panose="02020603050405020304" pitchFamily="18" charset="0"/>
              </a:rPr>
              <a:t>Nghiên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cứu</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mạng</a:t>
            </a:r>
            <a:r>
              <a:rPr lang="en-US" sz="3300" dirty="0" smtClean="0">
                <a:latin typeface="Times New Roman" panose="02020603050405020304" pitchFamily="18" charset="0"/>
                <a:cs typeface="Times New Roman" panose="02020603050405020304" pitchFamily="18" charset="0"/>
              </a:rPr>
              <a:t> CNN </a:t>
            </a:r>
            <a:r>
              <a:rPr lang="en-US" sz="3300" dirty="0" err="1" smtClean="0">
                <a:latin typeface="Times New Roman" panose="02020603050405020304" pitchFamily="18" charset="0"/>
                <a:cs typeface="Times New Roman" panose="02020603050405020304" pitchFamily="18" charset="0"/>
              </a:rPr>
              <a:t>và</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học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chuyển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giao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ứng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dụng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Hệ</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thống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phát</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hiện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người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không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đeo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khẩu</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trang</a:t>
            </a:r>
            <a:r>
              <a:rPr lang="en-US" sz="3300" dirty="0" smtClean="0">
                <a:latin typeface="Times New Roman" panose="02020603050405020304" pitchFamily="18" charset="0"/>
                <a:cs typeface="Times New Roman" panose="02020603050405020304" pitchFamily="18" charset="0"/>
              </a:rPr>
              <a:t> ở </a:t>
            </a:r>
            <a:r>
              <a:rPr lang="en-US" sz="3300" dirty="0" err="1" smtClean="0">
                <a:latin typeface="Times New Roman" panose="02020603050405020304" pitchFamily="18" charset="0"/>
                <a:cs typeface="Times New Roman" panose="02020603050405020304" pitchFamily="18" charset="0"/>
              </a:rPr>
              <a:t>nơi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công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cộng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được</a:t>
            </a:r>
            <a:r>
              <a:rPr lang="en-US" sz="3300" dirty="0" smtClean="0">
                <a:latin typeface="Times New Roman" panose="02020603050405020304" pitchFamily="18" charset="0"/>
                <a:cs typeface="Times New Roman" panose="02020603050405020304" pitchFamily="18" charset="0"/>
              </a:rPr>
              <a:t> chia </a:t>
            </a:r>
            <a:r>
              <a:rPr lang="en-US" sz="3300" dirty="0" err="1" smtClean="0">
                <a:latin typeface="Times New Roman" panose="02020603050405020304" pitchFamily="18" charset="0"/>
                <a:cs typeface="Times New Roman" panose="02020603050405020304" pitchFamily="18" charset="0"/>
              </a:rPr>
              <a:t>làm</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ba</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giai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đoạn</a:t>
            </a:r>
            <a:r>
              <a:rPr lang="en-US" sz="3300" dirty="0" smtClean="0">
                <a:latin typeface="Times New Roman" panose="02020603050405020304" pitchFamily="18" charset="0"/>
                <a:cs typeface="Times New Roman" panose="02020603050405020304" pitchFamily="18" charset="0"/>
              </a:rPr>
              <a:t>:</a:t>
            </a:r>
          </a:p>
          <a:p>
            <a:pPr marL="484262" marR="10825" indent="-457200" algn="just">
              <a:lnSpc>
                <a:spcPct val="100899"/>
              </a:lnSpc>
              <a:spcBef>
                <a:spcPts val="202"/>
              </a:spcBef>
              <a:buFont typeface="Arial" panose="020B0604020202020204" pitchFamily="34" charset="0"/>
              <a:buChar char="•"/>
            </a:pPr>
            <a:r>
              <a:rPr lang="en-US" sz="3300"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Phát</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hiện</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đối</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tượng</a:t>
            </a:r>
            <a:r>
              <a:rPr lang="en-US" sz="3300" b="1"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Đây</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là</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quá</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trình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định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vị</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và</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phát</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hiện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đối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tượng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trong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một</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hình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ảnh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hoặc</a:t>
            </a:r>
            <a:r>
              <a:rPr lang="en-US" sz="3300" dirty="0" smtClean="0">
                <a:latin typeface="Times New Roman" panose="02020603050405020304" pitchFamily="18" charset="0"/>
                <a:cs typeface="Times New Roman" panose="02020603050405020304" pitchFamily="18" charset="0"/>
              </a:rPr>
              <a:t> video. </a:t>
            </a:r>
            <a:r>
              <a:rPr lang="en-US" sz="3300" dirty="0" err="1" smtClean="0">
                <a:latin typeface="Times New Roman" panose="02020603050405020304" pitchFamily="18" charset="0"/>
                <a:cs typeface="Times New Roman" panose="02020603050405020304" pitchFamily="18" charset="0"/>
              </a:rPr>
              <a:t>Trong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giai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đoạn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này</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các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khung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hình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được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đưa</a:t>
            </a:r>
            <a:r>
              <a:rPr lang="en-US" sz="3300" dirty="0" smtClean="0">
                <a:latin typeface="Times New Roman" panose="02020603050405020304" pitchFamily="18" charset="0"/>
                <a:cs typeface="Times New Roman" panose="02020603050405020304" pitchFamily="18" charset="0"/>
              </a:rPr>
              <a:t> qua </a:t>
            </a:r>
            <a:r>
              <a:rPr lang="en-US" sz="3300" dirty="0" err="1" smtClean="0">
                <a:latin typeface="Times New Roman" panose="02020603050405020304" pitchFamily="18" charset="0"/>
                <a:cs typeface="Times New Roman" panose="02020603050405020304" pitchFamily="18" charset="0"/>
              </a:rPr>
              <a:t>mô</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hình</a:t>
            </a:r>
            <a:r>
              <a:rPr lang="en-US" sz="3300" dirty="0" smtClean="0">
                <a:latin typeface="Times New Roman" panose="02020603050405020304" pitchFamily="18" charset="0"/>
                <a:cs typeface="Times New Roman" panose="02020603050405020304" pitchFamily="18" charset="0"/>
              </a:rPr>
              <a:t> YOLO </a:t>
            </a:r>
            <a:r>
              <a:rPr lang="en-US" sz="3300" dirty="0" err="1" smtClean="0">
                <a:latin typeface="Times New Roman" panose="02020603050405020304" pitchFamily="18" charset="0"/>
                <a:cs typeface="Times New Roman" panose="02020603050405020304" pitchFamily="18" charset="0"/>
              </a:rPr>
              <a:t>để</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xác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định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các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đối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tượng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về</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thông</a:t>
            </a:r>
            <a:r>
              <a:rPr lang="en-US" sz="3300" dirty="0" smtClean="0">
                <a:latin typeface="Times New Roman" panose="02020603050405020304" pitchFamily="18" charset="0"/>
                <a:cs typeface="Times New Roman" panose="02020603050405020304" pitchFamily="18" charset="0"/>
              </a:rPr>
              <a:t> tin bounding box </a:t>
            </a:r>
            <a:r>
              <a:rPr lang="en-US" sz="3300" dirty="0" err="1" smtClean="0">
                <a:latin typeface="Times New Roman" panose="02020603050405020304" pitchFamily="18" charset="0"/>
                <a:cs typeface="Times New Roman" panose="02020603050405020304" pitchFamily="18" charset="0"/>
              </a:rPr>
              <a:t>và</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độ</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tự</a:t>
            </a:r>
            <a:r>
              <a:rPr lang="en-US" sz="3300" dirty="0" smtClean="0">
                <a:latin typeface="Times New Roman" panose="02020603050405020304" pitchFamily="18" charset="0"/>
                <a:cs typeface="Times New Roman" panose="02020603050405020304" pitchFamily="18" charset="0"/>
              </a:rPr>
              <a:t> tin.</a:t>
            </a:r>
            <a:endParaRPr sz="2557" b="1" dirty="0">
              <a:latin typeface="Times New Roman" panose="02020603050405020304" pitchFamily="18" charset="0"/>
              <a:cs typeface="Times New Roman" panose="02020603050405020304" pitchFamily="18" charset="0"/>
            </a:endParaRPr>
          </a:p>
        </p:txBody>
      </p:sp>
      <p:sp>
        <p:nvSpPr>
          <p:cNvPr id="57" name="object 57"/>
          <p:cNvSpPr txBox="1"/>
          <p:nvPr/>
        </p:nvSpPr>
        <p:spPr>
          <a:xfrm>
            <a:off x="12079118" y="17656783"/>
            <a:ext cx="15140439" cy="3584879"/>
          </a:xfrm>
          <a:prstGeom prst="rect">
            <a:avLst/>
          </a:prstGeom>
        </p:spPr>
        <p:txBody>
          <a:bodyPr vert="horz" wrap="square" lIns="0" tIns="29769" rIns="0" bIns="0" rtlCol="0">
            <a:spAutoFit/>
          </a:bodyPr>
          <a:lstStyle/>
          <a:p>
            <a:pPr marL="484262" indent="-457200" algn="just">
              <a:spcBef>
                <a:spcPts val="234"/>
              </a:spcBef>
              <a:buFont typeface="Arial" panose="020B0604020202020204" pitchFamily="34" charset="0"/>
              <a:buChar char="•"/>
            </a:pPr>
            <a:r>
              <a:rPr lang="en-US" sz="3300" baseline="-25000"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Phân</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loại</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người</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không</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đeo</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khẩu</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trang</a:t>
            </a:r>
            <a:r>
              <a:rPr lang="en-US" sz="3300" b="1" dirty="0" smtClean="0">
                <a:latin typeface="Times New Roman" panose="02020603050405020304" pitchFamily="18" charset="0"/>
                <a:cs typeface="Times New Roman" panose="02020603050405020304" pitchFamily="18" charset="0"/>
              </a:rPr>
              <a:t>: </a:t>
            </a:r>
            <a:r>
              <a:rPr lang="en-US" sz="3300" dirty="0" smtClean="0">
                <a:latin typeface="Times New Roman" panose="02020603050405020304" pitchFamily="18" charset="0"/>
                <a:cs typeface="Times New Roman" panose="02020603050405020304" pitchFamily="18" charset="0"/>
              </a:rPr>
              <a:t>Ở </a:t>
            </a:r>
            <a:r>
              <a:rPr lang="en-US" sz="3300" dirty="0" err="1" smtClean="0">
                <a:latin typeface="Times New Roman" panose="02020603050405020304" pitchFamily="18" charset="0"/>
                <a:cs typeface="Times New Roman" panose="02020603050405020304" pitchFamily="18" charset="0"/>
              </a:rPr>
              <a:t>giai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đoạn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này</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mô</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hình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phần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loại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nhận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đầu</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vào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là</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các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thông</a:t>
            </a:r>
            <a:r>
              <a:rPr lang="en-US" sz="3300" dirty="0" smtClean="0">
                <a:latin typeface="Times New Roman" panose="02020603050405020304" pitchFamily="18" charset="0"/>
                <a:cs typeface="Times New Roman" panose="02020603050405020304" pitchFamily="18" charset="0"/>
              </a:rPr>
              <a:t> tin </a:t>
            </a:r>
            <a:r>
              <a:rPr lang="en-US" sz="3300" dirty="0" err="1" smtClean="0">
                <a:latin typeface="Times New Roman" panose="02020603050405020304" pitchFamily="18" charset="0"/>
                <a:cs typeface="Times New Roman" panose="02020603050405020304" pitchFamily="18" charset="0"/>
              </a:rPr>
              <a:t>được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trích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xuất</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từ</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các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đối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tượng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trong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giai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đoạn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Phát</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hiện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đối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tượng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Từ</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đó</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phân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loại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người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đeo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khẩu</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trang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và</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không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đeo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khẩu</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trang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Hiện</a:t>
            </a:r>
            <a:r>
              <a:rPr lang="en-US" sz="3300" dirty="0" smtClean="0">
                <a:latin typeface="Times New Roman" panose="02020603050405020304" pitchFamily="18" charset="0"/>
                <a:cs typeface="Times New Roman" panose="02020603050405020304" pitchFamily="18" charset="0"/>
              </a:rPr>
              <a:t> nay, </a:t>
            </a:r>
            <a:r>
              <a:rPr lang="en-US" sz="3300" dirty="0" err="1" smtClean="0">
                <a:latin typeface="Times New Roman" panose="02020603050405020304" pitchFamily="18" charset="0"/>
                <a:cs typeface="Times New Roman" panose="02020603050405020304" pitchFamily="18" charset="0"/>
              </a:rPr>
              <a:t>các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mô</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hình</a:t>
            </a:r>
            <a:r>
              <a:rPr lang="en-US" sz="3300" dirty="0" smtClean="0">
                <a:latin typeface="Times New Roman" panose="02020603050405020304" pitchFamily="18" charset="0"/>
                <a:cs typeface="Times New Roman" panose="02020603050405020304" pitchFamily="18" charset="0"/>
              </a:rPr>
              <a:t> YOLO </a:t>
            </a:r>
            <a:r>
              <a:rPr lang="en-US" sz="3300" dirty="0" err="1" smtClean="0">
                <a:latin typeface="Times New Roman" panose="02020603050405020304" pitchFamily="18" charset="0"/>
                <a:cs typeface="Times New Roman" panose="02020603050405020304" pitchFamily="18" charset="0"/>
              </a:rPr>
              <a:t>cơ</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bản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đã</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giải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quyết</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được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vấn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đề</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phân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loại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nhưng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trong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trường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hợp</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này</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các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mô</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hình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phân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loại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của</a:t>
            </a:r>
            <a:r>
              <a:rPr lang="en-US" sz="3300" dirty="0" smtClean="0">
                <a:latin typeface="Times New Roman" panose="02020603050405020304" pitchFamily="18" charset="0"/>
                <a:cs typeface="Times New Roman" panose="02020603050405020304" pitchFamily="18" charset="0"/>
              </a:rPr>
              <a:t> YOLO </a:t>
            </a:r>
            <a:r>
              <a:rPr lang="en-US" sz="3300" dirty="0" err="1" smtClean="0">
                <a:latin typeface="Times New Roman" panose="02020603050405020304" pitchFamily="18" charset="0"/>
                <a:cs typeface="Times New Roman" panose="02020603050405020304" pitchFamily="18" charset="0"/>
              </a:rPr>
              <a:t>không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đáp</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ứng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được</a:t>
            </a:r>
            <a:r>
              <a:rPr lang="en-US" sz="3300" dirty="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trong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tất</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cả</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các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trường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hợp</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Vì</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vậy</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tôi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đã</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sử</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dụng</a:t>
            </a:r>
            <a:r>
              <a:rPr lang="en-US" sz="3300" dirty="0" smtClean="0">
                <a:latin typeface="Times New Roman" panose="02020603050405020304" pitchFamily="18" charset="0"/>
                <a:cs typeface="Times New Roman" panose="02020603050405020304" pitchFamily="18" charset="0"/>
              </a:rPr>
              <a:t> Transfer Learning, </a:t>
            </a:r>
            <a:r>
              <a:rPr lang="en-US" sz="3300" dirty="0" err="1" smtClean="0">
                <a:latin typeface="Times New Roman" panose="02020603050405020304" pitchFamily="18" charset="0"/>
                <a:cs typeface="Times New Roman" panose="02020603050405020304" pitchFamily="18" charset="0"/>
              </a:rPr>
              <a:t>áp</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dụng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mô</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hình</a:t>
            </a:r>
            <a:r>
              <a:rPr lang="en-US" sz="3300" dirty="0" smtClean="0">
                <a:latin typeface="Times New Roman" panose="02020603050405020304" pitchFamily="18" charset="0"/>
                <a:cs typeface="Times New Roman" panose="02020603050405020304" pitchFamily="18" charset="0"/>
              </a:rPr>
              <a:t> VGG16 </a:t>
            </a:r>
            <a:r>
              <a:rPr lang="en-US" sz="3300" dirty="0" err="1" smtClean="0">
                <a:latin typeface="Times New Roman" panose="02020603050405020304" pitchFamily="18" charset="0"/>
                <a:cs typeface="Times New Roman" panose="02020603050405020304" pitchFamily="18" charset="0"/>
              </a:rPr>
              <a:t>cho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trường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hợp</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phân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loại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này</a:t>
            </a:r>
            <a:r>
              <a:rPr lang="en-US" sz="3300" dirty="0" smtClean="0">
                <a:latin typeface="Times New Roman" panose="02020603050405020304" pitchFamily="18" charset="0"/>
                <a:cs typeface="Times New Roman" panose="02020603050405020304" pitchFamily="18" charset="0"/>
              </a:rPr>
              <a:t>.</a:t>
            </a:r>
            <a:endParaRPr sz="3300" baseline="-25000" dirty="0">
              <a:latin typeface="Times New Roman" panose="02020603050405020304" pitchFamily="18" charset="0"/>
              <a:cs typeface="Times New Roman" panose="02020603050405020304" pitchFamily="18" charset="0"/>
            </a:endParaRPr>
          </a:p>
        </p:txBody>
      </p:sp>
      <p:sp>
        <p:nvSpPr>
          <p:cNvPr id="101" name="object 101"/>
          <p:cNvSpPr txBox="1"/>
          <p:nvPr/>
        </p:nvSpPr>
        <p:spPr>
          <a:xfrm>
            <a:off x="18908509" y="28825031"/>
            <a:ext cx="3015070" cy="958855"/>
          </a:xfrm>
          <a:prstGeom prst="rect">
            <a:avLst/>
          </a:prstGeom>
        </p:spPr>
        <p:txBody>
          <a:bodyPr vert="horz" wrap="square" lIns="0" tIns="35182" rIns="0" bIns="0" rtlCol="0">
            <a:spAutoFit/>
          </a:bodyPr>
          <a:lstStyle>
            <a:defPPr>
              <a:defRPr lang="vi-VN"/>
            </a:defPPr>
            <a:lvl1pPr marL="27062">
              <a:spcBef>
                <a:spcPts val="277"/>
              </a:spcBef>
              <a:defRPr sz="5647" b="1" spc="-150">
                <a:solidFill>
                  <a:srgbClr val="F1AC00"/>
                </a:solidFill>
                <a:latin typeface="Times New Roman" panose="02020603050405020304" pitchFamily="18" charset="0"/>
                <a:cs typeface="Times New Roman" panose="02020603050405020304" pitchFamily="18" charset="0"/>
              </a:defRPr>
            </a:lvl1pPr>
          </a:lstStyle>
          <a:p>
            <a:r>
              <a:rPr sz="6000" dirty="0">
                <a:solidFill>
                  <a:schemeClr val="accent1"/>
                </a:solidFill>
              </a:rPr>
              <a:t>Results</a:t>
            </a:r>
          </a:p>
        </p:txBody>
      </p:sp>
      <p:sp>
        <p:nvSpPr>
          <p:cNvPr id="102" name="object 102"/>
          <p:cNvSpPr/>
          <p:nvPr/>
        </p:nvSpPr>
        <p:spPr>
          <a:xfrm>
            <a:off x="11468515" y="29783886"/>
            <a:ext cx="17103635" cy="0"/>
          </a:xfrm>
          <a:custGeom>
            <a:avLst/>
            <a:gdLst/>
            <a:ahLst/>
            <a:cxnLst/>
            <a:rect l="l" t="t" r="r" b="b"/>
            <a:pathLst>
              <a:path w="8026400">
                <a:moveTo>
                  <a:pt x="0" y="0"/>
                </a:moveTo>
                <a:lnTo>
                  <a:pt x="8025994" y="0"/>
                </a:lnTo>
              </a:path>
            </a:pathLst>
          </a:custGeom>
          <a:ln w="57150">
            <a:solidFill>
              <a:schemeClr val="accent1"/>
            </a:solidFill>
          </a:ln>
        </p:spPr>
        <p:txBody>
          <a:bodyPr wrap="square" lIns="0" tIns="0" rIns="0" bIns="0" rtlCol="0"/>
          <a:lstStyle/>
          <a:p>
            <a:endParaRPr sz="8202">
              <a:latin typeface="Times New Roman" panose="02020603050405020304" pitchFamily="18" charset="0"/>
              <a:cs typeface="Times New Roman" panose="02020603050405020304" pitchFamily="18" charset="0"/>
            </a:endParaRPr>
          </a:p>
        </p:txBody>
      </p:sp>
      <p:sp>
        <p:nvSpPr>
          <p:cNvPr id="115" name="object 115"/>
          <p:cNvSpPr/>
          <p:nvPr/>
        </p:nvSpPr>
        <p:spPr>
          <a:xfrm>
            <a:off x="1102205" y="28618268"/>
            <a:ext cx="8873621" cy="7203669"/>
          </a:xfrm>
          <a:custGeom>
            <a:avLst/>
            <a:gdLst/>
            <a:ahLst/>
            <a:cxnLst/>
            <a:rect l="l" t="t" r="r" b="b"/>
            <a:pathLst>
              <a:path w="4203700" h="3834130">
                <a:moveTo>
                  <a:pt x="3959273" y="0"/>
                </a:moveTo>
                <a:lnTo>
                  <a:pt x="244187" y="0"/>
                </a:lnTo>
                <a:lnTo>
                  <a:pt x="194971" y="4959"/>
                </a:lnTo>
                <a:lnTo>
                  <a:pt x="149133" y="19184"/>
                </a:lnTo>
                <a:lnTo>
                  <a:pt x="107654" y="41694"/>
                </a:lnTo>
                <a:lnTo>
                  <a:pt x="71516" y="71508"/>
                </a:lnTo>
                <a:lnTo>
                  <a:pt x="41699" y="107644"/>
                </a:lnTo>
                <a:lnTo>
                  <a:pt x="19187" y="149124"/>
                </a:lnTo>
                <a:lnTo>
                  <a:pt x="4960" y="194965"/>
                </a:lnTo>
                <a:lnTo>
                  <a:pt x="0" y="244187"/>
                </a:lnTo>
                <a:lnTo>
                  <a:pt x="0" y="3589906"/>
                </a:lnTo>
                <a:lnTo>
                  <a:pt x="4960" y="3639128"/>
                </a:lnTo>
                <a:lnTo>
                  <a:pt x="19187" y="3684969"/>
                </a:lnTo>
                <a:lnTo>
                  <a:pt x="41699" y="3726449"/>
                </a:lnTo>
                <a:lnTo>
                  <a:pt x="71516" y="3762586"/>
                </a:lnTo>
                <a:lnTo>
                  <a:pt x="107654" y="3792399"/>
                </a:lnTo>
                <a:lnTo>
                  <a:pt x="149133" y="3814909"/>
                </a:lnTo>
                <a:lnTo>
                  <a:pt x="194971" y="3829134"/>
                </a:lnTo>
                <a:lnTo>
                  <a:pt x="244187" y="3834094"/>
                </a:lnTo>
                <a:lnTo>
                  <a:pt x="3959273" y="3834094"/>
                </a:lnTo>
                <a:lnTo>
                  <a:pt x="4008495" y="3829134"/>
                </a:lnTo>
                <a:lnTo>
                  <a:pt x="4054336" y="3814909"/>
                </a:lnTo>
                <a:lnTo>
                  <a:pt x="4095816" y="3792399"/>
                </a:lnTo>
                <a:lnTo>
                  <a:pt x="4131952" y="3762586"/>
                </a:lnTo>
                <a:lnTo>
                  <a:pt x="4161766" y="3726449"/>
                </a:lnTo>
                <a:lnTo>
                  <a:pt x="4184276" y="3684969"/>
                </a:lnTo>
                <a:lnTo>
                  <a:pt x="4198501" y="3639128"/>
                </a:lnTo>
                <a:lnTo>
                  <a:pt x="4203461" y="3589906"/>
                </a:lnTo>
                <a:lnTo>
                  <a:pt x="4203461" y="244187"/>
                </a:lnTo>
                <a:lnTo>
                  <a:pt x="4198501" y="194965"/>
                </a:lnTo>
                <a:lnTo>
                  <a:pt x="4184276" y="149124"/>
                </a:lnTo>
                <a:lnTo>
                  <a:pt x="4161766" y="107644"/>
                </a:lnTo>
                <a:lnTo>
                  <a:pt x="4131952" y="71508"/>
                </a:lnTo>
                <a:lnTo>
                  <a:pt x="4095816" y="41694"/>
                </a:lnTo>
                <a:lnTo>
                  <a:pt x="4054336" y="19184"/>
                </a:lnTo>
                <a:lnTo>
                  <a:pt x="4008495" y="4959"/>
                </a:lnTo>
                <a:lnTo>
                  <a:pt x="3959273" y="0"/>
                </a:lnTo>
                <a:close/>
              </a:path>
            </a:pathLst>
          </a:custGeom>
          <a:solidFill>
            <a:schemeClr val="accent1">
              <a:lumMod val="40000"/>
              <a:lumOff val="60000"/>
            </a:schemeClr>
          </a:solidFill>
          <a:ln>
            <a:solidFill>
              <a:schemeClr val="accent1">
                <a:lumMod val="60000"/>
                <a:lumOff val="40000"/>
              </a:schemeClr>
            </a:solidFill>
          </a:ln>
        </p:spPr>
        <p:txBody>
          <a:bodyPr wrap="square" lIns="0" tIns="0" rIns="0" bIns="0" rtlCol="0"/>
          <a:lstStyle/>
          <a:p>
            <a:endParaRPr sz="8202" dirty="0">
              <a:latin typeface="Times New Roman" panose="02020603050405020304" pitchFamily="18" charset="0"/>
              <a:cs typeface="Times New Roman" panose="02020603050405020304" pitchFamily="18" charset="0"/>
            </a:endParaRPr>
          </a:p>
        </p:txBody>
      </p:sp>
      <p:sp>
        <p:nvSpPr>
          <p:cNvPr id="116" name="object 116"/>
          <p:cNvSpPr txBox="1"/>
          <p:nvPr/>
        </p:nvSpPr>
        <p:spPr>
          <a:xfrm>
            <a:off x="1377085" y="30295185"/>
            <a:ext cx="8598741" cy="4858192"/>
          </a:xfrm>
          <a:prstGeom prst="rect">
            <a:avLst/>
          </a:prstGeom>
        </p:spPr>
        <p:txBody>
          <a:bodyPr vert="horz" wrap="square" lIns="0" tIns="35182" rIns="0" bIns="0" rtlCol="0">
            <a:spAutoFit/>
          </a:bodyPr>
          <a:lstStyle/>
          <a:p>
            <a:pPr marL="27062" marR="117719" algn="just">
              <a:lnSpc>
                <a:spcPct val="100899"/>
              </a:lnSpc>
              <a:spcBef>
                <a:spcPts val="2749"/>
              </a:spcBef>
              <a:tabLst>
                <a:tab pos="2625056" algn="l"/>
                <a:tab pos="8305458" algn="l"/>
              </a:tabLst>
            </a:pPr>
            <a:r>
              <a:rPr lang="en-US" sz="3200" dirty="0" err="1" smtClean="0">
                <a:latin typeface="Times New Roman" panose="02020603050405020304" pitchFamily="18" charset="0"/>
                <a:cs typeface="Times New Roman" panose="02020603050405020304" pitchFamily="18" charset="0"/>
              </a:rPr>
              <a:t>Đề</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tài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được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nghiệm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nhiều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loại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3000 </a:t>
            </a:r>
            <a:r>
              <a:rPr lang="en-US" sz="3200" dirty="0" err="1" smtClean="0">
                <a:latin typeface="Times New Roman" panose="02020603050405020304" pitchFamily="18" charset="0"/>
                <a:cs typeface="Times New Roman" panose="02020603050405020304" pitchFamily="18" charset="0"/>
              </a:rPr>
              <a:t>ảnh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được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triển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bảo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trường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thực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tế</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Qua </a:t>
            </a:r>
            <a:r>
              <a:rPr lang="en-US" sz="3200" dirty="0" err="1" smtClean="0">
                <a:latin typeface="Times New Roman" panose="02020603050405020304" pitchFamily="18" charset="0"/>
                <a:cs typeface="Times New Roman" panose="02020603050405020304" pitchFamily="18" charset="0"/>
              </a:rPr>
              <a:t>quá</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cứu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nghiệm</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thấy</a:t>
            </a:r>
            <a:r>
              <a:rPr lang="en-US" sz="3200" dirty="0" smtClean="0">
                <a:latin typeface="Times New Roman" panose="02020603050405020304" pitchFamily="18" charset="0"/>
                <a:cs typeface="Times New Roman" panose="02020603050405020304" pitchFamily="18" charset="0"/>
              </a:rPr>
              <a:t>:</a:t>
            </a:r>
          </a:p>
          <a:p>
            <a:pPr marL="27062" marR="117719" algn="just">
              <a:lnSpc>
                <a:spcPct val="100899"/>
              </a:lnSpc>
              <a:spcBef>
                <a:spcPts val="2749"/>
              </a:spcBef>
              <a:tabLst>
                <a:tab pos="2625056" algn="l"/>
                <a:tab pos="8305458" algn="l"/>
              </a:tabLst>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YOLOv5 </a:t>
            </a:r>
            <a:r>
              <a:rPr lang="en-US" sz="3200" dirty="0" err="1" smtClean="0">
                <a:latin typeface="Times New Roman" panose="02020603050405020304" pitchFamily="18" charset="0"/>
                <a:cs typeface="Times New Roman" panose="02020603050405020304" pitchFamily="18" charset="0"/>
              </a:rPr>
              <a:t>kết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hợp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với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VGG16 </a:t>
            </a:r>
            <a:r>
              <a:rPr lang="en-US" sz="3200" dirty="0" err="1" smtClean="0">
                <a:latin typeface="Times New Roman" panose="02020603050405020304" pitchFamily="18" charset="0"/>
                <a:cs typeface="Times New Roman" panose="02020603050405020304" pitchFamily="18" charset="0"/>
              </a:rPr>
              <a:t>cho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quan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với</a:t>
            </a:r>
            <a:r>
              <a:rPr lang="en-US" sz="3200" dirty="0" smtClean="0">
                <a:latin typeface="Times New Roman" panose="02020603050405020304" pitchFamily="18" charset="0"/>
                <a:cs typeface="Times New Roman" panose="02020603050405020304" pitchFamily="18" charset="0"/>
              </a:rPr>
              <a:t> 30 FPS, mAP50 </a:t>
            </a:r>
            <a:r>
              <a:rPr lang="en-US" sz="3200" dirty="0" err="1" smtClean="0">
                <a:latin typeface="Times New Roman" panose="02020603050405020304" pitchFamily="18" charset="0"/>
                <a:cs typeface="Times New Roman" panose="02020603050405020304" pitchFamily="18" charset="0"/>
              </a:rPr>
              <a:t>đạt</a:t>
            </a:r>
            <a:r>
              <a:rPr lang="en-US" sz="3200" dirty="0" smtClean="0">
                <a:latin typeface="Times New Roman" panose="02020603050405020304" pitchFamily="18" charset="0"/>
                <a:cs typeface="Times New Roman" panose="02020603050405020304" pitchFamily="18" charset="0"/>
              </a:rPr>
              <a:t> 96.2%  </a:t>
            </a:r>
            <a:r>
              <a:rPr lang="en-US" sz="3200" dirty="0" err="1" smtClean="0">
                <a:latin typeface="Times New Roman" panose="02020603050405020304" pitchFamily="18" charset="0"/>
                <a:cs typeface="Times New Roman" panose="02020603050405020304" pitchFamily="18" charset="0"/>
              </a:rPr>
              <a:t>khi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luồng</a:t>
            </a:r>
            <a:r>
              <a:rPr lang="en-US" sz="3200" dirty="0" smtClean="0">
                <a:latin typeface="Times New Roman" panose="02020603050405020304" pitchFamily="18" charset="0"/>
                <a:cs typeface="Times New Roman" panose="02020603050405020304" pitchFamily="18" charset="0"/>
              </a:rPr>
              <a:t> camera </a:t>
            </a:r>
            <a:r>
              <a:rPr lang="en-US" sz="3200" dirty="0" err="1" smtClean="0">
                <a:latin typeface="Times New Roman" panose="02020603050405020304" pitchFamily="18" charset="0"/>
                <a:cs typeface="Times New Roman" panose="02020603050405020304" pitchFamily="18" charset="0"/>
              </a:rPr>
              <a:t>chạy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khi</a:t>
            </a:r>
            <a:r>
              <a:rPr lang="en-US" sz="3200" dirty="0" smtClean="0">
                <a:latin typeface="Times New Roman" panose="02020603050405020304" pitchFamily="18" charset="0"/>
                <a:cs typeface="Times New Roman" panose="02020603050405020304" pitchFamily="18" charset="0"/>
              </a:rPr>
              <a:t> tang </a:t>
            </a:r>
            <a:r>
              <a:rPr lang="en-US" sz="3200" dirty="0" err="1" smtClean="0">
                <a:latin typeface="Times New Roman" panose="02020603050405020304" pitchFamily="18" charset="0"/>
                <a:cs typeface="Times New Roman" panose="02020603050405020304" pitchFamily="18" charset="0"/>
              </a:rPr>
              <a:t>sô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lượng</a:t>
            </a:r>
            <a:r>
              <a:rPr lang="en-US" sz="3200" dirty="0" smtClean="0">
                <a:latin typeface="Times New Roman" panose="02020603050405020304" pitchFamily="18" charset="0"/>
                <a:cs typeface="Times New Roman" panose="02020603050405020304" pitchFamily="18" charset="0"/>
              </a:rPr>
              <a:t> camera.</a:t>
            </a:r>
            <a:endParaRPr sz="3200" dirty="0">
              <a:latin typeface="Times New Roman" panose="02020603050405020304" pitchFamily="18" charset="0"/>
              <a:cs typeface="Times New Roman" panose="02020603050405020304" pitchFamily="18" charset="0"/>
            </a:endParaRPr>
          </a:p>
        </p:txBody>
      </p:sp>
      <p:sp>
        <p:nvSpPr>
          <p:cNvPr id="122" name="object 122"/>
          <p:cNvSpPr txBox="1"/>
          <p:nvPr/>
        </p:nvSpPr>
        <p:spPr>
          <a:xfrm>
            <a:off x="1399640" y="38987032"/>
            <a:ext cx="13619310" cy="460611"/>
          </a:xfrm>
          <a:prstGeom prst="rect">
            <a:avLst/>
          </a:prstGeom>
        </p:spPr>
        <p:txBody>
          <a:bodyPr vert="horz" wrap="square" lIns="0" tIns="24356" rIns="0" bIns="0" rtlCol="0">
            <a:spAutoFit/>
          </a:bodyPr>
          <a:lstStyle/>
          <a:p>
            <a:pPr marL="27062">
              <a:lnSpc>
                <a:spcPts val="3399"/>
              </a:lnSpc>
              <a:spcBef>
                <a:spcPts val="192"/>
              </a:spcBef>
            </a:pPr>
            <a:r>
              <a:rPr sz="2877" b="1" spc="-150" dirty="0">
                <a:latin typeface="Times New Roman" panose="02020603050405020304" pitchFamily="18" charset="0"/>
                <a:cs typeface="Times New Roman" panose="02020603050405020304" pitchFamily="18" charset="0"/>
              </a:rPr>
              <a:t>References</a:t>
            </a:r>
            <a:endParaRPr sz="2877" spc="-150" dirty="0">
              <a:latin typeface="Times New Roman" panose="02020603050405020304" pitchFamily="18" charset="0"/>
              <a:cs typeface="Times New Roman" panose="02020603050405020304" pitchFamily="18" charset="0"/>
            </a:endParaRPr>
          </a:p>
        </p:txBody>
      </p:sp>
      <p:sp>
        <p:nvSpPr>
          <p:cNvPr id="123" name="object 123"/>
          <p:cNvSpPr txBox="1"/>
          <p:nvPr/>
        </p:nvSpPr>
        <p:spPr>
          <a:xfrm>
            <a:off x="15487733" y="39212371"/>
            <a:ext cx="13417628" cy="887266"/>
          </a:xfrm>
          <a:prstGeom prst="rect">
            <a:avLst/>
          </a:prstGeom>
        </p:spPr>
        <p:txBody>
          <a:bodyPr vert="horz" wrap="square" lIns="0" tIns="24356" rIns="0" bIns="0" rtlCol="0">
            <a:spAutoFit/>
          </a:bodyPr>
          <a:lstStyle/>
          <a:p>
            <a:pPr marL="27062">
              <a:spcBef>
                <a:spcPts val="192"/>
              </a:spcBef>
            </a:pPr>
            <a:r>
              <a:rPr sz="2877" b="1" spc="-150" dirty="0">
                <a:latin typeface="Times New Roman" panose="02020603050405020304" pitchFamily="18" charset="0"/>
                <a:cs typeface="Times New Roman" panose="02020603050405020304" pitchFamily="18" charset="0"/>
              </a:rPr>
              <a:t>Acknowledgement</a:t>
            </a:r>
            <a:endParaRPr sz="2877" spc="-150" dirty="0">
              <a:latin typeface="Times New Roman" panose="02020603050405020304" pitchFamily="18" charset="0"/>
              <a:cs typeface="Times New Roman" panose="02020603050405020304" pitchFamily="18" charset="0"/>
            </a:endParaRPr>
          </a:p>
          <a:p>
            <a:pPr marL="27062" marR="10825" algn="just">
              <a:lnSpc>
                <a:spcPts val="2855"/>
              </a:lnSpc>
              <a:spcBef>
                <a:spcPts val="600"/>
              </a:spcBef>
              <a:spcAft>
                <a:spcPts val="600"/>
              </a:spcAft>
            </a:pPr>
            <a:r>
              <a:rPr lang="en-US" sz="2400" b="0" i="0" dirty="0">
                <a:effectLst/>
                <a:latin typeface="Times New Roman" panose="02020603050405020304" pitchFamily="18" charset="0"/>
                <a:cs typeface="Times New Roman" panose="02020603050405020304" pitchFamily="18" charset="0"/>
              </a:rPr>
              <a:t>This research is funded by Hanoi University of Industry</a:t>
            </a:r>
            <a:r>
              <a:rPr sz="2131" spc="-11" dirty="0">
                <a:solidFill>
                  <a:srgbClr val="C55A11"/>
                </a:solidFill>
                <a:latin typeface="Times New Roman" panose="02020603050405020304" pitchFamily="18" charset="0"/>
                <a:cs typeface="Times New Roman" panose="02020603050405020304" pitchFamily="18" charset="0"/>
                <a:hlinkClick r:id="rId3"/>
              </a:rPr>
              <a:t>, </a:t>
            </a:r>
            <a:endParaRPr sz="2131" dirty="0">
              <a:latin typeface="Times New Roman" panose="02020603050405020304" pitchFamily="18" charset="0"/>
              <a:cs typeface="Times New Roman" panose="02020603050405020304" pitchFamily="18" charset="0"/>
            </a:endParaRPr>
          </a:p>
        </p:txBody>
      </p:sp>
      <p:pic>
        <p:nvPicPr>
          <p:cNvPr id="46" name="Picture 3"/>
          <p:cNvPicPr/>
          <p:nvPr/>
        </p:nvPicPr>
        <p:blipFill>
          <a:blip r:embed="rId4"/>
          <a:stretch/>
        </p:blipFill>
        <p:spPr>
          <a:xfrm>
            <a:off x="27549075" y="58737"/>
            <a:ext cx="2588345" cy="2451436"/>
          </a:xfrm>
          <a:prstGeom prst="rect">
            <a:avLst/>
          </a:prstGeom>
          <a:ln w="0">
            <a:noFill/>
          </a:ln>
        </p:spPr>
      </p:pic>
      <p:sp>
        <p:nvSpPr>
          <p:cNvPr id="45" name="object 9"/>
          <p:cNvSpPr txBox="1"/>
          <p:nvPr/>
        </p:nvSpPr>
        <p:spPr>
          <a:xfrm>
            <a:off x="1325370" y="25299690"/>
            <a:ext cx="8598741" cy="3007429"/>
          </a:xfrm>
          <a:prstGeom prst="rect">
            <a:avLst/>
          </a:prstGeom>
        </p:spPr>
        <p:txBody>
          <a:bodyPr vert="horz" wrap="square" lIns="0" tIns="35182" rIns="0" bIns="0" rtlCol="0">
            <a:spAutoFit/>
          </a:bodyPr>
          <a:lstStyle/>
          <a:p>
            <a:pPr marL="43300">
              <a:spcBef>
                <a:spcPts val="277"/>
              </a:spcBef>
              <a:tabLst>
                <a:tab pos="2637234" algn="l"/>
                <a:tab pos="8305458" algn="l"/>
              </a:tabLst>
            </a:pPr>
            <a:endParaRPr sz="5647" dirty="0">
              <a:latin typeface="Times New Roman" panose="02020603050405020304" pitchFamily="18" charset="0"/>
              <a:cs typeface="Times New Roman" panose="02020603050405020304" pitchFamily="18" charset="0"/>
            </a:endParaRPr>
          </a:p>
          <a:p>
            <a:pPr marL="484262" marR="10825" indent="-457200" algn="just">
              <a:lnSpc>
                <a:spcPct val="100899"/>
              </a:lnSpc>
              <a:spcBef>
                <a:spcPts val="202"/>
              </a:spcBef>
              <a:buFont typeface="Arial" panose="020B0604020202020204" pitchFamily="34" charset="0"/>
              <a:buChar char="•"/>
            </a:pPr>
            <a:r>
              <a:rPr lang="en-US" sz="3300" spc="-11" dirty="0" err="1" smtClean="0">
                <a:latin typeface="Times New Roman" panose="02020603050405020304" pitchFamily="18" charset="0"/>
                <a:cs typeface="Times New Roman" panose="02020603050405020304" pitchFamily="18" charset="0"/>
              </a:rPr>
              <a:t>Mô</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hình</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phát</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hiện</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người</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đeo</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không</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đeo</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khẩu</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trang</a:t>
            </a:r>
            <a:r>
              <a:rPr lang="en-US" sz="3300" spc="-11" dirty="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có</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độ</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chính</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xác</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cao</a:t>
            </a:r>
            <a:r>
              <a:rPr lang="en-US" sz="3300" spc="-11" dirty="0" smtClean="0">
                <a:latin typeface="Times New Roman" panose="02020603050405020304" pitchFamily="18" charset="0"/>
                <a:cs typeface="Times New Roman" panose="02020603050405020304" pitchFamily="18" charset="0"/>
              </a:rPr>
              <a:t>.</a:t>
            </a:r>
            <a:endParaRPr lang="en-US" sz="3300" spc="-11" dirty="0">
              <a:latin typeface="Times New Roman" panose="02020603050405020304" pitchFamily="18" charset="0"/>
              <a:cs typeface="Times New Roman" panose="02020603050405020304" pitchFamily="18" charset="0"/>
            </a:endParaRPr>
          </a:p>
          <a:p>
            <a:pPr marL="484262" marR="10825" indent="-457200" algn="just">
              <a:lnSpc>
                <a:spcPct val="100899"/>
              </a:lnSpc>
              <a:spcBef>
                <a:spcPts val="202"/>
              </a:spcBef>
              <a:buFont typeface="Arial" panose="020B0604020202020204" pitchFamily="34" charset="0"/>
              <a:buChar char="•"/>
            </a:pPr>
            <a:r>
              <a:rPr lang="en-US" sz="3300" spc="-11" dirty="0" err="1" smtClean="0">
                <a:latin typeface="Times New Roman" panose="02020603050405020304" pitchFamily="18" charset="0"/>
                <a:cs typeface="Times New Roman" panose="02020603050405020304" pitchFamily="18" charset="0"/>
              </a:rPr>
              <a:t>Hệ</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thống</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phát</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hiện</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người</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không</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đeo</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khẩu</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trang</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hoạt</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động</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ổn</a:t>
            </a:r>
            <a:r>
              <a:rPr lang="en-US" sz="3300" spc="-11" dirty="0" smtClean="0">
                <a:latin typeface="Times New Roman" panose="02020603050405020304" pitchFamily="18" charset="0"/>
                <a:cs typeface="Times New Roman" panose="02020603050405020304" pitchFamily="18" charset="0"/>
              </a:rPr>
              <a:t> </a:t>
            </a:r>
            <a:r>
              <a:rPr lang="en-US" sz="3300" spc="-11" dirty="0" err="1" smtClean="0">
                <a:latin typeface="Times New Roman" panose="02020603050405020304" pitchFamily="18" charset="0"/>
                <a:cs typeface="Times New Roman" panose="02020603050405020304" pitchFamily="18" charset="0"/>
              </a:rPr>
              <a:t>định</a:t>
            </a:r>
            <a:r>
              <a:rPr lang="en-US" sz="3300" spc="-11" dirty="0" smtClean="0">
                <a:latin typeface="Times New Roman" panose="02020603050405020304" pitchFamily="18" charset="0"/>
                <a:cs typeface="Times New Roman" panose="02020603050405020304" pitchFamily="18" charset="0"/>
              </a:rPr>
              <a:t>.</a:t>
            </a:r>
            <a:endParaRPr lang="en-US" sz="3300" spc="-11" dirty="0">
              <a:latin typeface="Times New Roman" panose="02020603050405020304" pitchFamily="18" charset="0"/>
              <a:cs typeface="Times New Roman" panose="02020603050405020304" pitchFamily="18" charset="0"/>
            </a:endParaRPr>
          </a:p>
        </p:txBody>
      </p:sp>
      <p:sp>
        <p:nvSpPr>
          <p:cNvPr id="44" name="object 19">
            <a:extLst>
              <a:ext uri="{FF2B5EF4-FFF2-40B4-BE49-F238E27FC236}">
                <a16:creationId xmlns:a16="http://schemas.microsoft.com/office/drawing/2014/main" id="{761B3BF2-DD34-4588-94FC-872911F8E737}"/>
              </a:ext>
            </a:extLst>
          </p:cNvPr>
          <p:cNvSpPr/>
          <p:nvPr/>
        </p:nvSpPr>
        <p:spPr>
          <a:xfrm flipV="1">
            <a:off x="1284240" y="29350742"/>
            <a:ext cx="8598741" cy="233123"/>
          </a:xfrm>
          <a:custGeom>
            <a:avLst/>
            <a:gdLst/>
            <a:ahLst/>
            <a:cxnLst/>
            <a:rect l="l" t="t" r="r" b="b"/>
            <a:pathLst>
              <a:path w="8026400">
                <a:moveTo>
                  <a:pt x="0" y="0"/>
                </a:moveTo>
                <a:lnTo>
                  <a:pt x="8025994" y="0"/>
                </a:lnTo>
              </a:path>
            </a:pathLst>
          </a:custGeom>
          <a:ln w="32340">
            <a:solidFill>
              <a:schemeClr val="accent1"/>
            </a:solidFill>
          </a:ln>
        </p:spPr>
        <p:txBody>
          <a:bodyPr wrap="square" lIns="0" tIns="0" rIns="0" bIns="0" rtlCol="0"/>
          <a:lstStyle/>
          <a:p>
            <a:endParaRPr sz="8202" dirty="0">
              <a:highlight>
                <a:srgbClr val="0000FF"/>
              </a:highligh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1303DD-88EE-43EC-94EE-FAD9C4D0D2A7}"/>
              </a:ext>
            </a:extLst>
          </p:cNvPr>
          <p:cNvSpPr txBox="1"/>
          <p:nvPr/>
        </p:nvSpPr>
        <p:spPr>
          <a:xfrm>
            <a:off x="3743284" y="28661329"/>
            <a:ext cx="3861955" cy="1015663"/>
          </a:xfrm>
          <a:prstGeom prst="rect">
            <a:avLst/>
          </a:prstGeom>
          <a:noFill/>
        </p:spPr>
        <p:txBody>
          <a:bodyPr wrap="none" rtlCol="0">
            <a:spAutoFit/>
          </a:bodyPr>
          <a:lstStyle/>
          <a:p>
            <a:r>
              <a:rPr lang="en-US" sz="6000" b="1" dirty="0">
                <a:solidFill>
                  <a:schemeClr val="accent1"/>
                </a:solidFill>
                <a:latin typeface="Times New Roman" panose="02020603050405020304" pitchFamily="18" charset="0"/>
                <a:cs typeface="Times New Roman" panose="02020603050405020304" pitchFamily="18" charset="0"/>
              </a:rPr>
              <a:t>Conclusion</a:t>
            </a:r>
            <a:endParaRPr lang="vi-VN" sz="6000" b="1" dirty="0">
              <a:solidFill>
                <a:schemeClr val="accent1"/>
              </a:solidFill>
              <a:latin typeface="Times New Roman" panose="02020603050405020304" pitchFamily="18" charset="0"/>
              <a:cs typeface="Times New Roman" panose="02020603050405020304" pitchFamily="18" charset="0"/>
            </a:endParaRPr>
          </a:p>
        </p:txBody>
      </p:sp>
      <p:sp>
        <p:nvSpPr>
          <p:cNvPr id="47" name="object 19">
            <a:extLst>
              <a:ext uri="{FF2B5EF4-FFF2-40B4-BE49-F238E27FC236}">
                <a16:creationId xmlns:a16="http://schemas.microsoft.com/office/drawing/2014/main" id="{E9F65F33-4703-4084-A296-1FF9801E7AFA}"/>
              </a:ext>
            </a:extLst>
          </p:cNvPr>
          <p:cNvSpPr/>
          <p:nvPr/>
        </p:nvSpPr>
        <p:spPr>
          <a:xfrm>
            <a:off x="1325370" y="25644991"/>
            <a:ext cx="8598741" cy="45719"/>
          </a:xfrm>
          <a:custGeom>
            <a:avLst/>
            <a:gdLst/>
            <a:ahLst/>
            <a:cxnLst/>
            <a:rect l="l" t="t" r="r" b="b"/>
            <a:pathLst>
              <a:path w="8026400">
                <a:moveTo>
                  <a:pt x="0" y="0"/>
                </a:moveTo>
                <a:lnTo>
                  <a:pt x="8025994" y="0"/>
                </a:lnTo>
              </a:path>
            </a:pathLst>
          </a:custGeom>
          <a:ln w="32340">
            <a:solidFill>
              <a:schemeClr val="accent1"/>
            </a:solidFill>
          </a:ln>
        </p:spPr>
        <p:txBody>
          <a:bodyPr wrap="square" lIns="0" tIns="0" rIns="0" bIns="0" rtlCol="0"/>
          <a:lstStyle/>
          <a:p>
            <a:endParaRPr sz="8202" dirty="0">
              <a:highlight>
                <a:srgbClr val="0000FF"/>
              </a:highlight>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5D04493F-44B4-42E1-BAAB-68D3C4D1F55F}"/>
              </a:ext>
            </a:extLst>
          </p:cNvPr>
          <p:cNvSpPr txBox="1"/>
          <p:nvPr/>
        </p:nvSpPr>
        <p:spPr>
          <a:xfrm>
            <a:off x="3658117" y="24476928"/>
            <a:ext cx="3645550" cy="1015663"/>
          </a:xfrm>
          <a:prstGeom prst="rect">
            <a:avLst/>
          </a:prstGeom>
          <a:noFill/>
        </p:spPr>
        <p:txBody>
          <a:bodyPr wrap="none" rtlCol="0">
            <a:spAutoFit/>
          </a:bodyPr>
          <a:lstStyle/>
          <a:p>
            <a:r>
              <a:rPr lang="en-US" sz="6000" b="1" dirty="0">
                <a:solidFill>
                  <a:schemeClr val="accent1"/>
                </a:solidFill>
                <a:latin typeface="Times New Roman" panose="02020603050405020304" pitchFamily="18" charset="0"/>
                <a:cs typeface="Times New Roman" panose="02020603050405020304" pitchFamily="18" charset="0"/>
              </a:rPr>
              <a:t>Objectives</a:t>
            </a:r>
            <a:endParaRPr lang="vi-VN" sz="6000" b="1" dirty="0">
              <a:solidFill>
                <a:schemeClr val="accent1"/>
              </a:solidFill>
              <a:latin typeface="Times New Roman" panose="02020603050405020304" pitchFamily="18" charset="0"/>
              <a:cs typeface="Times New Roman" panose="02020603050405020304" pitchFamily="18" charset="0"/>
            </a:endParaRPr>
          </a:p>
        </p:txBody>
      </p:sp>
      <p:sp>
        <p:nvSpPr>
          <p:cNvPr id="49" name="object 19">
            <a:extLst>
              <a:ext uri="{FF2B5EF4-FFF2-40B4-BE49-F238E27FC236}">
                <a16:creationId xmlns:a16="http://schemas.microsoft.com/office/drawing/2014/main" id="{B609D654-D0BE-4C75-8827-3291022AB124}"/>
              </a:ext>
            </a:extLst>
          </p:cNvPr>
          <p:cNvSpPr/>
          <p:nvPr/>
        </p:nvSpPr>
        <p:spPr>
          <a:xfrm flipV="1">
            <a:off x="942660" y="9471029"/>
            <a:ext cx="8455813" cy="140674"/>
          </a:xfrm>
          <a:custGeom>
            <a:avLst/>
            <a:gdLst/>
            <a:ahLst/>
            <a:cxnLst/>
            <a:rect l="l" t="t" r="r" b="b"/>
            <a:pathLst>
              <a:path w="8026400">
                <a:moveTo>
                  <a:pt x="0" y="0"/>
                </a:moveTo>
                <a:lnTo>
                  <a:pt x="8025994" y="0"/>
                </a:lnTo>
              </a:path>
            </a:pathLst>
          </a:custGeom>
          <a:ln w="32340">
            <a:solidFill>
              <a:schemeClr val="accent1"/>
            </a:solidFill>
          </a:ln>
        </p:spPr>
        <p:txBody>
          <a:bodyPr wrap="square" lIns="0" tIns="0" rIns="0" bIns="0" rtlCol="0"/>
          <a:lstStyle/>
          <a:p>
            <a:endParaRPr sz="8202" dirty="0">
              <a:highlight>
                <a:srgbClr val="0000FF"/>
              </a:highlight>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9BAD0473-8BC9-42BC-A88A-DEFD84E4C24C}"/>
              </a:ext>
            </a:extLst>
          </p:cNvPr>
          <p:cNvSpPr txBox="1"/>
          <p:nvPr/>
        </p:nvSpPr>
        <p:spPr>
          <a:xfrm>
            <a:off x="3380027" y="8671367"/>
            <a:ext cx="4361002" cy="1015663"/>
          </a:xfrm>
          <a:prstGeom prst="rect">
            <a:avLst/>
          </a:prstGeom>
          <a:noFill/>
        </p:spPr>
        <p:txBody>
          <a:bodyPr wrap="none" rtlCol="0">
            <a:spAutoFit/>
          </a:bodyPr>
          <a:lstStyle/>
          <a:p>
            <a:r>
              <a:rPr lang="en-US" sz="6000" b="1" dirty="0">
                <a:solidFill>
                  <a:schemeClr val="accent1"/>
                </a:solidFill>
                <a:latin typeface="Times New Roman" panose="02020603050405020304" pitchFamily="18" charset="0"/>
                <a:cs typeface="Times New Roman" panose="02020603050405020304" pitchFamily="18" charset="0"/>
              </a:rPr>
              <a:t>Introduction</a:t>
            </a:r>
            <a:endParaRPr lang="vi-VN" sz="6000" b="1"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descr="GIỚI THIỆU KHOA CÔNG NGHỆ THÔNG TIN - ĐH CÔNG NGHIỆP HÀ NỘI">
            <a:extLst>
              <a:ext uri="{FF2B5EF4-FFF2-40B4-BE49-F238E27FC236}">
                <a16:creationId xmlns:a16="http://schemas.microsoft.com/office/drawing/2014/main" id="{1FA7FD57-F4C0-85B7-B7F8-6845398A1A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2072" b="21868"/>
          <a:stretch/>
        </p:blipFill>
        <p:spPr bwMode="auto">
          <a:xfrm>
            <a:off x="104951" y="128552"/>
            <a:ext cx="2588345" cy="2563059"/>
          </a:xfrm>
          <a:prstGeom prst="rect">
            <a:avLst/>
          </a:prstGeom>
          <a:ln w="57150">
            <a:solidFill>
              <a:schemeClr val="tx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8FF3DD-0E94-3F78-EB07-52302F60A2DA}"/>
              </a:ext>
            </a:extLst>
          </p:cNvPr>
          <p:cNvSpPr txBox="1"/>
          <p:nvPr/>
        </p:nvSpPr>
        <p:spPr>
          <a:xfrm>
            <a:off x="1284240" y="39608741"/>
            <a:ext cx="11145866" cy="2861809"/>
          </a:xfrm>
          <a:prstGeom prst="rect">
            <a:avLst/>
          </a:prstGeom>
          <a:noFill/>
        </p:spPr>
        <p:txBody>
          <a:bodyPr wrap="square" rtlCol="0">
            <a:spAutoFit/>
          </a:bodyPr>
          <a:lstStyle/>
          <a:p>
            <a:pPr marL="342900" marR="256540" indent="-342900">
              <a:lnSpc>
                <a:spcPct val="145000"/>
              </a:lnSpc>
              <a:spcBef>
                <a:spcPts val="875"/>
              </a:spcBef>
              <a:buSzPct val="100000"/>
              <a:buFont typeface="Times New Roman" panose="02020603050405020304" pitchFamily="18" charset="0"/>
              <a:buAutoNum type="arabicPeriod"/>
              <a:tabLst>
                <a:tab pos="674370" algn="l"/>
              </a:tabLst>
            </a:pPr>
            <a:r>
              <a:rPr lang="vi-VN" sz="2400" dirty="0">
                <a:latin typeface="Times New Roman" panose="02020603050405020304" pitchFamily="18" charset="0"/>
                <a:cs typeface="Times New Roman" panose="02020603050405020304" pitchFamily="18" charset="0"/>
              </a:rPr>
              <a:t>Zhiqing Sun and Yiming Yang. Difusco</a:t>
            </a:r>
            <a:r>
              <a:rPr lang="en-US" sz="2400" dirty="0">
                <a:latin typeface="Times New Roman" panose="02020603050405020304" pitchFamily="18" charset="0"/>
                <a:cs typeface="Times New Roman" panose="02020603050405020304" pitchFamily="18" charset="0"/>
              </a:rPr>
              <a:t>, [2023],</a:t>
            </a:r>
            <a:r>
              <a:rPr lang="vi-VN" sz="2400" dirty="0">
                <a:latin typeface="Times New Roman" panose="02020603050405020304" pitchFamily="18" charset="0"/>
                <a:cs typeface="Times New Roman" panose="02020603050405020304" pitchFamily="18" charset="0"/>
              </a:rPr>
              <a:t> Graph-based diffusion solvers for combinatorial optimization.</a:t>
            </a:r>
            <a:endParaRPr lang="en-US" sz="2400" dirty="0">
              <a:latin typeface="Times New Roman" panose="02020603050405020304" pitchFamily="18" charset="0"/>
              <a:cs typeface="Times New Roman" panose="02020603050405020304" pitchFamily="18" charset="0"/>
            </a:endParaRPr>
          </a:p>
          <a:p>
            <a:pPr marL="342900" marR="95885" lvl="0" indent="-342900" algn="just">
              <a:lnSpc>
                <a:spcPct val="148000"/>
              </a:lnSpc>
              <a:spcBef>
                <a:spcPts val="70"/>
              </a:spcBef>
              <a:spcAft>
                <a:spcPts val="0"/>
              </a:spcAft>
              <a:buSzPct val="100000"/>
              <a:buFont typeface="Times New Roman" panose="02020603050405020304" pitchFamily="18" charset="0"/>
              <a:buAutoNum type="arabicPeriod"/>
              <a:tabLst>
                <a:tab pos="674370" algn="l"/>
              </a:tabLst>
            </a:pPr>
            <a:r>
              <a:rPr lang="vi-VN" sz="2400" dirty="0">
                <a:latin typeface="Times New Roman" panose="02020603050405020304" pitchFamily="18" charset="0"/>
                <a:cs typeface="Times New Roman" panose="02020603050405020304" pitchFamily="18" charset="0"/>
              </a:rPr>
              <a:t>Keld Helsgaun</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2023],</a:t>
            </a:r>
            <a:r>
              <a:rPr lang="vi-VN" sz="2400" dirty="0">
                <a:latin typeface="Times New Roman" panose="02020603050405020304" pitchFamily="18" charset="0"/>
                <a:cs typeface="Times New Roman" panose="02020603050405020304" pitchFamily="18" charset="0"/>
              </a:rPr>
              <a:t> An effective implementation of the lin–kernighan traveling salesman heuristic.</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9641" y="15296279"/>
            <a:ext cx="7548304" cy="5874080"/>
          </a:xfrm>
          <a:prstGeom prst="rect">
            <a:avLst/>
          </a:prstGeom>
        </p:spPr>
      </p:pic>
      <p:pic>
        <p:nvPicPr>
          <p:cNvPr id="18" name="Picture 17"/>
          <p:cNvPicPr>
            <a:picLocks noChangeAspect="1"/>
          </p:cNvPicPr>
          <p:nvPr/>
        </p:nvPicPr>
        <p:blipFill>
          <a:blip r:embed="rId7"/>
          <a:stretch>
            <a:fillRect/>
          </a:stretch>
        </p:blipFill>
        <p:spPr>
          <a:xfrm>
            <a:off x="14089076" y="13400274"/>
            <a:ext cx="11470468" cy="4281963"/>
          </a:xfrm>
          <a:prstGeom prst="rect">
            <a:avLst/>
          </a:prstGeom>
        </p:spPr>
      </p:pic>
      <p:pic>
        <p:nvPicPr>
          <p:cNvPr id="1036" name="Picture 12" descr="https://encrypted-tbn0.gstatic.com/images?q=tbn:ANd9GcQYOsLkzhqm-0xWM1_WdhRtV8iWdObBRh-RKY55ocyTNjeUGcI6WSDkRATh2BY7Nuhia5M&amp;usqp=CA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5" y="-76200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0.gstatic.com/images?q=tbn:ANd9GcQYOsLkzhqm-0xWM1_WdhRtV8iWdObBRh-RKY55ocyTNjeUGcI6WSDkRATh2BY7Nuhia5M&amp;usqp=CA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90119" y="21333418"/>
            <a:ext cx="11868381" cy="4429976"/>
          </a:xfrm>
          <a:prstGeom prst="rect">
            <a:avLst/>
          </a:prstGeom>
          <a:noFill/>
          <a:extLst>
            <a:ext uri="{909E8E84-426E-40DD-AFC4-6F175D3DCCD1}">
              <a14:hiddenFill xmlns:a14="http://schemas.microsoft.com/office/drawing/2010/main">
                <a:solidFill>
                  <a:srgbClr val="FFFFFF"/>
                </a:solidFill>
              </a14:hiddenFill>
            </a:ext>
          </a:extLst>
        </p:spPr>
      </p:pic>
      <p:sp>
        <p:nvSpPr>
          <p:cNvPr id="51" name="object 57"/>
          <p:cNvSpPr txBox="1"/>
          <p:nvPr/>
        </p:nvSpPr>
        <p:spPr>
          <a:xfrm>
            <a:off x="12079118" y="25954528"/>
            <a:ext cx="15140439" cy="2984715"/>
          </a:xfrm>
          <a:prstGeom prst="rect">
            <a:avLst/>
          </a:prstGeom>
        </p:spPr>
        <p:txBody>
          <a:bodyPr vert="horz" wrap="square" lIns="0" tIns="29769" rIns="0" bIns="0" rtlCol="0">
            <a:spAutoFit/>
          </a:bodyPr>
          <a:lstStyle/>
          <a:p>
            <a:pPr marL="484262" indent="-457200" algn="just">
              <a:spcBef>
                <a:spcPts val="234"/>
              </a:spcBef>
              <a:buFont typeface="Arial" panose="020B0604020202020204" pitchFamily="34" charset="0"/>
              <a:buChar char="•"/>
            </a:pPr>
            <a:r>
              <a:rPr lang="en-US" sz="3300" b="1" dirty="0" err="1" smtClean="0">
                <a:latin typeface="Times New Roman" panose="02020603050405020304" pitchFamily="18" charset="0"/>
                <a:cs typeface="Times New Roman" panose="02020603050405020304" pitchFamily="18" charset="0"/>
              </a:rPr>
              <a:t>Gửi</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cảnh</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báo</a:t>
            </a:r>
            <a:r>
              <a:rPr lang="en-US" sz="3300" b="1"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Sau</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trải</a:t>
            </a:r>
            <a:r>
              <a:rPr lang="en-US" sz="3300" dirty="0" smtClean="0">
                <a:latin typeface="Times New Roman" panose="02020603050405020304" pitchFamily="18" charset="0"/>
                <a:cs typeface="Times New Roman" panose="02020603050405020304" pitchFamily="18" charset="0"/>
              </a:rPr>
              <a:t> qua 2 </a:t>
            </a:r>
            <a:r>
              <a:rPr lang="en-US" sz="3300" dirty="0" err="1" smtClean="0">
                <a:latin typeface="Times New Roman" panose="02020603050405020304" pitchFamily="18" charset="0"/>
                <a:cs typeface="Times New Roman" panose="02020603050405020304" pitchFamily="18" charset="0"/>
              </a:rPr>
              <a:t>giai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đoạn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trên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mỗi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khung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hình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vào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sẽ</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trả</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ra</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các</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đối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tượng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không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đeo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khẩu</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trang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trong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khung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hình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Từ</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đó</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tôi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đưa</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ra</a:t>
            </a:r>
            <a:r>
              <a:rPr lang="en-US" sz="3300" dirty="0" smtClean="0">
                <a:latin typeface="Times New Roman" panose="02020603050405020304" pitchFamily="18" charset="0"/>
                <a:cs typeface="Times New Roman" panose="02020603050405020304" pitchFamily="18" charset="0"/>
              </a:rPr>
              <a:t> 2 </a:t>
            </a:r>
            <a:r>
              <a:rPr lang="en-US" sz="3300" dirty="0" err="1" smtClean="0">
                <a:latin typeface="Times New Roman" panose="02020603050405020304" pitchFamily="18" charset="0"/>
                <a:cs typeface="Times New Roman" panose="02020603050405020304" pitchFamily="18" charset="0"/>
              </a:rPr>
              <a:t>Phương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pháp</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gửi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cảnh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báo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lần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lượt</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là</a:t>
            </a:r>
            <a:r>
              <a:rPr lang="en-US" sz="3300" dirty="0" smtClean="0">
                <a:latin typeface="Times New Roman" panose="02020603050405020304" pitchFamily="18" charset="0"/>
                <a:cs typeface="Times New Roman" panose="02020603050405020304" pitchFamily="18" charset="0"/>
              </a:rPr>
              <a:t>: </a:t>
            </a:r>
          </a:p>
          <a:p>
            <a:pPr marL="1461893" lvl="1" indent="-457200" algn="just">
              <a:spcBef>
                <a:spcPts val="234"/>
              </a:spcBef>
              <a:buFont typeface="Arial" panose="020B0604020202020204" pitchFamily="34" charset="0"/>
              <a:buChar char="•"/>
            </a:pPr>
            <a:r>
              <a:rPr lang="en-US" sz="3300" dirty="0" err="1" smtClean="0">
                <a:latin typeface="Times New Roman" panose="02020603050405020304" pitchFamily="18" charset="0"/>
                <a:cs typeface="Times New Roman" panose="02020603050405020304" pitchFamily="18" charset="0"/>
              </a:rPr>
              <a:t>Gưỉ</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cảnh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báo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dưới</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dạng</a:t>
            </a:r>
            <a:r>
              <a:rPr lang="en-US" sz="3300" dirty="0" smtClean="0">
                <a:latin typeface="Times New Roman" panose="02020603050405020304" pitchFamily="18" charset="0"/>
                <a:cs typeface="Times New Roman" panose="02020603050405020304" pitchFamily="18" charset="0"/>
              </a:rPr>
              <a:t> tin </a:t>
            </a:r>
            <a:r>
              <a:rPr lang="en-US" sz="3300" dirty="0" err="1" smtClean="0">
                <a:latin typeface="Times New Roman" panose="02020603050405020304" pitchFamily="18" charset="0"/>
                <a:cs typeface="Times New Roman" panose="02020603050405020304" pitchFamily="18" charset="0"/>
              </a:rPr>
              <a:t>nhắn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thông</a:t>
            </a:r>
            <a:r>
              <a:rPr lang="en-US" sz="3300" dirty="0" smtClean="0">
                <a:latin typeface="Times New Roman" panose="02020603050405020304" pitchFamily="18" charset="0"/>
                <a:cs typeface="Times New Roman" panose="02020603050405020304" pitchFamily="18" charset="0"/>
              </a:rPr>
              <a:t> qua Bot </a:t>
            </a:r>
            <a:r>
              <a:rPr lang="en-US" sz="3300" dirty="0" err="1" smtClean="0">
                <a:latin typeface="Times New Roman" panose="02020603050405020304" pitchFamily="18" charset="0"/>
                <a:cs typeface="Times New Roman" panose="02020603050405020304" pitchFamily="18" charset="0"/>
              </a:rPr>
              <a:t>tự</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động</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trên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nền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tảng</a:t>
            </a:r>
            <a:r>
              <a:rPr lang="en-US" sz="3300" dirty="0" smtClean="0">
                <a:latin typeface="Times New Roman" panose="02020603050405020304" pitchFamily="18" charset="0"/>
                <a:cs typeface="Times New Roman" panose="02020603050405020304" pitchFamily="18" charset="0"/>
              </a:rPr>
              <a:t> Telegram</a:t>
            </a:r>
          </a:p>
          <a:p>
            <a:pPr marL="1461893" lvl="1" indent="-457200" algn="just">
              <a:spcBef>
                <a:spcPts val="234"/>
              </a:spcBef>
              <a:buFont typeface="Arial" panose="020B0604020202020204" pitchFamily="34" charset="0"/>
              <a:buChar char="•"/>
            </a:pPr>
            <a:r>
              <a:rPr lang="en-US" sz="3300" dirty="0" err="1" smtClean="0">
                <a:latin typeface="Times New Roman" panose="02020603050405020304" pitchFamily="18" charset="0"/>
                <a:cs typeface="Times New Roman" panose="02020603050405020304" pitchFamily="18" charset="0"/>
              </a:rPr>
              <a:t>Phát</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âm</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thanh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cảnh</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báo</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tín</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hiệu</a:t>
            </a:r>
            <a:r>
              <a:rPr lang="en-US" sz="3300" dirty="0" smtClean="0">
                <a:latin typeface="Times New Roman" panose="02020603050405020304" pitchFamily="18" charset="0"/>
                <a:cs typeface="Times New Roman" panose="02020603050405020304" pitchFamily="18" charset="0"/>
              </a:rPr>
              <a:t> </a:t>
            </a:r>
            <a:r>
              <a:rPr lang="en-US" sz="3300" dirty="0" err="1" smtClean="0">
                <a:latin typeface="Times New Roman" panose="02020603050405020304" pitchFamily="18" charset="0"/>
                <a:cs typeface="Times New Roman" panose="02020603050405020304" pitchFamily="18" charset="0"/>
              </a:rPr>
              <a:t>thông</a:t>
            </a:r>
            <a:r>
              <a:rPr lang="en-US" sz="3300" dirty="0" smtClean="0">
                <a:latin typeface="Times New Roman" panose="02020603050405020304" pitchFamily="18" charset="0"/>
                <a:cs typeface="Times New Roman" panose="02020603050405020304" pitchFamily="18" charset="0"/>
              </a:rPr>
              <a:t> qua </a:t>
            </a:r>
            <a:r>
              <a:rPr lang="en-US" sz="3300" dirty="0" err="1" smtClean="0">
                <a:latin typeface="Times New Roman" panose="02020603050405020304" pitchFamily="18" charset="0"/>
                <a:cs typeface="Times New Roman" panose="02020603050405020304" pitchFamily="18" charset="0"/>
              </a:rPr>
              <a:t>loa</a:t>
            </a:r>
            <a:r>
              <a:rPr lang="en-US" sz="3300" dirty="0" smtClean="0">
                <a:latin typeface="Times New Roman" panose="02020603050405020304" pitchFamily="18" charset="0"/>
                <a:cs typeface="Times New Roman" panose="02020603050405020304" pitchFamily="18" charset="0"/>
              </a:rPr>
              <a:t>.</a:t>
            </a:r>
            <a:endParaRPr lang="en-US" sz="3300" baseline="-25000" dirty="0">
              <a:latin typeface="Times New Roman" panose="02020603050405020304" pitchFamily="18" charset="0"/>
              <a:cs typeface="Times New Roman" panose="02020603050405020304" pitchFamily="18" charset="0"/>
            </a:endParaRPr>
          </a:p>
          <a:p>
            <a:pPr marL="484262" indent="-457200" algn="just">
              <a:spcBef>
                <a:spcPts val="234"/>
              </a:spcBef>
              <a:buFont typeface="Arial" panose="020B0604020202020204" pitchFamily="34" charset="0"/>
              <a:buChar char="•"/>
            </a:pPr>
            <a:endParaRPr sz="3300" b="1" baseline="-250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48490" y="30990421"/>
            <a:ext cx="4116218" cy="5491035"/>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464708" y="30786148"/>
            <a:ext cx="4281211" cy="5695308"/>
          </a:xfrm>
          <a:prstGeom prst="rect">
            <a:avLst/>
          </a:prstGeom>
        </p:spPr>
      </p:pic>
      <p:sp>
        <p:nvSpPr>
          <p:cNvPr id="53" name="object 115"/>
          <p:cNvSpPr/>
          <p:nvPr/>
        </p:nvSpPr>
        <p:spPr>
          <a:xfrm>
            <a:off x="11058602" y="30467702"/>
            <a:ext cx="8858262" cy="6536471"/>
          </a:xfrm>
          <a:custGeom>
            <a:avLst/>
            <a:gdLst/>
            <a:ahLst/>
            <a:cxnLst/>
            <a:rect l="l" t="t" r="r" b="b"/>
            <a:pathLst>
              <a:path w="4203700" h="3834130">
                <a:moveTo>
                  <a:pt x="3959273" y="0"/>
                </a:moveTo>
                <a:lnTo>
                  <a:pt x="244187" y="0"/>
                </a:lnTo>
                <a:lnTo>
                  <a:pt x="194971" y="4959"/>
                </a:lnTo>
                <a:lnTo>
                  <a:pt x="149133" y="19184"/>
                </a:lnTo>
                <a:lnTo>
                  <a:pt x="107654" y="41694"/>
                </a:lnTo>
                <a:lnTo>
                  <a:pt x="71516" y="71508"/>
                </a:lnTo>
                <a:lnTo>
                  <a:pt x="41699" y="107644"/>
                </a:lnTo>
                <a:lnTo>
                  <a:pt x="19187" y="149124"/>
                </a:lnTo>
                <a:lnTo>
                  <a:pt x="4960" y="194965"/>
                </a:lnTo>
                <a:lnTo>
                  <a:pt x="0" y="244187"/>
                </a:lnTo>
                <a:lnTo>
                  <a:pt x="0" y="3589906"/>
                </a:lnTo>
                <a:lnTo>
                  <a:pt x="4960" y="3639128"/>
                </a:lnTo>
                <a:lnTo>
                  <a:pt x="19187" y="3684969"/>
                </a:lnTo>
                <a:lnTo>
                  <a:pt x="41699" y="3726449"/>
                </a:lnTo>
                <a:lnTo>
                  <a:pt x="71516" y="3762586"/>
                </a:lnTo>
                <a:lnTo>
                  <a:pt x="107654" y="3792399"/>
                </a:lnTo>
                <a:lnTo>
                  <a:pt x="149133" y="3814909"/>
                </a:lnTo>
                <a:lnTo>
                  <a:pt x="194971" y="3829134"/>
                </a:lnTo>
                <a:lnTo>
                  <a:pt x="244187" y="3834094"/>
                </a:lnTo>
                <a:lnTo>
                  <a:pt x="3959273" y="3834094"/>
                </a:lnTo>
                <a:lnTo>
                  <a:pt x="4008495" y="3829134"/>
                </a:lnTo>
                <a:lnTo>
                  <a:pt x="4054336" y="3814909"/>
                </a:lnTo>
                <a:lnTo>
                  <a:pt x="4095816" y="3792399"/>
                </a:lnTo>
                <a:lnTo>
                  <a:pt x="4131952" y="3762586"/>
                </a:lnTo>
                <a:lnTo>
                  <a:pt x="4161766" y="3726449"/>
                </a:lnTo>
                <a:lnTo>
                  <a:pt x="4184276" y="3684969"/>
                </a:lnTo>
                <a:lnTo>
                  <a:pt x="4198501" y="3639128"/>
                </a:lnTo>
                <a:lnTo>
                  <a:pt x="4203461" y="3589906"/>
                </a:lnTo>
                <a:lnTo>
                  <a:pt x="4203461" y="244187"/>
                </a:lnTo>
                <a:lnTo>
                  <a:pt x="4198501" y="194965"/>
                </a:lnTo>
                <a:lnTo>
                  <a:pt x="4184276" y="149124"/>
                </a:lnTo>
                <a:lnTo>
                  <a:pt x="4161766" y="107644"/>
                </a:lnTo>
                <a:lnTo>
                  <a:pt x="4131952" y="71508"/>
                </a:lnTo>
                <a:lnTo>
                  <a:pt x="4095816" y="41694"/>
                </a:lnTo>
                <a:lnTo>
                  <a:pt x="4054336" y="19184"/>
                </a:lnTo>
                <a:lnTo>
                  <a:pt x="4008495" y="4959"/>
                </a:lnTo>
                <a:lnTo>
                  <a:pt x="3959273" y="0"/>
                </a:lnTo>
                <a:close/>
              </a:path>
            </a:pathLst>
          </a:custGeom>
          <a:solidFill>
            <a:schemeClr val="accent1">
              <a:lumMod val="40000"/>
              <a:lumOff val="60000"/>
            </a:schemeClr>
          </a:solidFill>
          <a:ln>
            <a:solidFill>
              <a:schemeClr val="accent1">
                <a:lumMod val="60000"/>
                <a:lumOff val="40000"/>
              </a:schemeClr>
            </a:solidFill>
          </a:ln>
        </p:spPr>
        <p:txBody>
          <a:bodyPr wrap="square" lIns="0" tIns="0" rIns="0" bIns="0" rtlCol="0"/>
          <a:lstStyle/>
          <a:p>
            <a:endParaRPr sz="8202" dirty="0">
              <a:latin typeface="Times New Roman" panose="02020603050405020304" pitchFamily="18" charset="0"/>
              <a:cs typeface="Times New Roman" panose="02020603050405020304" pitchFamily="18" charset="0"/>
            </a:endParaRPr>
          </a:p>
        </p:txBody>
      </p:sp>
      <p:sp>
        <p:nvSpPr>
          <p:cNvPr id="54" name="object 116"/>
          <p:cNvSpPr txBox="1"/>
          <p:nvPr/>
        </p:nvSpPr>
        <p:spPr>
          <a:xfrm>
            <a:off x="11188362" y="31445668"/>
            <a:ext cx="8598741" cy="4360812"/>
          </a:xfrm>
          <a:prstGeom prst="rect">
            <a:avLst/>
          </a:prstGeom>
        </p:spPr>
        <p:txBody>
          <a:bodyPr vert="horz" wrap="square" lIns="0" tIns="35182" rIns="0" bIns="0" rtlCol="0">
            <a:spAutoFit/>
          </a:bodyPr>
          <a:lstStyle/>
          <a:p>
            <a:pPr marL="27062" marR="117719" algn="just">
              <a:lnSpc>
                <a:spcPct val="100899"/>
              </a:lnSpc>
              <a:spcBef>
                <a:spcPts val="2749"/>
              </a:spcBef>
              <a:tabLst>
                <a:tab pos="2625056" algn="l"/>
                <a:tab pos="8305458" algn="l"/>
              </a:tabLst>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Hệ </a:t>
            </a:r>
            <a:r>
              <a:rPr lang="vi-VN" sz="3200" dirty="0">
                <a:latin typeface="Times New Roman" panose="02020603050405020304" pitchFamily="18" charset="0"/>
                <a:cs typeface="Times New Roman" panose="02020603050405020304" pitchFamily="18" charset="0"/>
              </a:rPr>
              <a:t>thống phát hiện người không đeo khẩu  trang ở nơi công cộng phát hiện tốt các đối tượng với mAP  đạt trên 90% với tất cả các mô hình, FPS tối thiểu đạt 6FPS khi  chạy 45 luồng.</a:t>
            </a:r>
          </a:p>
          <a:p>
            <a:pPr marL="27062" marR="117719" algn="just">
              <a:lnSpc>
                <a:spcPct val="100899"/>
              </a:lnSpc>
              <a:spcBef>
                <a:spcPts val="2749"/>
              </a:spcBef>
              <a:tabLst>
                <a:tab pos="2625056" algn="l"/>
                <a:tab pos="8305458" algn="l"/>
              </a:tabLst>
            </a:pP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biệt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hầu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biệt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như</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người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đeo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khẩu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trang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suốt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đeo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khẩu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trang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trùng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với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màu</a:t>
            </a:r>
            <a:r>
              <a:rPr lang="en-US" sz="3200" dirty="0" smtClean="0">
                <a:latin typeface="Times New Roman" panose="02020603050405020304" pitchFamily="18" charset="0"/>
                <a:cs typeface="Times New Roman" panose="02020603050405020304" pitchFamily="18" charset="0"/>
              </a:rPr>
              <a:t> da </a:t>
            </a:r>
            <a:r>
              <a:rPr lang="en-US" sz="3200" dirty="0" err="1" smtClean="0">
                <a:latin typeface="Times New Roman" panose="02020603050405020304" pitchFamily="18" charset="0"/>
                <a:cs typeface="Times New Roman" panose="02020603050405020304" pitchFamily="18" charset="0"/>
              </a:rPr>
              <a:t>nâng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cao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thống</a:t>
            </a:r>
            <a:r>
              <a:rPr lang="en-US" sz="3200" dirty="0" smtClean="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55A1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5870</TotalTime>
  <Words>636</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Times New Roman</vt:lpstr>
      <vt:lpstr>Office Theme</vt:lpstr>
      <vt:lpstr>NGHIÊN CỨU MẠNG  CNN VÀ HỌC CHUYỂN GIAO ỨNG DỤNG HỆ THỐNG PHÁT HIỆN NGƯỜI KHÔNG ĐEO KHẨU TRANG Ở NƠI CÔNG CỘNG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 know who</dc:creator>
  <cp:lastModifiedBy>LENOVO</cp:lastModifiedBy>
  <cp:revision>65</cp:revision>
  <dcterms:created xsi:type="dcterms:W3CDTF">2022-11-24T14:59:49Z</dcterms:created>
  <dcterms:modified xsi:type="dcterms:W3CDTF">2024-05-18T09:45:26Z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2022-07-13T00:00:00Z</vt:filetime>
  </property>
  <property fmtid="{D5CDD505-2E9C-101B-9397-08002B2CF9AE}" pid="3" name="Creator">
    <vt:lpwstr>Microsoft® PowerPoint® 2016</vt:lpwstr>
  </property>
  <property fmtid="{D5CDD505-2E9C-101B-9397-08002B2CF9AE}" pid="4" name="LastSaved">
    <vt:filetime>2022-11-24T00:00:00Z</vt:filetime>
  </property>
</Properties>
</file>