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7" r:id="rId6"/>
    <p:sldId id="269" r:id="rId7"/>
    <p:sldId id="273" r:id="rId8"/>
    <p:sldId id="270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3" r:id="rId19"/>
  </p:sldIdLst>
  <p:sldSz cx="18288000" cy="10287000"/>
  <p:notesSz cx="6858000" cy="9144000"/>
  <p:embeddedFontLst>
    <p:embeddedFont>
      <p:font typeface="Clear Sans Bold" charset="0"/>
      <p:regular r:id="rId21"/>
    </p:embeddedFont>
    <p:embeddedFont>
      <p:font typeface="Arimo" charset="0"/>
      <p:regular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Arimo Bold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EFEA"/>
    <a:srgbClr val="D4D2C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7" autoAdjust="0"/>
    <p:restoredTop sz="94622" autoAdjust="0"/>
  </p:normalViewPr>
  <p:slideViewPr>
    <p:cSldViewPr>
      <p:cViewPr>
        <p:scale>
          <a:sx n="50" d="100"/>
          <a:sy n="50" d="100"/>
        </p:scale>
        <p:origin x="-288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B08B6-4B25-45B9-8FF0-59403B1A0F37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7FBA70-BD4C-4434-B2E1-2DABF4CC53F2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3200" dirty="0" smtClean="0">
              <a:latin typeface="Arimo" charset="0"/>
              <a:ea typeface="Arimo" charset="0"/>
              <a:cs typeface="Arimo" charset="0"/>
            </a:rPr>
            <a:t>Cho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một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bàn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cờ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 N*N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và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N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quân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hậu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.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Đếm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xem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có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bao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nhiêu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cách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xếp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các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quân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hậu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vào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bàn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cờ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để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các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quận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hậu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không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ăn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được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nhau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.</a:t>
          </a:r>
          <a:endParaRPr lang="en-ZA" sz="3200" dirty="0">
            <a:latin typeface="Arimo" charset="0"/>
            <a:ea typeface="Arimo" charset="0"/>
            <a:cs typeface="Arimo" charset="0"/>
          </a:endParaRPr>
        </a:p>
      </dgm:t>
    </dgm:pt>
    <dgm:pt modelId="{0207466C-E7FF-46C3-B029-342C0D35D4B2}" type="parTrans" cxnId="{02923DA7-BAB6-4757-95A0-2A5FD2D34945}">
      <dgm:prSet/>
      <dgm:spPr/>
      <dgm:t>
        <a:bodyPr/>
        <a:lstStyle/>
        <a:p>
          <a:endParaRPr lang="en-US"/>
        </a:p>
      </dgm:t>
    </dgm:pt>
    <dgm:pt modelId="{94F68C63-21D6-436B-8A57-42D95568B42A}" type="sibTrans" cxnId="{02923DA7-BAB6-4757-95A0-2A5FD2D34945}">
      <dgm:prSet/>
      <dgm:spPr/>
      <dgm:t>
        <a:bodyPr/>
        <a:lstStyle/>
        <a:p>
          <a:endParaRPr lang="en-US"/>
        </a:p>
      </dgm:t>
    </dgm:pt>
    <dgm:pt modelId="{DE5954E4-F86B-44AE-9A52-265777465EE7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ZA" sz="3200" dirty="0" smtClean="0">
              <a:latin typeface="Arimo" charset="0"/>
              <a:ea typeface="Arimo" charset="0"/>
              <a:cs typeface="Arimo" charset="0"/>
            </a:rPr>
            <a:t>Input: </a:t>
          </a:r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Số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nguyên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 N</a:t>
          </a:r>
          <a:endParaRPr lang="en-ZA" sz="3200" dirty="0">
            <a:latin typeface="Arimo" charset="0"/>
            <a:ea typeface="Arimo" charset="0"/>
            <a:cs typeface="Arimo" charset="0"/>
          </a:endParaRPr>
        </a:p>
      </dgm:t>
    </dgm:pt>
    <dgm:pt modelId="{B3C85467-5231-4462-B2F9-5C031402BF20}" type="parTrans" cxnId="{D6C06E53-AA5B-4463-AA75-BF7EA178239D}">
      <dgm:prSet/>
      <dgm:spPr/>
      <dgm:t>
        <a:bodyPr/>
        <a:lstStyle/>
        <a:p>
          <a:endParaRPr lang="en-US"/>
        </a:p>
      </dgm:t>
    </dgm:pt>
    <dgm:pt modelId="{5440BA1F-9355-4979-B6B9-4BAB832FFC33}" type="sibTrans" cxnId="{D6C06E53-AA5B-4463-AA75-BF7EA178239D}">
      <dgm:prSet/>
      <dgm:spPr/>
      <dgm:t>
        <a:bodyPr/>
        <a:lstStyle/>
        <a:p>
          <a:endParaRPr lang="en-US"/>
        </a:p>
      </dgm:t>
    </dgm:pt>
    <dgm:pt modelId="{1D63D533-7E54-4BD4-9777-4975F17214F5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ZA" sz="3200" dirty="0" smtClean="0">
              <a:latin typeface="Arimo" charset="0"/>
              <a:ea typeface="Arimo" charset="0"/>
              <a:cs typeface="Arimo" charset="0"/>
            </a:rPr>
            <a:t>Output: </a:t>
          </a:r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Mỗi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dòng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là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một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hoán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vị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của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dãy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 1...N </a:t>
          </a:r>
          <a:endParaRPr lang="en-US" sz="3200" dirty="0">
            <a:latin typeface="Arimo" charset="0"/>
            <a:ea typeface="Arimo" charset="0"/>
            <a:cs typeface="Arimo" charset="0"/>
          </a:endParaRPr>
        </a:p>
      </dgm:t>
    </dgm:pt>
    <dgm:pt modelId="{CBA6E108-A533-43B6-A117-06D7C70CFEFD}" type="parTrans" cxnId="{501C1B84-9787-4CE0-A469-275629595975}">
      <dgm:prSet/>
      <dgm:spPr/>
      <dgm:t>
        <a:bodyPr/>
        <a:lstStyle/>
        <a:p>
          <a:endParaRPr lang="en-US"/>
        </a:p>
      </dgm:t>
    </dgm:pt>
    <dgm:pt modelId="{230A24B6-75A8-4156-9180-055184DF786C}" type="sibTrans" cxnId="{501C1B84-9787-4CE0-A469-275629595975}">
      <dgm:prSet/>
      <dgm:spPr/>
      <dgm:t>
        <a:bodyPr/>
        <a:lstStyle/>
        <a:p>
          <a:endParaRPr lang="en-US"/>
        </a:p>
      </dgm:t>
    </dgm:pt>
    <dgm:pt modelId="{FA855CF6-0CAB-45D8-925A-2888B4A06BB4}" type="pres">
      <dgm:prSet presAssocID="{BB9B08B6-4B25-45B9-8FF0-59403B1A0F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173162-B244-40D0-937F-D1F992F855A5}" type="pres">
      <dgm:prSet presAssocID="{877FBA70-BD4C-4434-B2E1-2DABF4CC53F2}" presName="linNode" presStyleCnt="0"/>
      <dgm:spPr/>
    </dgm:pt>
    <dgm:pt modelId="{54B39F8E-98DE-45DE-9D7D-6F701823736C}" type="pres">
      <dgm:prSet presAssocID="{877FBA70-BD4C-4434-B2E1-2DABF4CC53F2}" presName="parentText" presStyleLbl="node1" presStyleIdx="0" presStyleCnt="3" custScaleX="277778" custLinFactNeighborX="-12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E03C2-AA58-4FB2-BFA9-75F9058F542D}" type="pres">
      <dgm:prSet presAssocID="{94F68C63-21D6-436B-8A57-42D95568B42A}" presName="sp" presStyleCnt="0"/>
      <dgm:spPr/>
    </dgm:pt>
    <dgm:pt modelId="{E9DBEA06-5F94-4F12-8C63-AA249BBF0382}" type="pres">
      <dgm:prSet presAssocID="{DE5954E4-F86B-44AE-9A52-265777465EE7}" presName="linNode" presStyleCnt="0"/>
      <dgm:spPr/>
    </dgm:pt>
    <dgm:pt modelId="{52B47B34-A1B8-4002-B81E-68F344DAA642}" type="pres">
      <dgm:prSet presAssocID="{DE5954E4-F86B-44AE-9A52-265777465EE7}" presName="parentText" presStyleLbl="node1" presStyleIdx="1" presStyleCnt="3" custLinFactNeighborX="96139" custLinFactNeighborY="281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C3770-7B2D-4CB5-8A1C-07D4EFB5C487}" type="pres">
      <dgm:prSet presAssocID="{5440BA1F-9355-4979-B6B9-4BAB832FFC33}" presName="sp" presStyleCnt="0"/>
      <dgm:spPr/>
    </dgm:pt>
    <dgm:pt modelId="{CCA647EF-B317-4704-8C85-6C3E4734931F}" type="pres">
      <dgm:prSet presAssocID="{1D63D533-7E54-4BD4-9777-4975F17214F5}" presName="linNode" presStyleCnt="0"/>
      <dgm:spPr/>
    </dgm:pt>
    <dgm:pt modelId="{908178DB-8134-4F1E-ADB6-6D30282DBB57}" type="pres">
      <dgm:prSet presAssocID="{1D63D533-7E54-4BD4-9777-4975F17214F5}" presName="parentText" presStyleLbl="node1" presStyleIdx="2" presStyleCnt="3" custLinFactNeighborX="961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B9DFF1-D55E-4A13-8E8C-ADE5726D4A35}" type="presOf" srcId="{DE5954E4-F86B-44AE-9A52-265777465EE7}" destId="{52B47B34-A1B8-4002-B81E-68F344DAA642}" srcOrd="0" destOrd="0" presId="urn:microsoft.com/office/officeart/2005/8/layout/vList5"/>
    <dgm:cxn modelId="{501C1B84-9787-4CE0-A469-275629595975}" srcId="{BB9B08B6-4B25-45B9-8FF0-59403B1A0F37}" destId="{1D63D533-7E54-4BD4-9777-4975F17214F5}" srcOrd="2" destOrd="0" parTransId="{CBA6E108-A533-43B6-A117-06D7C70CFEFD}" sibTransId="{230A24B6-75A8-4156-9180-055184DF786C}"/>
    <dgm:cxn modelId="{1E7C09C0-7EE3-4C7C-AF6A-F58157006725}" type="presOf" srcId="{BB9B08B6-4B25-45B9-8FF0-59403B1A0F37}" destId="{FA855CF6-0CAB-45D8-925A-2888B4A06BB4}" srcOrd="0" destOrd="0" presId="urn:microsoft.com/office/officeart/2005/8/layout/vList5"/>
    <dgm:cxn modelId="{D6C06E53-AA5B-4463-AA75-BF7EA178239D}" srcId="{BB9B08B6-4B25-45B9-8FF0-59403B1A0F37}" destId="{DE5954E4-F86B-44AE-9A52-265777465EE7}" srcOrd="1" destOrd="0" parTransId="{B3C85467-5231-4462-B2F9-5C031402BF20}" sibTransId="{5440BA1F-9355-4979-B6B9-4BAB832FFC33}"/>
    <dgm:cxn modelId="{271F7DD4-3F44-487B-A624-4100A716E4A8}" type="presOf" srcId="{877FBA70-BD4C-4434-B2E1-2DABF4CC53F2}" destId="{54B39F8E-98DE-45DE-9D7D-6F701823736C}" srcOrd="0" destOrd="0" presId="urn:microsoft.com/office/officeart/2005/8/layout/vList5"/>
    <dgm:cxn modelId="{02923DA7-BAB6-4757-95A0-2A5FD2D34945}" srcId="{BB9B08B6-4B25-45B9-8FF0-59403B1A0F37}" destId="{877FBA70-BD4C-4434-B2E1-2DABF4CC53F2}" srcOrd="0" destOrd="0" parTransId="{0207466C-E7FF-46C3-B029-342C0D35D4B2}" sibTransId="{94F68C63-21D6-436B-8A57-42D95568B42A}"/>
    <dgm:cxn modelId="{D8B08615-C6FE-451E-9391-12F2B2F4C960}" type="presOf" srcId="{1D63D533-7E54-4BD4-9777-4975F17214F5}" destId="{908178DB-8134-4F1E-ADB6-6D30282DBB57}" srcOrd="0" destOrd="0" presId="urn:microsoft.com/office/officeart/2005/8/layout/vList5"/>
    <dgm:cxn modelId="{8C164674-9700-49C3-AE30-D59C8B4B3770}" type="presParOf" srcId="{FA855CF6-0CAB-45D8-925A-2888B4A06BB4}" destId="{92173162-B244-40D0-937F-D1F992F855A5}" srcOrd="0" destOrd="0" presId="urn:microsoft.com/office/officeart/2005/8/layout/vList5"/>
    <dgm:cxn modelId="{C0AE9334-5B2D-4732-91C7-B4673535E6AA}" type="presParOf" srcId="{92173162-B244-40D0-937F-D1F992F855A5}" destId="{54B39F8E-98DE-45DE-9D7D-6F701823736C}" srcOrd="0" destOrd="0" presId="urn:microsoft.com/office/officeart/2005/8/layout/vList5"/>
    <dgm:cxn modelId="{CE6B21C9-5674-42F3-A41F-A5291F42BEC2}" type="presParOf" srcId="{FA855CF6-0CAB-45D8-925A-2888B4A06BB4}" destId="{F16E03C2-AA58-4FB2-BFA9-75F9058F542D}" srcOrd="1" destOrd="0" presId="urn:microsoft.com/office/officeart/2005/8/layout/vList5"/>
    <dgm:cxn modelId="{EE3B6C00-59AC-4D3C-956A-18D385F0BF64}" type="presParOf" srcId="{FA855CF6-0CAB-45D8-925A-2888B4A06BB4}" destId="{E9DBEA06-5F94-4F12-8C63-AA249BBF0382}" srcOrd="2" destOrd="0" presId="urn:microsoft.com/office/officeart/2005/8/layout/vList5"/>
    <dgm:cxn modelId="{4AAF059E-1791-4A82-9598-E4EC6173CEB6}" type="presParOf" srcId="{E9DBEA06-5F94-4F12-8C63-AA249BBF0382}" destId="{52B47B34-A1B8-4002-B81E-68F344DAA642}" srcOrd="0" destOrd="0" presId="urn:microsoft.com/office/officeart/2005/8/layout/vList5"/>
    <dgm:cxn modelId="{39C1A8E5-91C6-44C9-9D01-E9F29BB6244D}" type="presParOf" srcId="{FA855CF6-0CAB-45D8-925A-2888B4A06BB4}" destId="{2ADC3770-7B2D-4CB5-8A1C-07D4EFB5C487}" srcOrd="3" destOrd="0" presId="urn:microsoft.com/office/officeart/2005/8/layout/vList5"/>
    <dgm:cxn modelId="{37FF8FB2-C41E-4297-86FF-9FAECC554A42}" type="presParOf" srcId="{FA855CF6-0CAB-45D8-925A-2888B4A06BB4}" destId="{CCA647EF-B317-4704-8C85-6C3E4734931F}" srcOrd="4" destOrd="0" presId="urn:microsoft.com/office/officeart/2005/8/layout/vList5"/>
    <dgm:cxn modelId="{D0CD275C-2B71-422E-A755-8D525AC96252}" type="presParOf" srcId="{CCA647EF-B317-4704-8C85-6C3E4734931F}" destId="{908178DB-8134-4F1E-ADB6-6D30282DBB57}" srcOrd="0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F1C5E-3437-4DDB-B296-F962B2C56465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43A3-48DD-4E85-9D3D-2A5F1F56F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530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diagramColors" Target="../diagrams/colors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432890">
            <a:off x="16103087" y="3321483"/>
            <a:ext cx="1525575" cy="1332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731169" y="1632909"/>
            <a:ext cx="1101991" cy="104587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667000" y="2868665"/>
            <a:ext cx="13870403" cy="2488116"/>
            <a:chOff x="1089596" y="-294132"/>
            <a:chExt cx="18493871" cy="3317487"/>
          </a:xfrm>
        </p:grpSpPr>
        <p:sp>
          <p:nvSpPr>
            <p:cNvPr id="6" name="TextBox 6"/>
            <p:cNvSpPr txBox="1"/>
            <p:nvPr/>
          </p:nvSpPr>
          <p:spPr>
            <a:xfrm>
              <a:off x="1089596" y="-294132"/>
              <a:ext cx="18493871" cy="22570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8000" dirty="0" err="1" smtClean="0">
                  <a:solidFill>
                    <a:srgbClr val="000000"/>
                  </a:solidFill>
                  <a:latin typeface="Clear Sans Bold"/>
                </a:rPr>
                <a:t>Đội</a:t>
              </a:r>
              <a:r>
                <a:rPr lang="en-US" sz="8000" dirty="0" smtClean="0">
                  <a:solidFill>
                    <a:srgbClr val="000000"/>
                  </a:solidFill>
                  <a:latin typeface="Clear Sans Bold"/>
                </a:rPr>
                <a:t> Olympic Tin </a:t>
              </a:r>
              <a:r>
                <a:rPr lang="en-US" sz="8000" dirty="0" err="1" smtClean="0">
                  <a:solidFill>
                    <a:srgbClr val="000000"/>
                  </a:solidFill>
                  <a:latin typeface="Clear Sans Bold"/>
                </a:rPr>
                <a:t>học</a:t>
              </a:r>
              <a:endParaRPr lang="en-US" sz="8000" dirty="0">
                <a:solidFill>
                  <a:srgbClr val="000000"/>
                </a:solidFill>
                <a:latin typeface="Clear Sans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564625" y="2242030"/>
              <a:ext cx="14576394" cy="781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 dirty="0" err="1" smtClean="0">
                  <a:solidFill>
                    <a:srgbClr val="000000"/>
                  </a:solidFill>
                  <a:latin typeface="Arimo"/>
                </a:rPr>
                <a:t>Đại</a:t>
              </a: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3600" dirty="0" err="1" smtClean="0">
                  <a:solidFill>
                    <a:srgbClr val="000000"/>
                  </a:solidFill>
                  <a:latin typeface="Arimo"/>
                </a:rPr>
                <a:t>học</a:t>
              </a: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3600" dirty="0" err="1" smtClean="0">
                  <a:solidFill>
                    <a:srgbClr val="000000"/>
                  </a:solidFill>
                  <a:latin typeface="Arimo"/>
                </a:rPr>
                <a:t>công</a:t>
              </a: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3600" dirty="0" err="1" smtClean="0">
                  <a:solidFill>
                    <a:srgbClr val="000000"/>
                  </a:solidFill>
                  <a:latin typeface="Arimo"/>
                </a:rPr>
                <a:t>nghiệp</a:t>
              </a: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3600" dirty="0" err="1" smtClean="0">
                  <a:solidFill>
                    <a:srgbClr val="000000"/>
                  </a:solidFill>
                  <a:latin typeface="Arimo"/>
                </a:rPr>
                <a:t>hà</a:t>
              </a: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3600" dirty="0" err="1" smtClean="0">
                  <a:solidFill>
                    <a:srgbClr val="000000"/>
                  </a:solidFill>
                  <a:latin typeface="Arimo"/>
                </a:rPr>
                <a:t>nội</a:t>
              </a:r>
              <a:endParaRPr lang="en-US" sz="3600" dirty="0">
                <a:solidFill>
                  <a:srgbClr val="000000"/>
                </a:solidFill>
                <a:latin typeface="Arimo"/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705567" y="8422438"/>
            <a:ext cx="2502028" cy="133952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429000" y="7792479"/>
            <a:ext cx="1600200" cy="175945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250766" y="8672206"/>
            <a:ext cx="2037234" cy="146814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7925507">
            <a:off x="1271284" y="8309233"/>
            <a:ext cx="1525575" cy="13328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2846079">
            <a:off x="16265994" y="623090"/>
            <a:ext cx="930350" cy="8829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7" y="27024"/>
            <a:ext cx="3744876" cy="3744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85537" y="0"/>
            <a:ext cx="2402463" cy="262708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432890">
            <a:off x="-81319" y="8395651"/>
            <a:ext cx="1525575" cy="133287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7925507">
            <a:off x="16617224" y="632085"/>
            <a:ext cx="1525575" cy="1332871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14378" y="8001020"/>
            <a:ext cx="2402463" cy="26270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86216" y="3428988"/>
            <a:ext cx="104885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000" dirty="0" smtClean="0">
                <a:solidFill>
                  <a:schemeClr val="bg1"/>
                </a:solidFill>
                <a:latin typeface="Clear Sans Bold" charset="0"/>
                <a:cs typeface="Clear Sans Bold" charset="0"/>
              </a:rPr>
              <a:t>VÍ DỤ VÀ BÀI TẬP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9224" y="500030"/>
            <a:ext cx="5857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VÍ DỤ VÀ BÀI TẬP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56" y="2292474"/>
            <a:ext cx="13736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b="1" dirty="0" err="1" smtClean="0">
                <a:latin typeface="Arimo" charset="0"/>
                <a:ea typeface="Arimo" charset="0"/>
                <a:cs typeface="Arimo" charset="0"/>
              </a:rPr>
              <a:t>Bài</a:t>
            </a:r>
            <a:r>
              <a:rPr lang="en-ZA" sz="4000" b="1" dirty="0" smtClean="0">
                <a:latin typeface="Arimo" charset="0"/>
                <a:ea typeface="Arimo" charset="0"/>
                <a:cs typeface="Arimo" charset="0"/>
              </a:rPr>
              <a:t> 1: 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In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ra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tất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cả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hoán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vị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dãy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số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nguyên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từ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1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đến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n</a:t>
            </a:r>
            <a:endParaRPr lang="en-US" sz="4000" dirty="0"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0332" y="3643302"/>
            <a:ext cx="9111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Input: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Số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nguyên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N</a:t>
            </a:r>
          </a:p>
          <a:p>
            <a:pPr>
              <a:buFont typeface="Wingdings" pitchFamily="2" charset="2"/>
              <a:buChar char="q"/>
            </a:pP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Output: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Mỗi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dòng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một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hoán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vị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dãy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1...N </a:t>
            </a:r>
            <a:endParaRPr lang="en-US" sz="3200" dirty="0">
              <a:latin typeface="Arimo" charset="0"/>
              <a:ea typeface="Arimo" charset="0"/>
              <a:cs typeface="Arimo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0" y="4973324"/>
          <a:ext cx="12192000" cy="383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813118">
                <a:tc>
                  <a:txBody>
                    <a:bodyPr/>
                    <a:lstStyle/>
                    <a:p>
                      <a:pPr algn="ctr"/>
                      <a:r>
                        <a:rPr lang="en-ZA" sz="3200" dirty="0" smtClean="0">
                          <a:latin typeface="Arimo" charset="0"/>
                          <a:ea typeface="Arimo" charset="0"/>
                          <a:cs typeface="Arimo" charset="0"/>
                        </a:rPr>
                        <a:t>INPUT</a:t>
                      </a:r>
                      <a:endParaRPr lang="en-US" sz="3200" dirty="0">
                        <a:latin typeface="Arimo" charset="0"/>
                        <a:ea typeface="Arimo" charset="0"/>
                        <a:cs typeface="Arimo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3200" dirty="0" smtClean="0">
                          <a:latin typeface="Arimo" charset="0"/>
                          <a:ea typeface="Arimo" charset="0"/>
                          <a:cs typeface="Arimo" charset="0"/>
                        </a:rPr>
                        <a:t>OUTPUT</a:t>
                      </a:r>
                      <a:endParaRPr lang="en-US" sz="3200" dirty="0">
                        <a:latin typeface="Arimo" charset="0"/>
                        <a:ea typeface="Arimo" charset="0"/>
                        <a:cs typeface="Arimo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56790">
                <a:tc>
                  <a:txBody>
                    <a:bodyPr/>
                    <a:lstStyle/>
                    <a:p>
                      <a:r>
                        <a:rPr lang="en-ZA" sz="3200" dirty="0" smtClean="0">
                          <a:latin typeface="Arimo" charset="0"/>
                          <a:ea typeface="Arimo" charset="0"/>
                          <a:cs typeface="Arimo" charset="0"/>
                        </a:rPr>
                        <a:t>3</a:t>
                      </a:r>
                      <a:endParaRPr lang="en-US" sz="3200" dirty="0">
                        <a:latin typeface="Arimo" charset="0"/>
                        <a:ea typeface="Arimo" charset="0"/>
                        <a:cs typeface="Arimo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3200" dirty="0" smtClean="0">
                          <a:latin typeface="Arimo" charset="0"/>
                          <a:ea typeface="Arimo" charset="0"/>
                          <a:cs typeface="Arimo" charset="0"/>
                        </a:rPr>
                        <a:t>1 2 3</a:t>
                      </a:r>
                    </a:p>
                    <a:p>
                      <a:r>
                        <a:rPr lang="en-ZA" sz="3200" dirty="0" smtClean="0">
                          <a:latin typeface="Arimo" charset="0"/>
                          <a:ea typeface="Arimo" charset="0"/>
                          <a:cs typeface="Arimo" charset="0"/>
                        </a:rPr>
                        <a:t>1 3 2</a:t>
                      </a:r>
                    </a:p>
                    <a:p>
                      <a:r>
                        <a:rPr lang="en-ZA" sz="3200" dirty="0" smtClean="0">
                          <a:latin typeface="Arimo" charset="0"/>
                          <a:ea typeface="Arimo" charset="0"/>
                          <a:cs typeface="Arimo" charset="0"/>
                        </a:rPr>
                        <a:t>2 1 3</a:t>
                      </a:r>
                    </a:p>
                    <a:p>
                      <a:r>
                        <a:rPr lang="en-ZA" sz="3200" dirty="0" smtClean="0">
                          <a:latin typeface="Arimo" charset="0"/>
                          <a:ea typeface="Arimo" charset="0"/>
                          <a:cs typeface="Arimo" charset="0"/>
                        </a:rPr>
                        <a:t>2 3 1</a:t>
                      </a:r>
                    </a:p>
                    <a:p>
                      <a:r>
                        <a:rPr lang="en-ZA" sz="3200" dirty="0" smtClean="0">
                          <a:latin typeface="Arimo" charset="0"/>
                          <a:ea typeface="Arimo" charset="0"/>
                          <a:cs typeface="Arimo" charset="0"/>
                        </a:rPr>
                        <a:t>3 1 2</a:t>
                      </a:r>
                    </a:p>
                    <a:p>
                      <a:r>
                        <a:rPr lang="en-ZA" sz="3200" dirty="0" smtClean="0">
                          <a:latin typeface="Arimo" charset="0"/>
                          <a:ea typeface="Arimo" charset="0"/>
                          <a:cs typeface="Arimo" charset="0"/>
                        </a:rPr>
                        <a:t>3</a:t>
                      </a:r>
                      <a:r>
                        <a:rPr lang="en-ZA" sz="3200" baseline="0" dirty="0" smtClean="0">
                          <a:latin typeface="Arimo" charset="0"/>
                          <a:ea typeface="Arimo" charset="0"/>
                          <a:cs typeface="Arimo" charset="0"/>
                        </a:rPr>
                        <a:t> 2 1</a:t>
                      </a:r>
                      <a:endParaRPr lang="en-US" sz="3200" dirty="0">
                        <a:latin typeface="Arimo" charset="0"/>
                        <a:ea typeface="Arimo" charset="0"/>
                        <a:cs typeface="Arimo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0266" y="1071534"/>
            <a:ext cx="13736453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ZA" sz="4000" b="1" dirty="0" err="1" smtClean="0">
                <a:latin typeface="Arimo" charset="0"/>
                <a:ea typeface="Arimo" charset="0"/>
                <a:cs typeface="Arimo" charset="0"/>
              </a:rPr>
              <a:t>Bài</a:t>
            </a:r>
            <a:r>
              <a:rPr lang="en-ZA" sz="4000" b="1" dirty="0" smtClean="0">
                <a:latin typeface="Arimo" charset="0"/>
                <a:ea typeface="Arimo" charset="0"/>
                <a:cs typeface="Arimo" charset="0"/>
              </a:rPr>
              <a:t> 1: 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In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ra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tất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cả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hoán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vị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dãy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số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nguyên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từ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1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đến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n</a:t>
            </a:r>
            <a:endParaRPr lang="en-US" sz="4000" dirty="0">
              <a:latin typeface="Arimo" charset="0"/>
              <a:ea typeface="Arimo" charset="0"/>
              <a:cs typeface="Arimo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3461" y="3143236"/>
            <a:ext cx="16003099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vi-VN" sz="3700" dirty="0" smtClean="0">
                <a:latin typeface="Arimo" charset="0"/>
                <a:ea typeface="Arimo" charset="0"/>
                <a:cs typeface="Arimo" charset="0"/>
              </a:rPr>
              <a:t>Các bước liệt kê cấu hình dạng X</a:t>
            </a:r>
            <a:r>
              <a:rPr lang="vi-VN" sz="3700" baseline="-25000" dirty="0" smtClean="0">
                <a:latin typeface="Arimo" charset="0"/>
                <a:ea typeface="Arimo" charset="0"/>
                <a:cs typeface="Arimo" charset="0"/>
              </a:rPr>
              <a:t>1..n </a:t>
            </a:r>
            <a:r>
              <a:rPr lang="vi-VN" sz="3700" dirty="0" smtClean="0">
                <a:latin typeface="Arimo" charset="0"/>
                <a:ea typeface="Arimo" charset="0"/>
                <a:cs typeface="Arimo" charset="0"/>
              </a:rPr>
              <a:t>: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Xét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tất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cả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giá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X</a:t>
            </a:r>
            <a:r>
              <a:rPr lang="en-US" sz="3200" baseline="-25000" dirty="0" smtClean="0">
                <a:latin typeface="Arimo" charset="0"/>
                <a:ea typeface="Arimo" charset="0"/>
                <a:cs typeface="Arimo" charset="0"/>
              </a:rPr>
              <a:t>1 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thể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nhận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(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từ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1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đến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). Cho X</a:t>
            </a:r>
            <a:r>
              <a:rPr lang="en-US" sz="3200" baseline="-25000" dirty="0" smtClean="0">
                <a:latin typeface="Arimo" charset="0"/>
                <a:ea typeface="Arimo" charset="0"/>
                <a:cs typeface="Arimo" charset="0"/>
              </a:rPr>
              <a:t>1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 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nhận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giá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Với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mỗi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giá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X</a:t>
            </a:r>
            <a:r>
              <a:rPr lang="en-US" sz="3200" baseline="-25000" dirty="0" smtClean="0">
                <a:latin typeface="Arimo" charset="0"/>
                <a:ea typeface="Arimo" charset="0"/>
                <a:cs typeface="Arimo" charset="0"/>
              </a:rPr>
              <a:t>1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sẽ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:</a:t>
            </a:r>
            <a:endParaRPr lang="vi-VN" sz="3200" dirty="0" smtClean="0">
              <a:latin typeface="Arimo" charset="0"/>
              <a:ea typeface="Arimo" charset="0"/>
              <a:cs typeface="Arimo" charset="0"/>
            </a:endParaRP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Xét tất cả các giá trị X</a:t>
            </a:r>
            <a:r>
              <a:rPr lang="vi-VN" sz="3200" baseline="-25000" dirty="0" smtClean="0">
                <a:latin typeface="Arimo" charset="0"/>
                <a:ea typeface="Arimo" charset="0"/>
                <a:cs typeface="Arimo" charset="0"/>
              </a:rPr>
              <a:t>2</a:t>
            </a: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 có thể nhận (từ 1 đến </a:t>
            </a:r>
            <a:r>
              <a:rPr lang="vi-VN" sz="3200" b="1" dirty="0" smtClean="0">
                <a:latin typeface="Arimo" charset="0"/>
                <a:ea typeface="Arimo" charset="0"/>
                <a:cs typeface="Arimo" charset="0"/>
              </a:rPr>
              <a:t>n </a:t>
            </a: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trừ các giá trị đã được chọn cho X</a:t>
            </a:r>
            <a:r>
              <a:rPr lang="vi-VN" sz="3200" baseline="-25000" dirty="0" smtClean="0">
                <a:latin typeface="Arimo" charset="0"/>
                <a:ea typeface="Arimo" charset="0"/>
                <a:cs typeface="Arimo" charset="0"/>
              </a:rPr>
              <a:t>1</a:t>
            </a: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). </a:t>
            </a:r>
            <a:endParaRPr lang="en-ZA" sz="3200" dirty="0" smtClean="0">
              <a:latin typeface="Arimo" charset="0"/>
              <a:ea typeface="Arimo" charset="0"/>
              <a:cs typeface="Arimo" charset="0"/>
            </a:endParaRPr>
          </a:p>
          <a:p>
            <a:pPr marL="457200" indent="-457200" algn="just">
              <a:spcBef>
                <a:spcPts val="1200"/>
              </a:spcBef>
            </a:pP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	</a:t>
            </a: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Cho X</a:t>
            </a:r>
            <a:r>
              <a:rPr lang="vi-VN" sz="3200" baseline="-25000" dirty="0" smtClean="0">
                <a:latin typeface="Arimo" charset="0"/>
                <a:ea typeface="Arimo" charset="0"/>
                <a:cs typeface="Arimo" charset="0"/>
              </a:rPr>
              <a:t>2</a:t>
            </a: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 nhận giá trị đó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cứ tiếp tục như vậy.</a:t>
            </a:r>
            <a:endParaRPr lang="en-US" sz="3200" dirty="0" smtClean="0">
              <a:latin typeface="Arimo" charset="0"/>
              <a:ea typeface="Arimo" charset="0"/>
              <a:cs typeface="Arimo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…………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Xét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tất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cả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giá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X</a:t>
            </a:r>
            <a:r>
              <a:rPr lang="en-US" sz="3200" baseline="-25000" dirty="0" err="1" smtClean="0">
                <a:latin typeface="Arimo" charset="0"/>
                <a:ea typeface="Arimo" charset="0"/>
                <a:cs typeface="Arimo" charset="0"/>
              </a:rPr>
              <a:t>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thể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nhận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 Cho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X</a:t>
            </a:r>
            <a:r>
              <a:rPr lang="en-US" sz="3200" baseline="-25000" dirty="0" err="1" smtClean="0">
                <a:latin typeface="Arimo" charset="0"/>
                <a:ea typeface="Arimo" charset="0"/>
                <a:cs typeface="Arimo" charset="0"/>
              </a:rPr>
              <a:t>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nhận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giá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  <a:endParaRPr lang="vi-VN" sz="3200" dirty="0" smtClean="0">
              <a:latin typeface="Arimo" charset="0"/>
              <a:ea typeface="Arimo" charset="0"/>
              <a:cs typeface="Arimo" charset="0"/>
            </a:endParaRP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Khi đã đủ giá trị có n phần tử ta in ra cấu hình tìm được</a:t>
            </a:r>
            <a:endParaRPr lang="en-US" sz="3200" dirty="0">
              <a:latin typeface="Arimo" charset="0"/>
              <a:ea typeface="Arimo" charset="0"/>
              <a:cs typeface="Arim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0266" y="1071534"/>
            <a:ext cx="13736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b="1" dirty="0" err="1" smtClean="0">
                <a:latin typeface="Arimo" charset="0"/>
                <a:ea typeface="Arimo" charset="0"/>
                <a:cs typeface="Arimo" charset="0"/>
              </a:rPr>
              <a:t>Bài</a:t>
            </a:r>
            <a:r>
              <a:rPr lang="en-ZA" sz="4000" b="1" dirty="0" smtClean="0">
                <a:latin typeface="Arimo" charset="0"/>
                <a:ea typeface="Arimo" charset="0"/>
                <a:cs typeface="Arimo" charset="0"/>
              </a:rPr>
              <a:t> 1: 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In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ra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tất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cả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hoán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vị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dãy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số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nguyên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từ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1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đến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n</a:t>
            </a:r>
            <a:endParaRPr lang="en-US" sz="4000" dirty="0">
              <a:latin typeface="Arimo" charset="0"/>
              <a:ea typeface="Arimo" charset="0"/>
              <a:cs typeface="Arimo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5107753" y="2500295"/>
            <a:ext cx="3571902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679652" y="2500296"/>
            <a:ext cx="2918245" cy="1357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0" idx="0"/>
          </p:cNvCxnSpPr>
          <p:nvPr/>
        </p:nvCxnSpPr>
        <p:spPr>
          <a:xfrm rot="5400000">
            <a:off x="7983531" y="3161493"/>
            <a:ext cx="1356527" cy="3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5036315" y="3857617"/>
            <a:ext cx="357190" cy="357190"/>
          </a:xfrm>
          <a:custGeom>
            <a:avLst/>
            <a:gdLst>
              <a:gd name="connsiteX0" fmla="*/ 0 w 357190"/>
              <a:gd name="connsiteY0" fmla="*/ 178595 h 357190"/>
              <a:gd name="connsiteX1" fmla="*/ 52309 w 357190"/>
              <a:gd name="connsiteY1" fmla="*/ 52309 h 357190"/>
              <a:gd name="connsiteX2" fmla="*/ 178595 w 357190"/>
              <a:gd name="connsiteY2" fmla="*/ 0 h 357190"/>
              <a:gd name="connsiteX3" fmla="*/ 304881 w 357190"/>
              <a:gd name="connsiteY3" fmla="*/ 52309 h 357190"/>
              <a:gd name="connsiteX4" fmla="*/ 357190 w 357190"/>
              <a:gd name="connsiteY4" fmla="*/ 178595 h 357190"/>
              <a:gd name="connsiteX5" fmla="*/ 304881 w 357190"/>
              <a:gd name="connsiteY5" fmla="*/ 304881 h 357190"/>
              <a:gd name="connsiteX6" fmla="*/ 178595 w 357190"/>
              <a:gd name="connsiteY6" fmla="*/ 357190 h 357190"/>
              <a:gd name="connsiteX7" fmla="*/ 52309 w 357190"/>
              <a:gd name="connsiteY7" fmla="*/ 304881 h 357190"/>
              <a:gd name="connsiteX8" fmla="*/ 0 w 357190"/>
              <a:gd name="connsiteY8" fmla="*/ 178595 h 35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190" h="357190">
                <a:moveTo>
                  <a:pt x="0" y="178595"/>
                </a:moveTo>
                <a:cubicBezTo>
                  <a:pt x="0" y="131229"/>
                  <a:pt x="18816" y="85802"/>
                  <a:pt x="52309" y="52309"/>
                </a:cubicBezTo>
                <a:cubicBezTo>
                  <a:pt x="85802" y="18816"/>
                  <a:pt x="131229" y="0"/>
                  <a:pt x="178595" y="0"/>
                </a:cubicBezTo>
                <a:cubicBezTo>
                  <a:pt x="225961" y="0"/>
                  <a:pt x="271388" y="18816"/>
                  <a:pt x="304881" y="52309"/>
                </a:cubicBezTo>
                <a:cubicBezTo>
                  <a:pt x="338374" y="85802"/>
                  <a:pt x="357190" y="131229"/>
                  <a:pt x="357190" y="178595"/>
                </a:cubicBezTo>
                <a:cubicBezTo>
                  <a:pt x="357190" y="225961"/>
                  <a:pt x="338374" y="271388"/>
                  <a:pt x="304881" y="304881"/>
                </a:cubicBezTo>
                <a:cubicBezTo>
                  <a:pt x="271388" y="338374"/>
                  <a:pt x="225962" y="357190"/>
                  <a:pt x="178595" y="357190"/>
                </a:cubicBezTo>
                <a:cubicBezTo>
                  <a:pt x="131229" y="357190"/>
                  <a:pt x="85802" y="338374"/>
                  <a:pt x="52309" y="304881"/>
                </a:cubicBezTo>
                <a:cubicBezTo>
                  <a:pt x="18816" y="271388"/>
                  <a:pt x="0" y="225962"/>
                  <a:pt x="0" y="178595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/>
                </a:solidFill>
                <a:latin typeface="Arimo" charset="0"/>
                <a:ea typeface="Arimo" charset="0"/>
                <a:cs typeface="Arimo" charset="0"/>
              </a:rPr>
              <a:t>1</a:t>
            </a:r>
            <a:endParaRPr lang="en-US" dirty="0">
              <a:solidFill>
                <a:schemeClr val="bg1"/>
              </a:solidFill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465339" y="3857617"/>
            <a:ext cx="357190" cy="357190"/>
          </a:xfrm>
          <a:custGeom>
            <a:avLst/>
            <a:gdLst>
              <a:gd name="connsiteX0" fmla="*/ 0 w 357190"/>
              <a:gd name="connsiteY0" fmla="*/ 178595 h 357190"/>
              <a:gd name="connsiteX1" fmla="*/ 52309 w 357190"/>
              <a:gd name="connsiteY1" fmla="*/ 52309 h 357190"/>
              <a:gd name="connsiteX2" fmla="*/ 178595 w 357190"/>
              <a:gd name="connsiteY2" fmla="*/ 0 h 357190"/>
              <a:gd name="connsiteX3" fmla="*/ 304881 w 357190"/>
              <a:gd name="connsiteY3" fmla="*/ 52309 h 357190"/>
              <a:gd name="connsiteX4" fmla="*/ 357190 w 357190"/>
              <a:gd name="connsiteY4" fmla="*/ 178595 h 357190"/>
              <a:gd name="connsiteX5" fmla="*/ 304881 w 357190"/>
              <a:gd name="connsiteY5" fmla="*/ 304881 h 357190"/>
              <a:gd name="connsiteX6" fmla="*/ 178595 w 357190"/>
              <a:gd name="connsiteY6" fmla="*/ 357190 h 357190"/>
              <a:gd name="connsiteX7" fmla="*/ 52309 w 357190"/>
              <a:gd name="connsiteY7" fmla="*/ 304881 h 357190"/>
              <a:gd name="connsiteX8" fmla="*/ 0 w 357190"/>
              <a:gd name="connsiteY8" fmla="*/ 178595 h 35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190" h="357190">
                <a:moveTo>
                  <a:pt x="0" y="178595"/>
                </a:moveTo>
                <a:cubicBezTo>
                  <a:pt x="0" y="131229"/>
                  <a:pt x="18816" y="85802"/>
                  <a:pt x="52309" y="52309"/>
                </a:cubicBezTo>
                <a:cubicBezTo>
                  <a:pt x="85802" y="18816"/>
                  <a:pt x="131229" y="0"/>
                  <a:pt x="178595" y="0"/>
                </a:cubicBezTo>
                <a:cubicBezTo>
                  <a:pt x="225961" y="0"/>
                  <a:pt x="271388" y="18816"/>
                  <a:pt x="304881" y="52309"/>
                </a:cubicBezTo>
                <a:cubicBezTo>
                  <a:pt x="338374" y="85802"/>
                  <a:pt x="357190" y="131229"/>
                  <a:pt x="357190" y="178595"/>
                </a:cubicBezTo>
                <a:cubicBezTo>
                  <a:pt x="357190" y="225961"/>
                  <a:pt x="338374" y="271388"/>
                  <a:pt x="304881" y="304881"/>
                </a:cubicBezTo>
                <a:cubicBezTo>
                  <a:pt x="271388" y="338374"/>
                  <a:pt x="225962" y="357190"/>
                  <a:pt x="178595" y="357190"/>
                </a:cubicBezTo>
                <a:cubicBezTo>
                  <a:pt x="131229" y="357190"/>
                  <a:pt x="85802" y="338374"/>
                  <a:pt x="52309" y="304881"/>
                </a:cubicBezTo>
                <a:cubicBezTo>
                  <a:pt x="18816" y="271388"/>
                  <a:pt x="0" y="225962"/>
                  <a:pt x="0" y="178595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/>
                </a:solidFill>
                <a:latin typeface="Arimo" charset="0"/>
                <a:ea typeface="Arimo" charset="0"/>
                <a:cs typeface="Arimo" charset="0"/>
              </a:rPr>
              <a:t>2</a:t>
            </a:r>
            <a:endParaRPr lang="en-US" dirty="0">
              <a:solidFill>
                <a:schemeClr val="bg1"/>
              </a:solidFill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1537173" y="3857617"/>
            <a:ext cx="357190" cy="357190"/>
          </a:xfrm>
          <a:custGeom>
            <a:avLst/>
            <a:gdLst>
              <a:gd name="connsiteX0" fmla="*/ 0 w 357190"/>
              <a:gd name="connsiteY0" fmla="*/ 178595 h 357190"/>
              <a:gd name="connsiteX1" fmla="*/ 52309 w 357190"/>
              <a:gd name="connsiteY1" fmla="*/ 52309 h 357190"/>
              <a:gd name="connsiteX2" fmla="*/ 178595 w 357190"/>
              <a:gd name="connsiteY2" fmla="*/ 0 h 357190"/>
              <a:gd name="connsiteX3" fmla="*/ 304881 w 357190"/>
              <a:gd name="connsiteY3" fmla="*/ 52309 h 357190"/>
              <a:gd name="connsiteX4" fmla="*/ 357190 w 357190"/>
              <a:gd name="connsiteY4" fmla="*/ 178595 h 357190"/>
              <a:gd name="connsiteX5" fmla="*/ 304881 w 357190"/>
              <a:gd name="connsiteY5" fmla="*/ 304881 h 357190"/>
              <a:gd name="connsiteX6" fmla="*/ 178595 w 357190"/>
              <a:gd name="connsiteY6" fmla="*/ 357190 h 357190"/>
              <a:gd name="connsiteX7" fmla="*/ 52309 w 357190"/>
              <a:gd name="connsiteY7" fmla="*/ 304881 h 357190"/>
              <a:gd name="connsiteX8" fmla="*/ 0 w 357190"/>
              <a:gd name="connsiteY8" fmla="*/ 178595 h 35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190" h="357190">
                <a:moveTo>
                  <a:pt x="0" y="178595"/>
                </a:moveTo>
                <a:cubicBezTo>
                  <a:pt x="0" y="131229"/>
                  <a:pt x="18816" y="85802"/>
                  <a:pt x="52309" y="52309"/>
                </a:cubicBezTo>
                <a:cubicBezTo>
                  <a:pt x="85802" y="18816"/>
                  <a:pt x="131229" y="0"/>
                  <a:pt x="178595" y="0"/>
                </a:cubicBezTo>
                <a:cubicBezTo>
                  <a:pt x="225961" y="0"/>
                  <a:pt x="271388" y="18816"/>
                  <a:pt x="304881" y="52309"/>
                </a:cubicBezTo>
                <a:cubicBezTo>
                  <a:pt x="338374" y="85802"/>
                  <a:pt x="357190" y="131229"/>
                  <a:pt x="357190" y="178595"/>
                </a:cubicBezTo>
                <a:cubicBezTo>
                  <a:pt x="357190" y="225961"/>
                  <a:pt x="338374" y="271388"/>
                  <a:pt x="304881" y="304881"/>
                </a:cubicBezTo>
                <a:cubicBezTo>
                  <a:pt x="271388" y="338374"/>
                  <a:pt x="225962" y="357190"/>
                  <a:pt x="178595" y="357190"/>
                </a:cubicBezTo>
                <a:cubicBezTo>
                  <a:pt x="131229" y="357190"/>
                  <a:pt x="85802" y="338374"/>
                  <a:pt x="52309" y="304881"/>
                </a:cubicBezTo>
                <a:cubicBezTo>
                  <a:pt x="18816" y="271388"/>
                  <a:pt x="0" y="225962"/>
                  <a:pt x="0" y="178595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/>
                </a:solidFill>
                <a:latin typeface="Arimo" charset="0"/>
                <a:ea typeface="Arimo" charset="0"/>
                <a:cs typeface="Arimo" charset="0"/>
              </a:rPr>
              <a:t>3</a:t>
            </a:r>
            <a:endParaRPr lang="en-US" dirty="0">
              <a:solidFill>
                <a:schemeClr val="bg1"/>
              </a:solidFill>
              <a:latin typeface="Arimo" charset="0"/>
              <a:ea typeface="Arimo" charset="0"/>
              <a:cs typeface="Arimo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6200000" flipH="1">
            <a:off x="5072034" y="4179087"/>
            <a:ext cx="1123879" cy="109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44"/>
          <p:cNvCxnSpPr>
            <a:endCxn id="47" idx="0"/>
          </p:cNvCxnSpPr>
          <p:nvPr/>
        </p:nvCxnSpPr>
        <p:spPr>
          <a:xfrm rot="10800000" flipV="1">
            <a:off x="4071903" y="4214807"/>
            <a:ext cx="1143009" cy="1071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6036447" y="5286377"/>
            <a:ext cx="357190" cy="357190"/>
          </a:xfrm>
          <a:custGeom>
            <a:avLst/>
            <a:gdLst>
              <a:gd name="connsiteX0" fmla="*/ 0 w 357190"/>
              <a:gd name="connsiteY0" fmla="*/ 178595 h 357190"/>
              <a:gd name="connsiteX1" fmla="*/ 52309 w 357190"/>
              <a:gd name="connsiteY1" fmla="*/ 52309 h 357190"/>
              <a:gd name="connsiteX2" fmla="*/ 178595 w 357190"/>
              <a:gd name="connsiteY2" fmla="*/ 0 h 357190"/>
              <a:gd name="connsiteX3" fmla="*/ 304881 w 357190"/>
              <a:gd name="connsiteY3" fmla="*/ 52309 h 357190"/>
              <a:gd name="connsiteX4" fmla="*/ 357190 w 357190"/>
              <a:gd name="connsiteY4" fmla="*/ 178595 h 357190"/>
              <a:gd name="connsiteX5" fmla="*/ 304881 w 357190"/>
              <a:gd name="connsiteY5" fmla="*/ 304881 h 357190"/>
              <a:gd name="connsiteX6" fmla="*/ 178595 w 357190"/>
              <a:gd name="connsiteY6" fmla="*/ 357190 h 357190"/>
              <a:gd name="connsiteX7" fmla="*/ 52309 w 357190"/>
              <a:gd name="connsiteY7" fmla="*/ 304881 h 357190"/>
              <a:gd name="connsiteX8" fmla="*/ 0 w 357190"/>
              <a:gd name="connsiteY8" fmla="*/ 178595 h 35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190" h="357190">
                <a:moveTo>
                  <a:pt x="0" y="178595"/>
                </a:moveTo>
                <a:cubicBezTo>
                  <a:pt x="0" y="131229"/>
                  <a:pt x="18816" y="85802"/>
                  <a:pt x="52309" y="52309"/>
                </a:cubicBezTo>
                <a:cubicBezTo>
                  <a:pt x="85802" y="18816"/>
                  <a:pt x="131229" y="0"/>
                  <a:pt x="178595" y="0"/>
                </a:cubicBezTo>
                <a:cubicBezTo>
                  <a:pt x="225961" y="0"/>
                  <a:pt x="271388" y="18816"/>
                  <a:pt x="304881" y="52309"/>
                </a:cubicBezTo>
                <a:cubicBezTo>
                  <a:pt x="338374" y="85802"/>
                  <a:pt x="357190" y="131229"/>
                  <a:pt x="357190" y="178595"/>
                </a:cubicBezTo>
                <a:cubicBezTo>
                  <a:pt x="357190" y="225961"/>
                  <a:pt x="338374" y="271388"/>
                  <a:pt x="304881" y="304881"/>
                </a:cubicBezTo>
                <a:cubicBezTo>
                  <a:pt x="271388" y="338374"/>
                  <a:pt x="225962" y="357190"/>
                  <a:pt x="178595" y="357190"/>
                </a:cubicBezTo>
                <a:cubicBezTo>
                  <a:pt x="131229" y="357190"/>
                  <a:pt x="85802" y="338374"/>
                  <a:pt x="52309" y="304881"/>
                </a:cubicBezTo>
                <a:cubicBezTo>
                  <a:pt x="18816" y="271388"/>
                  <a:pt x="0" y="225962"/>
                  <a:pt x="0" y="178595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/>
                </a:solidFill>
                <a:latin typeface="Arimo" charset="0"/>
                <a:ea typeface="Arimo" charset="0"/>
                <a:cs typeface="Arimo" charset="0"/>
              </a:rPr>
              <a:t>3</a:t>
            </a:r>
            <a:endParaRPr lang="en-US" dirty="0">
              <a:solidFill>
                <a:schemeClr val="bg1"/>
              </a:solidFill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3893307" y="5286377"/>
            <a:ext cx="357190" cy="357190"/>
          </a:xfrm>
          <a:custGeom>
            <a:avLst/>
            <a:gdLst>
              <a:gd name="connsiteX0" fmla="*/ 0 w 357190"/>
              <a:gd name="connsiteY0" fmla="*/ 178595 h 357190"/>
              <a:gd name="connsiteX1" fmla="*/ 52309 w 357190"/>
              <a:gd name="connsiteY1" fmla="*/ 52309 h 357190"/>
              <a:gd name="connsiteX2" fmla="*/ 178595 w 357190"/>
              <a:gd name="connsiteY2" fmla="*/ 0 h 357190"/>
              <a:gd name="connsiteX3" fmla="*/ 304881 w 357190"/>
              <a:gd name="connsiteY3" fmla="*/ 52309 h 357190"/>
              <a:gd name="connsiteX4" fmla="*/ 357190 w 357190"/>
              <a:gd name="connsiteY4" fmla="*/ 178595 h 357190"/>
              <a:gd name="connsiteX5" fmla="*/ 304881 w 357190"/>
              <a:gd name="connsiteY5" fmla="*/ 304881 h 357190"/>
              <a:gd name="connsiteX6" fmla="*/ 178595 w 357190"/>
              <a:gd name="connsiteY6" fmla="*/ 357190 h 357190"/>
              <a:gd name="connsiteX7" fmla="*/ 52309 w 357190"/>
              <a:gd name="connsiteY7" fmla="*/ 304881 h 357190"/>
              <a:gd name="connsiteX8" fmla="*/ 0 w 357190"/>
              <a:gd name="connsiteY8" fmla="*/ 178595 h 35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190" h="357190">
                <a:moveTo>
                  <a:pt x="0" y="178595"/>
                </a:moveTo>
                <a:cubicBezTo>
                  <a:pt x="0" y="131229"/>
                  <a:pt x="18816" y="85802"/>
                  <a:pt x="52309" y="52309"/>
                </a:cubicBezTo>
                <a:cubicBezTo>
                  <a:pt x="85802" y="18816"/>
                  <a:pt x="131229" y="0"/>
                  <a:pt x="178595" y="0"/>
                </a:cubicBezTo>
                <a:cubicBezTo>
                  <a:pt x="225961" y="0"/>
                  <a:pt x="271388" y="18816"/>
                  <a:pt x="304881" y="52309"/>
                </a:cubicBezTo>
                <a:cubicBezTo>
                  <a:pt x="338374" y="85802"/>
                  <a:pt x="357190" y="131229"/>
                  <a:pt x="357190" y="178595"/>
                </a:cubicBezTo>
                <a:cubicBezTo>
                  <a:pt x="357190" y="225961"/>
                  <a:pt x="338374" y="271388"/>
                  <a:pt x="304881" y="304881"/>
                </a:cubicBezTo>
                <a:cubicBezTo>
                  <a:pt x="271388" y="338374"/>
                  <a:pt x="225962" y="357190"/>
                  <a:pt x="178595" y="357190"/>
                </a:cubicBezTo>
                <a:cubicBezTo>
                  <a:pt x="131229" y="357190"/>
                  <a:pt x="85802" y="338374"/>
                  <a:pt x="52309" y="304881"/>
                </a:cubicBezTo>
                <a:cubicBezTo>
                  <a:pt x="18816" y="271388"/>
                  <a:pt x="0" y="225962"/>
                  <a:pt x="0" y="178595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/>
                </a:solidFill>
                <a:latin typeface="Arimo" charset="0"/>
                <a:ea typeface="Arimo" charset="0"/>
                <a:cs typeface="Arimo" charset="0"/>
              </a:rPr>
              <a:t>2</a:t>
            </a:r>
            <a:endParaRPr lang="en-US" dirty="0">
              <a:solidFill>
                <a:schemeClr val="bg1"/>
              </a:solidFill>
              <a:latin typeface="Arimo" charset="0"/>
              <a:ea typeface="Arimo" charset="0"/>
              <a:cs typeface="Arimo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8501058" y="4159960"/>
            <a:ext cx="1123879" cy="109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endCxn id="52" idx="0"/>
          </p:cNvCxnSpPr>
          <p:nvPr/>
        </p:nvCxnSpPr>
        <p:spPr>
          <a:xfrm rot="10800000" flipV="1">
            <a:off x="7500927" y="4195680"/>
            <a:ext cx="1143009" cy="1071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Freeform 50"/>
          <p:cNvSpPr/>
          <p:nvPr/>
        </p:nvSpPr>
        <p:spPr>
          <a:xfrm>
            <a:off x="9465471" y="5267250"/>
            <a:ext cx="357190" cy="357190"/>
          </a:xfrm>
          <a:custGeom>
            <a:avLst/>
            <a:gdLst>
              <a:gd name="connsiteX0" fmla="*/ 0 w 357190"/>
              <a:gd name="connsiteY0" fmla="*/ 178595 h 357190"/>
              <a:gd name="connsiteX1" fmla="*/ 52309 w 357190"/>
              <a:gd name="connsiteY1" fmla="*/ 52309 h 357190"/>
              <a:gd name="connsiteX2" fmla="*/ 178595 w 357190"/>
              <a:gd name="connsiteY2" fmla="*/ 0 h 357190"/>
              <a:gd name="connsiteX3" fmla="*/ 304881 w 357190"/>
              <a:gd name="connsiteY3" fmla="*/ 52309 h 357190"/>
              <a:gd name="connsiteX4" fmla="*/ 357190 w 357190"/>
              <a:gd name="connsiteY4" fmla="*/ 178595 h 357190"/>
              <a:gd name="connsiteX5" fmla="*/ 304881 w 357190"/>
              <a:gd name="connsiteY5" fmla="*/ 304881 h 357190"/>
              <a:gd name="connsiteX6" fmla="*/ 178595 w 357190"/>
              <a:gd name="connsiteY6" fmla="*/ 357190 h 357190"/>
              <a:gd name="connsiteX7" fmla="*/ 52309 w 357190"/>
              <a:gd name="connsiteY7" fmla="*/ 304881 h 357190"/>
              <a:gd name="connsiteX8" fmla="*/ 0 w 357190"/>
              <a:gd name="connsiteY8" fmla="*/ 178595 h 35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190" h="357190">
                <a:moveTo>
                  <a:pt x="0" y="178595"/>
                </a:moveTo>
                <a:cubicBezTo>
                  <a:pt x="0" y="131229"/>
                  <a:pt x="18816" y="85802"/>
                  <a:pt x="52309" y="52309"/>
                </a:cubicBezTo>
                <a:cubicBezTo>
                  <a:pt x="85802" y="18816"/>
                  <a:pt x="131229" y="0"/>
                  <a:pt x="178595" y="0"/>
                </a:cubicBezTo>
                <a:cubicBezTo>
                  <a:pt x="225961" y="0"/>
                  <a:pt x="271388" y="18816"/>
                  <a:pt x="304881" y="52309"/>
                </a:cubicBezTo>
                <a:cubicBezTo>
                  <a:pt x="338374" y="85802"/>
                  <a:pt x="357190" y="131229"/>
                  <a:pt x="357190" y="178595"/>
                </a:cubicBezTo>
                <a:cubicBezTo>
                  <a:pt x="357190" y="225961"/>
                  <a:pt x="338374" y="271388"/>
                  <a:pt x="304881" y="304881"/>
                </a:cubicBezTo>
                <a:cubicBezTo>
                  <a:pt x="271388" y="338374"/>
                  <a:pt x="225962" y="357190"/>
                  <a:pt x="178595" y="357190"/>
                </a:cubicBezTo>
                <a:cubicBezTo>
                  <a:pt x="131229" y="357190"/>
                  <a:pt x="85802" y="338374"/>
                  <a:pt x="52309" y="304881"/>
                </a:cubicBezTo>
                <a:cubicBezTo>
                  <a:pt x="18816" y="271388"/>
                  <a:pt x="0" y="225962"/>
                  <a:pt x="0" y="178595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/>
                </a:solidFill>
                <a:latin typeface="Arimo" charset="0"/>
                <a:ea typeface="Arimo" charset="0"/>
                <a:cs typeface="Arimo" charset="0"/>
              </a:rPr>
              <a:t>3</a:t>
            </a:r>
            <a:endParaRPr lang="en-US" dirty="0">
              <a:solidFill>
                <a:schemeClr val="bg1"/>
              </a:solidFill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7322331" y="5267250"/>
            <a:ext cx="357190" cy="357190"/>
          </a:xfrm>
          <a:custGeom>
            <a:avLst/>
            <a:gdLst>
              <a:gd name="connsiteX0" fmla="*/ 0 w 357190"/>
              <a:gd name="connsiteY0" fmla="*/ 178595 h 357190"/>
              <a:gd name="connsiteX1" fmla="*/ 52309 w 357190"/>
              <a:gd name="connsiteY1" fmla="*/ 52309 h 357190"/>
              <a:gd name="connsiteX2" fmla="*/ 178595 w 357190"/>
              <a:gd name="connsiteY2" fmla="*/ 0 h 357190"/>
              <a:gd name="connsiteX3" fmla="*/ 304881 w 357190"/>
              <a:gd name="connsiteY3" fmla="*/ 52309 h 357190"/>
              <a:gd name="connsiteX4" fmla="*/ 357190 w 357190"/>
              <a:gd name="connsiteY4" fmla="*/ 178595 h 357190"/>
              <a:gd name="connsiteX5" fmla="*/ 304881 w 357190"/>
              <a:gd name="connsiteY5" fmla="*/ 304881 h 357190"/>
              <a:gd name="connsiteX6" fmla="*/ 178595 w 357190"/>
              <a:gd name="connsiteY6" fmla="*/ 357190 h 357190"/>
              <a:gd name="connsiteX7" fmla="*/ 52309 w 357190"/>
              <a:gd name="connsiteY7" fmla="*/ 304881 h 357190"/>
              <a:gd name="connsiteX8" fmla="*/ 0 w 357190"/>
              <a:gd name="connsiteY8" fmla="*/ 178595 h 35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190" h="357190">
                <a:moveTo>
                  <a:pt x="0" y="178595"/>
                </a:moveTo>
                <a:cubicBezTo>
                  <a:pt x="0" y="131229"/>
                  <a:pt x="18816" y="85802"/>
                  <a:pt x="52309" y="52309"/>
                </a:cubicBezTo>
                <a:cubicBezTo>
                  <a:pt x="85802" y="18816"/>
                  <a:pt x="131229" y="0"/>
                  <a:pt x="178595" y="0"/>
                </a:cubicBezTo>
                <a:cubicBezTo>
                  <a:pt x="225961" y="0"/>
                  <a:pt x="271388" y="18816"/>
                  <a:pt x="304881" y="52309"/>
                </a:cubicBezTo>
                <a:cubicBezTo>
                  <a:pt x="338374" y="85802"/>
                  <a:pt x="357190" y="131229"/>
                  <a:pt x="357190" y="178595"/>
                </a:cubicBezTo>
                <a:cubicBezTo>
                  <a:pt x="357190" y="225961"/>
                  <a:pt x="338374" y="271388"/>
                  <a:pt x="304881" y="304881"/>
                </a:cubicBezTo>
                <a:cubicBezTo>
                  <a:pt x="271388" y="338374"/>
                  <a:pt x="225962" y="357190"/>
                  <a:pt x="178595" y="357190"/>
                </a:cubicBezTo>
                <a:cubicBezTo>
                  <a:pt x="131229" y="357190"/>
                  <a:pt x="85802" y="338374"/>
                  <a:pt x="52309" y="304881"/>
                </a:cubicBezTo>
                <a:cubicBezTo>
                  <a:pt x="18816" y="271388"/>
                  <a:pt x="0" y="225962"/>
                  <a:pt x="0" y="178595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/>
                </a:solidFill>
                <a:latin typeface="Arimo" charset="0"/>
                <a:ea typeface="Arimo" charset="0"/>
                <a:cs typeface="Arimo" charset="0"/>
              </a:rPr>
              <a:t>1</a:t>
            </a:r>
            <a:endParaRPr lang="en-US" dirty="0">
              <a:solidFill>
                <a:schemeClr val="bg1"/>
              </a:solidFill>
              <a:latin typeface="Arimo" charset="0"/>
              <a:ea typeface="Arimo" charset="0"/>
              <a:cs typeface="Arimo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6200000" flipH="1">
            <a:off x="11644330" y="4159960"/>
            <a:ext cx="1123879" cy="109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/>
          <p:cNvCxnSpPr>
            <a:endCxn id="56" idx="0"/>
          </p:cNvCxnSpPr>
          <p:nvPr/>
        </p:nvCxnSpPr>
        <p:spPr>
          <a:xfrm rot="10800000" flipV="1">
            <a:off x="10644199" y="4195680"/>
            <a:ext cx="1143009" cy="1071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Freeform 54"/>
          <p:cNvSpPr/>
          <p:nvPr/>
        </p:nvSpPr>
        <p:spPr>
          <a:xfrm>
            <a:off x="12608743" y="5267250"/>
            <a:ext cx="357190" cy="357190"/>
          </a:xfrm>
          <a:custGeom>
            <a:avLst/>
            <a:gdLst>
              <a:gd name="connsiteX0" fmla="*/ 0 w 357190"/>
              <a:gd name="connsiteY0" fmla="*/ 178595 h 357190"/>
              <a:gd name="connsiteX1" fmla="*/ 52309 w 357190"/>
              <a:gd name="connsiteY1" fmla="*/ 52309 h 357190"/>
              <a:gd name="connsiteX2" fmla="*/ 178595 w 357190"/>
              <a:gd name="connsiteY2" fmla="*/ 0 h 357190"/>
              <a:gd name="connsiteX3" fmla="*/ 304881 w 357190"/>
              <a:gd name="connsiteY3" fmla="*/ 52309 h 357190"/>
              <a:gd name="connsiteX4" fmla="*/ 357190 w 357190"/>
              <a:gd name="connsiteY4" fmla="*/ 178595 h 357190"/>
              <a:gd name="connsiteX5" fmla="*/ 304881 w 357190"/>
              <a:gd name="connsiteY5" fmla="*/ 304881 h 357190"/>
              <a:gd name="connsiteX6" fmla="*/ 178595 w 357190"/>
              <a:gd name="connsiteY6" fmla="*/ 357190 h 357190"/>
              <a:gd name="connsiteX7" fmla="*/ 52309 w 357190"/>
              <a:gd name="connsiteY7" fmla="*/ 304881 h 357190"/>
              <a:gd name="connsiteX8" fmla="*/ 0 w 357190"/>
              <a:gd name="connsiteY8" fmla="*/ 178595 h 35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190" h="357190">
                <a:moveTo>
                  <a:pt x="0" y="178595"/>
                </a:moveTo>
                <a:cubicBezTo>
                  <a:pt x="0" y="131229"/>
                  <a:pt x="18816" y="85802"/>
                  <a:pt x="52309" y="52309"/>
                </a:cubicBezTo>
                <a:cubicBezTo>
                  <a:pt x="85802" y="18816"/>
                  <a:pt x="131229" y="0"/>
                  <a:pt x="178595" y="0"/>
                </a:cubicBezTo>
                <a:cubicBezTo>
                  <a:pt x="225961" y="0"/>
                  <a:pt x="271388" y="18816"/>
                  <a:pt x="304881" y="52309"/>
                </a:cubicBezTo>
                <a:cubicBezTo>
                  <a:pt x="338374" y="85802"/>
                  <a:pt x="357190" y="131229"/>
                  <a:pt x="357190" y="178595"/>
                </a:cubicBezTo>
                <a:cubicBezTo>
                  <a:pt x="357190" y="225961"/>
                  <a:pt x="338374" y="271388"/>
                  <a:pt x="304881" y="304881"/>
                </a:cubicBezTo>
                <a:cubicBezTo>
                  <a:pt x="271388" y="338374"/>
                  <a:pt x="225962" y="357190"/>
                  <a:pt x="178595" y="357190"/>
                </a:cubicBezTo>
                <a:cubicBezTo>
                  <a:pt x="131229" y="357190"/>
                  <a:pt x="85802" y="338374"/>
                  <a:pt x="52309" y="304881"/>
                </a:cubicBezTo>
                <a:cubicBezTo>
                  <a:pt x="18816" y="271388"/>
                  <a:pt x="0" y="225962"/>
                  <a:pt x="0" y="178595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/>
                </a:solidFill>
                <a:latin typeface="Arimo" charset="0"/>
                <a:ea typeface="Arimo" charset="0"/>
                <a:cs typeface="Arimo" charset="0"/>
              </a:rPr>
              <a:t>1</a:t>
            </a:r>
            <a:endParaRPr lang="en-US" dirty="0">
              <a:solidFill>
                <a:schemeClr val="bg1"/>
              </a:solidFill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0465603" y="5267250"/>
            <a:ext cx="357190" cy="357190"/>
          </a:xfrm>
          <a:custGeom>
            <a:avLst/>
            <a:gdLst>
              <a:gd name="connsiteX0" fmla="*/ 0 w 357190"/>
              <a:gd name="connsiteY0" fmla="*/ 178595 h 357190"/>
              <a:gd name="connsiteX1" fmla="*/ 52309 w 357190"/>
              <a:gd name="connsiteY1" fmla="*/ 52309 h 357190"/>
              <a:gd name="connsiteX2" fmla="*/ 178595 w 357190"/>
              <a:gd name="connsiteY2" fmla="*/ 0 h 357190"/>
              <a:gd name="connsiteX3" fmla="*/ 304881 w 357190"/>
              <a:gd name="connsiteY3" fmla="*/ 52309 h 357190"/>
              <a:gd name="connsiteX4" fmla="*/ 357190 w 357190"/>
              <a:gd name="connsiteY4" fmla="*/ 178595 h 357190"/>
              <a:gd name="connsiteX5" fmla="*/ 304881 w 357190"/>
              <a:gd name="connsiteY5" fmla="*/ 304881 h 357190"/>
              <a:gd name="connsiteX6" fmla="*/ 178595 w 357190"/>
              <a:gd name="connsiteY6" fmla="*/ 357190 h 357190"/>
              <a:gd name="connsiteX7" fmla="*/ 52309 w 357190"/>
              <a:gd name="connsiteY7" fmla="*/ 304881 h 357190"/>
              <a:gd name="connsiteX8" fmla="*/ 0 w 357190"/>
              <a:gd name="connsiteY8" fmla="*/ 178595 h 35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190" h="357190">
                <a:moveTo>
                  <a:pt x="0" y="178595"/>
                </a:moveTo>
                <a:cubicBezTo>
                  <a:pt x="0" y="131229"/>
                  <a:pt x="18816" y="85802"/>
                  <a:pt x="52309" y="52309"/>
                </a:cubicBezTo>
                <a:cubicBezTo>
                  <a:pt x="85802" y="18816"/>
                  <a:pt x="131229" y="0"/>
                  <a:pt x="178595" y="0"/>
                </a:cubicBezTo>
                <a:cubicBezTo>
                  <a:pt x="225961" y="0"/>
                  <a:pt x="271388" y="18816"/>
                  <a:pt x="304881" y="52309"/>
                </a:cubicBezTo>
                <a:cubicBezTo>
                  <a:pt x="338374" y="85802"/>
                  <a:pt x="357190" y="131229"/>
                  <a:pt x="357190" y="178595"/>
                </a:cubicBezTo>
                <a:cubicBezTo>
                  <a:pt x="357190" y="225961"/>
                  <a:pt x="338374" y="271388"/>
                  <a:pt x="304881" y="304881"/>
                </a:cubicBezTo>
                <a:cubicBezTo>
                  <a:pt x="271388" y="338374"/>
                  <a:pt x="225962" y="357190"/>
                  <a:pt x="178595" y="357190"/>
                </a:cubicBezTo>
                <a:cubicBezTo>
                  <a:pt x="131229" y="357190"/>
                  <a:pt x="85802" y="338374"/>
                  <a:pt x="52309" y="304881"/>
                </a:cubicBezTo>
                <a:cubicBezTo>
                  <a:pt x="18816" y="271388"/>
                  <a:pt x="0" y="225962"/>
                  <a:pt x="0" y="178595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/>
                </a:solidFill>
                <a:latin typeface="Arimo" charset="0"/>
                <a:ea typeface="Arimo" charset="0"/>
                <a:cs typeface="Arimo" charset="0"/>
              </a:rPr>
              <a:t>2</a:t>
            </a:r>
            <a:endParaRPr lang="en-US" dirty="0">
              <a:solidFill>
                <a:schemeClr val="bg1"/>
              </a:solidFill>
              <a:latin typeface="Arimo" charset="0"/>
              <a:ea typeface="Arimo" charset="0"/>
              <a:cs typeface="Arimo" charset="0"/>
            </a:endParaRPr>
          </a:p>
        </p:txBody>
      </p:sp>
      <p:cxnSp>
        <p:nvCxnSpPr>
          <p:cNvPr id="58" name="Straight Arrow Connector 57"/>
          <p:cNvCxnSpPr>
            <a:stCxn id="47" idx="4"/>
            <a:endCxn id="71" idx="0"/>
          </p:cNvCxnSpPr>
          <p:nvPr/>
        </p:nvCxnSpPr>
        <p:spPr>
          <a:xfrm rot="16200000" flipH="1">
            <a:off x="3446820" y="6268648"/>
            <a:ext cx="1285883" cy="3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Arrow Connector 58"/>
          <p:cNvCxnSpPr>
            <a:stCxn id="46" idx="4"/>
            <a:endCxn id="70" idx="0"/>
          </p:cNvCxnSpPr>
          <p:nvPr/>
        </p:nvCxnSpPr>
        <p:spPr>
          <a:xfrm rot="16200000" flipH="1">
            <a:off x="5589960" y="6268648"/>
            <a:ext cx="1285883" cy="3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Arrow Connector 59"/>
          <p:cNvCxnSpPr>
            <a:stCxn id="52" idx="4"/>
            <a:endCxn id="73" idx="0"/>
          </p:cNvCxnSpPr>
          <p:nvPr/>
        </p:nvCxnSpPr>
        <p:spPr>
          <a:xfrm rot="16200000" flipH="1">
            <a:off x="6866280" y="6259085"/>
            <a:ext cx="1305010" cy="3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Arrow Connector 60"/>
          <p:cNvCxnSpPr>
            <a:stCxn id="51" idx="4"/>
            <a:endCxn id="72" idx="0"/>
          </p:cNvCxnSpPr>
          <p:nvPr/>
        </p:nvCxnSpPr>
        <p:spPr>
          <a:xfrm rot="16200000" flipH="1">
            <a:off x="9009420" y="6259085"/>
            <a:ext cx="1305010" cy="3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Arrow Connector 61"/>
          <p:cNvCxnSpPr>
            <a:stCxn id="56" idx="4"/>
            <a:endCxn id="75" idx="0"/>
          </p:cNvCxnSpPr>
          <p:nvPr/>
        </p:nvCxnSpPr>
        <p:spPr>
          <a:xfrm rot="16200000" flipH="1">
            <a:off x="10045271" y="6223366"/>
            <a:ext cx="1233572" cy="3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12144394" y="6286506"/>
            <a:ext cx="1285885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Freeform 69"/>
          <p:cNvSpPr/>
          <p:nvPr/>
        </p:nvSpPr>
        <p:spPr>
          <a:xfrm>
            <a:off x="6072166" y="6929450"/>
            <a:ext cx="357190" cy="357190"/>
          </a:xfrm>
          <a:custGeom>
            <a:avLst/>
            <a:gdLst>
              <a:gd name="connsiteX0" fmla="*/ 0 w 357190"/>
              <a:gd name="connsiteY0" fmla="*/ 178595 h 357190"/>
              <a:gd name="connsiteX1" fmla="*/ 52309 w 357190"/>
              <a:gd name="connsiteY1" fmla="*/ 52309 h 357190"/>
              <a:gd name="connsiteX2" fmla="*/ 178595 w 357190"/>
              <a:gd name="connsiteY2" fmla="*/ 0 h 357190"/>
              <a:gd name="connsiteX3" fmla="*/ 304881 w 357190"/>
              <a:gd name="connsiteY3" fmla="*/ 52309 h 357190"/>
              <a:gd name="connsiteX4" fmla="*/ 357190 w 357190"/>
              <a:gd name="connsiteY4" fmla="*/ 178595 h 357190"/>
              <a:gd name="connsiteX5" fmla="*/ 304881 w 357190"/>
              <a:gd name="connsiteY5" fmla="*/ 304881 h 357190"/>
              <a:gd name="connsiteX6" fmla="*/ 178595 w 357190"/>
              <a:gd name="connsiteY6" fmla="*/ 357190 h 357190"/>
              <a:gd name="connsiteX7" fmla="*/ 52309 w 357190"/>
              <a:gd name="connsiteY7" fmla="*/ 304881 h 357190"/>
              <a:gd name="connsiteX8" fmla="*/ 0 w 357190"/>
              <a:gd name="connsiteY8" fmla="*/ 178595 h 35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190" h="357190">
                <a:moveTo>
                  <a:pt x="0" y="178595"/>
                </a:moveTo>
                <a:cubicBezTo>
                  <a:pt x="0" y="131229"/>
                  <a:pt x="18816" y="85802"/>
                  <a:pt x="52309" y="52309"/>
                </a:cubicBezTo>
                <a:cubicBezTo>
                  <a:pt x="85802" y="18816"/>
                  <a:pt x="131229" y="0"/>
                  <a:pt x="178595" y="0"/>
                </a:cubicBezTo>
                <a:cubicBezTo>
                  <a:pt x="225961" y="0"/>
                  <a:pt x="271388" y="18816"/>
                  <a:pt x="304881" y="52309"/>
                </a:cubicBezTo>
                <a:cubicBezTo>
                  <a:pt x="338374" y="85802"/>
                  <a:pt x="357190" y="131229"/>
                  <a:pt x="357190" y="178595"/>
                </a:cubicBezTo>
                <a:cubicBezTo>
                  <a:pt x="357190" y="225961"/>
                  <a:pt x="338374" y="271388"/>
                  <a:pt x="304881" y="304881"/>
                </a:cubicBezTo>
                <a:cubicBezTo>
                  <a:pt x="271388" y="338374"/>
                  <a:pt x="225962" y="357190"/>
                  <a:pt x="178595" y="357190"/>
                </a:cubicBezTo>
                <a:cubicBezTo>
                  <a:pt x="131229" y="357190"/>
                  <a:pt x="85802" y="338374"/>
                  <a:pt x="52309" y="304881"/>
                </a:cubicBezTo>
                <a:cubicBezTo>
                  <a:pt x="18816" y="271388"/>
                  <a:pt x="0" y="225962"/>
                  <a:pt x="0" y="178595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/>
                </a:solidFill>
                <a:latin typeface="Arimo" charset="0"/>
                <a:ea typeface="Arimo" charset="0"/>
                <a:cs typeface="Arimo" charset="0"/>
              </a:rPr>
              <a:t>2</a:t>
            </a:r>
            <a:endParaRPr lang="en-US" dirty="0">
              <a:solidFill>
                <a:schemeClr val="bg1"/>
              </a:solidFill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3929026" y="6929450"/>
            <a:ext cx="357190" cy="357190"/>
          </a:xfrm>
          <a:custGeom>
            <a:avLst/>
            <a:gdLst>
              <a:gd name="connsiteX0" fmla="*/ 0 w 357190"/>
              <a:gd name="connsiteY0" fmla="*/ 178595 h 357190"/>
              <a:gd name="connsiteX1" fmla="*/ 52309 w 357190"/>
              <a:gd name="connsiteY1" fmla="*/ 52309 h 357190"/>
              <a:gd name="connsiteX2" fmla="*/ 178595 w 357190"/>
              <a:gd name="connsiteY2" fmla="*/ 0 h 357190"/>
              <a:gd name="connsiteX3" fmla="*/ 304881 w 357190"/>
              <a:gd name="connsiteY3" fmla="*/ 52309 h 357190"/>
              <a:gd name="connsiteX4" fmla="*/ 357190 w 357190"/>
              <a:gd name="connsiteY4" fmla="*/ 178595 h 357190"/>
              <a:gd name="connsiteX5" fmla="*/ 304881 w 357190"/>
              <a:gd name="connsiteY5" fmla="*/ 304881 h 357190"/>
              <a:gd name="connsiteX6" fmla="*/ 178595 w 357190"/>
              <a:gd name="connsiteY6" fmla="*/ 357190 h 357190"/>
              <a:gd name="connsiteX7" fmla="*/ 52309 w 357190"/>
              <a:gd name="connsiteY7" fmla="*/ 304881 h 357190"/>
              <a:gd name="connsiteX8" fmla="*/ 0 w 357190"/>
              <a:gd name="connsiteY8" fmla="*/ 178595 h 35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190" h="357190">
                <a:moveTo>
                  <a:pt x="0" y="178595"/>
                </a:moveTo>
                <a:cubicBezTo>
                  <a:pt x="0" y="131229"/>
                  <a:pt x="18816" y="85802"/>
                  <a:pt x="52309" y="52309"/>
                </a:cubicBezTo>
                <a:cubicBezTo>
                  <a:pt x="85802" y="18816"/>
                  <a:pt x="131229" y="0"/>
                  <a:pt x="178595" y="0"/>
                </a:cubicBezTo>
                <a:cubicBezTo>
                  <a:pt x="225961" y="0"/>
                  <a:pt x="271388" y="18816"/>
                  <a:pt x="304881" y="52309"/>
                </a:cubicBezTo>
                <a:cubicBezTo>
                  <a:pt x="338374" y="85802"/>
                  <a:pt x="357190" y="131229"/>
                  <a:pt x="357190" y="178595"/>
                </a:cubicBezTo>
                <a:cubicBezTo>
                  <a:pt x="357190" y="225961"/>
                  <a:pt x="338374" y="271388"/>
                  <a:pt x="304881" y="304881"/>
                </a:cubicBezTo>
                <a:cubicBezTo>
                  <a:pt x="271388" y="338374"/>
                  <a:pt x="225962" y="357190"/>
                  <a:pt x="178595" y="357190"/>
                </a:cubicBezTo>
                <a:cubicBezTo>
                  <a:pt x="131229" y="357190"/>
                  <a:pt x="85802" y="338374"/>
                  <a:pt x="52309" y="304881"/>
                </a:cubicBezTo>
                <a:cubicBezTo>
                  <a:pt x="18816" y="271388"/>
                  <a:pt x="0" y="225962"/>
                  <a:pt x="0" y="178595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/>
                </a:solidFill>
                <a:latin typeface="Arimo" charset="0"/>
                <a:ea typeface="Arimo" charset="0"/>
                <a:cs typeface="Arimo" charset="0"/>
              </a:rPr>
              <a:t>3</a:t>
            </a:r>
            <a:endParaRPr lang="en-US" dirty="0">
              <a:solidFill>
                <a:schemeClr val="bg1"/>
              </a:solidFill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9501190" y="6929450"/>
            <a:ext cx="357190" cy="357190"/>
          </a:xfrm>
          <a:custGeom>
            <a:avLst/>
            <a:gdLst>
              <a:gd name="connsiteX0" fmla="*/ 0 w 357190"/>
              <a:gd name="connsiteY0" fmla="*/ 178595 h 357190"/>
              <a:gd name="connsiteX1" fmla="*/ 52309 w 357190"/>
              <a:gd name="connsiteY1" fmla="*/ 52309 h 357190"/>
              <a:gd name="connsiteX2" fmla="*/ 178595 w 357190"/>
              <a:gd name="connsiteY2" fmla="*/ 0 h 357190"/>
              <a:gd name="connsiteX3" fmla="*/ 304881 w 357190"/>
              <a:gd name="connsiteY3" fmla="*/ 52309 h 357190"/>
              <a:gd name="connsiteX4" fmla="*/ 357190 w 357190"/>
              <a:gd name="connsiteY4" fmla="*/ 178595 h 357190"/>
              <a:gd name="connsiteX5" fmla="*/ 304881 w 357190"/>
              <a:gd name="connsiteY5" fmla="*/ 304881 h 357190"/>
              <a:gd name="connsiteX6" fmla="*/ 178595 w 357190"/>
              <a:gd name="connsiteY6" fmla="*/ 357190 h 357190"/>
              <a:gd name="connsiteX7" fmla="*/ 52309 w 357190"/>
              <a:gd name="connsiteY7" fmla="*/ 304881 h 357190"/>
              <a:gd name="connsiteX8" fmla="*/ 0 w 357190"/>
              <a:gd name="connsiteY8" fmla="*/ 178595 h 35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190" h="357190">
                <a:moveTo>
                  <a:pt x="0" y="178595"/>
                </a:moveTo>
                <a:cubicBezTo>
                  <a:pt x="0" y="131229"/>
                  <a:pt x="18816" y="85802"/>
                  <a:pt x="52309" y="52309"/>
                </a:cubicBezTo>
                <a:cubicBezTo>
                  <a:pt x="85802" y="18816"/>
                  <a:pt x="131229" y="0"/>
                  <a:pt x="178595" y="0"/>
                </a:cubicBezTo>
                <a:cubicBezTo>
                  <a:pt x="225961" y="0"/>
                  <a:pt x="271388" y="18816"/>
                  <a:pt x="304881" y="52309"/>
                </a:cubicBezTo>
                <a:cubicBezTo>
                  <a:pt x="338374" y="85802"/>
                  <a:pt x="357190" y="131229"/>
                  <a:pt x="357190" y="178595"/>
                </a:cubicBezTo>
                <a:cubicBezTo>
                  <a:pt x="357190" y="225961"/>
                  <a:pt x="338374" y="271388"/>
                  <a:pt x="304881" y="304881"/>
                </a:cubicBezTo>
                <a:cubicBezTo>
                  <a:pt x="271388" y="338374"/>
                  <a:pt x="225962" y="357190"/>
                  <a:pt x="178595" y="357190"/>
                </a:cubicBezTo>
                <a:cubicBezTo>
                  <a:pt x="131229" y="357190"/>
                  <a:pt x="85802" y="338374"/>
                  <a:pt x="52309" y="304881"/>
                </a:cubicBezTo>
                <a:cubicBezTo>
                  <a:pt x="18816" y="271388"/>
                  <a:pt x="0" y="225962"/>
                  <a:pt x="0" y="178595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/>
                </a:solidFill>
                <a:latin typeface="Arimo" charset="0"/>
                <a:ea typeface="Arimo" charset="0"/>
                <a:cs typeface="Arimo" charset="0"/>
              </a:rPr>
              <a:t>1</a:t>
            </a:r>
            <a:endParaRPr lang="en-US" dirty="0">
              <a:solidFill>
                <a:schemeClr val="bg1"/>
              </a:solidFill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7358050" y="6929450"/>
            <a:ext cx="357190" cy="357190"/>
          </a:xfrm>
          <a:custGeom>
            <a:avLst/>
            <a:gdLst>
              <a:gd name="connsiteX0" fmla="*/ 0 w 357190"/>
              <a:gd name="connsiteY0" fmla="*/ 178595 h 357190"/>
              <a:gd name="connsiteX1" fmla="*/ 52309 w 357190"/>
              <a:gd name="connsiteY1" fmla="*/ 52309 h 357190"/>
              <a:gd name="connsiteX2" fmla="*/ 178595 w 357190"/>
              <a:gd name="connsiteY2" fmla="*/ 0 h 357190"/>
              <a:gd name="connsiteX3" fmla="*/ 304881 w 357190"/>
              <a:gd name="connsiteY3" fmla="*/ 52309 h 357190"/>
              <a:gd name="connsiteX4" fmla="*/ 357190 w 357190"/>
              <a:gd name="connsiteY4" fmla="*/ 178595 h 357190"/>
              <a:gd name="connsiteX5" fmla="*/ 304881 w 357190"/>
              <a:gd name="connsiteY5" fmla="*/ 304881 h 357190"/>
              <a:gd name="connsiteX6" fmla="*/ 178595 w 357190"/>
              <a:gd name="connsiteY6" fmla="*/ 357190 h 357190"/>
              <a:gd name="connsiteX7" fmla="*/ 52309 w 357190"/>
              <a:gd name="connsiteY7" fmla="*/ 304881 h 357190"/>
              <a:gd name="connsiteX8" fmla="*/ 0 w 357190"/>
              <a:gd name="connsiteY8" fmla="*/ 178595 h 35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190" h="357190">
                <a:moveTo>
                  <a:pt x="0" y="178595"/>
                </a:moveTo>
                <a:cubicBezTo>
                  <a:pt x="0" y="131229"/>
                  <a:pt x="18816" y="85802"/>
                  <a:pt x="52309" y="52309"/>
                </a:cubicBezTo>
                <a:cubicBezTo>
                  <a:pt x="85802" y="18816"/>
                  <a:pt x="131229" y="0"/>
                  <a:pt x="178595" y="0"/>
                </a:cubicBezTo>
                <a:cubicBezTo>
                  <a:pt x="225961" y="0"/>
                  <a:pt x="271388" y="18816"/>
                  <a:pt x="304881" y="52309"/>
                </a:cubicBezTo>
                <a:cubicBezTo>
                  <a:pt x="338374" y="85802"/>
                  <a:pt x="357190" y="131229"/>
                  <a:pt x="357190" y="178595"/>
                </a:cubicBezTo>
                <a:cubicBezTo>
                  <a:pt x="357190" y="225961"/>
                  <a:pt x="338374" y="271388"/>
                  <a:pt x="304881" y="304881"/>
                </a:cubicBezTo>
                <a:cubicBezTo>
                  <a:pt x="271388" y="338374"/>
                  <a:pt x="225962" y="357190"/>
                  <a:pt x="178595" y="357190"/>
                </a:cubicBezTo>
                <a:cubicBezTo>
                  <a:pt x="131229" y="357190"/>
                  <a:pt x="85802" y="338374"/>
                  <a:pt x="52309" y="304881"/>
                </a:cubicBezTo>
                <a:cubicBezTo>
                  <a:pt x="18816" y="271388"/>
                  <a:pt x="0" y="225962"/>
                  <a:pt x="0" y="178595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/>
                </a:solidFill>
                <a:latin typeface="Arimo" charset="0"/>
                <a:ea typeface="Arimo" charset="0"/>
                <a:cs typeface="Arimo" charset="0"/>
              </a:rPr>
              <a:t>3</a:t>
            </a:r>
            <a:endParaRPr lang="en-US" dirty="0">
              <a:solidFill>
                <a:schemeClr val="bg1"/>
              </a:solidFill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12644462" y="6929450"/>
            <a:ext cx="357190" cy="357190"/>
          </a:xfrm>
          <a:custGeom>
            <a:avLst/>
            <a:gdLst>
              <a:gd name="connsiteX0" fmla="*/ 0 w 357190"/>
              <a:gd name="connsiteY0" fmla="*/ 178595 h 357190"/>
              <a:gd name="connsiteX1" fmla="*/ 52309 w 357190"/>
              <a:gd name="connsiteY1" fmla="*/ 52309 h 357190"/>
              <a:gd name="connsiteX2" fmla="*/ 178595 w 357190"/>
              <a:gd name="connsiteY2" fmla="*/ 0 h 357190"/>
              <a:gd name="connsiteX3" fmla="*/ 304881 w 357190"/>
              <a:gd name="connsiteY3" fmla="*/ 52309 h 357190"/>
              <a:gd name="connsiteX4" fmla="*/ 357190 w 357190"/>
              <a:gd name="connsiteY4" fmla="*/ 178595 h 357190"/>
              <a:gd name="connsiteX5" fmla="*/ 304881 w 357190"/>
              <a:gd name="connsiteY5" fmla="*/ 304881 h 357190"/>
              <a:gd name="connsiteX6" fmla="*/ 178595 w 357190"/>
              <a:gd name="connsiteY6" fmla="*/ 357190 h 357190"/>
              <a:gd name="connsiteX7" fmla="*/ 52309 w 357190"/>
              <a:gd name="connsiteY7" fmla="*/ 304881 h 357190"/>
              <a:gd name="connsiteX8" fmla="*/ 0 w 357190"/>
              <a:gd name="connsiteY8" fmla="*/ 178595 h 35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190" h="357190">
                <a:moveTo>
                  <a:pt x="0" y="178595"/>
                </a:moveTo>
                <a:cubicBezTo>
                  <a:pt x="0" y="131229"/>
                  <a:pt x="18816" y="85802"/>
                  <a:pt x="52309" y="52309"/>
                </a:cubicBezTo>
                <a:cubicBezTo>
                  <a:pt x="85802" y="18816"/>
                  <a:pt x="131229" y="0"/>
                  <a:pt x="178595" y="0"/>
                </a:cubicBezTo>
                <a:cubicBezTo>
                  <a:pt x="225961" y="0"/>
                  <a:pt x="271388" y="18816"/>
                  <a:pt x="304881" y="52309"/>
                </a:cubicBezTo>
                <a:cubicBezTo>
                  <a:pt x="338374" y="85802"/>
                  <a:pt x="357190" y="131229"/>
                  <a:pt x="357190" y="178595"/>
                </a:cubicBezTo>
                <a:cubicBezTo>
                  <a:pt x="357190" y="225961"/>
                  <a:pt x="338374" y="271388"/>
                  <a:pt x="304881" y="304881"/>
                </a:cubicBezTo>
                <a:cubicBezTo>
                  <a:pt x="271388" y="338374"/>
                  <a:pt x="225962" y="357190"/>
                  <a:pt x="178595" y="357190"/>
                </a:cubicBezTo>
                <a:cubicBezTo>
                  <a:pt x="131229" y="357190"/>
                  <a:pt x="85802" y="338374"/>
                  <a:pt x="52309" y="304881"/>
                </a:cubicBezTo>
                <a:cubicBezTo>
                  <a:pt x="18816" y="271388"/>
                  <a:pt x="0" y="225962"/>
                  <a:pt x="0" y="178595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/>
                </a:solidFill>
                <a:latin typeface="Arimo" charset="0"/>
                <a:ea typeface="Arimo" charset="0"/>
                <a:cs typeface="Arimo" charset="0"/>
              </a:rPr>
              <a:t>2</a:t>
            </a:r>
          </a:p>
        </p:txBody>
      </p:sp>
      <p:sp>
        <p:nvSpPr>
          <p:cNvPr id="75" name="Freeform 74"/>
          <p:cNvSpPr/>
          <p:nvPr/>
        </p:nvSpPr>
        <p:spPr>
          <a:xfrm>
            <a:off x="10501322" y="6858012"/>
            <a:ext cx="357190" cy="357190"/>
          </a:xfrm>
          <a:custGeom>
            <a:avLst/>
            <a:gdLst>
              <a:gd name="connsiteX0" fmla="*/ 0 w 357190"/>
              <a:gd name="connsiteY0" fmla="*/ 178595 h 357190"/>
              <a:gd name="connsiteX1" fmla="*/ 52309 w 357190"/>
              <a:gd name="connsiteY1" fmla="*/ 52309 h 357190"/>
              <a:gd name="connsiteX2" fmla="*/ 178595 w 357190"/>
              <a:gd name="connsiteY2" fmla="*/ 0 h 357190"/>
              <a:gd name="connsiteX3" fmla="*/ 304881 w 357190"/>
              <a:gd name="connsiteY3" fmla="*/ 52309 h 357190"/>
              <a:gd name="connsiteX4" fmla="*/ 357190 w 357190"/>
              <a:gd name="connsiteY4" fmla="*/ 178595 h 357190"/>
              <a:gd name="connsiteX5" fmla="*/ 304881 w 357190"/>
              <a:gd name="connsiteY5" fmla="*/ 304881 h 357190"/>
              <a:gd name="connsiteX6" fmla="*/ 178595 w 357190"/>
              <a:gd name="connsiteY6" fmla="*/ 357190 h 357190"/>
              <a:gd name="connsiteX7" fmla="*/ 52309 w 357190"/>
              <a:gd name="connsiteY7" fmla="*/ 304881 h 357190"/>
              <a:gd name="connsiteX8" fmla="*/ 0 w 357190"/>
              <a:gd name="connsiteY8" fmla="*/ 178595 h 35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190" h="357190">
                <a:moveTo>
                  <a:pt x="0" y="178595"/>
                </a:moveTo>
                <a:cubicBezTo>
                  <a:pt x="0" y="131229"/>
                  <a:pt x="18816" y="85802"/>
                  <a:pt x="52309" y="52309"/>
                </a:cubicBezTo>
                <a:cubicBezTo>
                  <a:pt x="85802" y="18816"/>
                  <a:pt x="131229" y="0"/>
                  <a:pt x="178595" y="0"/>
                </a:cubicBezTo>
                <a:cubicBezTo>
                  <a:pt x="225961" y="0"/>
                  <a:pt x="271388" y="18816"/>
                  <a:pt x="304881" y="52309"/>
                </a:cubicBezTo>
                <a:cubicBezTo>
                  <a:pt x="338374" y="85802"/>
                  <a:pt x="357190" y="131229"/>
                  <a:pt x="357190" y="178595"/>
                </a:cubicBezTo>
                <a:cubicBezTo>
                  <a:pt x="357190" y="225961"/>
                  <a:pt x="338374" y="271388"/>
                  <a:pt x="304881" y="304881"/>
                </a:cubicBezTo>
                <a:cubicBezTo>
                  <a:pt x="271388" y="338374"/>
                  <a:pt x="225962" y="357190"/>
                  <a:pt x="178595" y="357190"/>
                </a:cubicBezTo>
                <a:cubicBezTo>
                  <a:pt x="131229" y="357190"/>
                  <a:pt x="85802" y="338374"/>
                  <a:pt x="52309" y="304881"/>
                </a:cubicBezTo>
                <a:cubicBezTo>
                  <a:pt x="18816" y="271388"/>
                  <a:pt x="0" y="225962"/>
                  <a:pt x="0" y="178595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/>
                </a:solidFill>
                <a:latin typeface="Arimo" charset="0"/>
                <a:ea typeface="Arimo" charset="0"/>
                <a:cs typeface="Arimo" charset="0"/>
              </a:rPr>
              <a:t>1</a:t>
            </a:r>
            <a:endParaRPr lang="en-US" dirty="0">
              <a:solidFill>
                <a:schemeClr val="bg1"/>
              </a:solidFill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04403" y="2143104"/>
            <a:ext cx="768159" cy="400110"/>
          </a:xfrm>
          <a:custGeom>
            <a:avLst/>
            <a:gdLst>
              <a:gd name="connsiteX0" fmla="*/ 0 w 768159"/>
              <a:gd name="connsiteY0" fmla="*/ 0 h 400110"/>
              <a:gd name="connsiteX1" fmla="*/ 768159 w 768159"/>
              <a:gd name="connsiteY1" fmla="*/ 0 h 400110"/>
              <a:gd name="connsiteX2" fmla="*/ 768159 w 768159"/>
              <a:gd name="connsiteY2" fmla="*/ 400110 h 400110"/>
              <a:gd name="connsiteX3" fmla="*/ 0 w 768159"/>
              <a:gd name="connsiteY3" fmla="*/ 400110 h 400110"/>
              <a:gd name="connsiteX4" fmla="*/ 0 w 76815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159" h="400110">
                <a:moveTo>
                  <a:pt x="0" y="0"/>
                </a:moveTo>
                <a:lnTo>
                  <a:pt x="768159" y="0"/>
                </a:lnTo>
                <a:lnTo>
                  <a:pt x="768159" y="400110"/>
                </a:lnTo>
                <a:lnTo>
                  <a:pt x="0" y="40011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none" rtlCol="0">
            <a:spAutoFit/>
          </a:bodyPr>
          <a:lstStyle/>
          <a:p>
            <a:r>
              <a:rPr lang="en-ZA" sz="2000" b="1" dirty="0" smtClean="0">
                <a:latin typeface="Arimo" charset="0"/>
                <a:ea typeface="Arimo" charset="0"/>
                <a:cs typeface="Arimo" charset="0"/>
              </a:rPr>
              <a:t>GỐC</a:t>
            </a:r>
            <a:endParaRPr lang="en-US" sz="2000" b="1" dirty="0">
              <a:latin typeface="Arimo" charset="0"/>
              <a:ea typeface="Arimo" charset="0"/>
              <a:cs typeface="Arim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0266" y="1071534"/>
            <a:ext cx="13736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b="1" dirty="0" err="1" smtClean="0">
                <a:latin typeface="Arimo" charset="0"/>
                <a:ea typeface="Arimo" charset="0"/>
                <a:cs typeface="Arimo" charset="0"/>
              </a:rPr>
              <a:t>Bài</a:t>
            </a:r>
            <a:r>
              <a:rPr lang="en-ZA" sz="4000" b="1" dirty="0" smtClean="0">
                <a:latin typeface="Arimo" charset="0"/>
                <a:ea typeface="Arimo" charset="0"/>
                <a:cs typeface="Arimo" charset="0"/>
              </a:rPr>
              <a:t> 1: 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In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ra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tất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cả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hoán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vị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dãy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số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nguyên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từ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1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đến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n</a:t>
            </a:r>
            <a:endParaRPr lang="en-US" sz="4000" dirty="0"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8762" y="3286112"/>
            <a:ext cx="15530213" cy="430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Dựa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tư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tưởng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ở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 Ta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tiến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hành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xây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dựng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giải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thuật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Gọi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X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mảng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chứa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cấu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hình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kết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quả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với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X</a:t>
            </a:r>
            <a:r>
              <a:rPr lang="en-US" sz="3200" baseline="-25000" dirty="0" smtClean="0">
                <a:latin typeface="Arimo" charset="0"/>
                <a:ea typeface="Arimo" charset="0"/>
                <a:cs typeface="Arimo" charset="0"/>
              </a:rPr>
              <a:t>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giá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phần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tử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thứ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cấu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hình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 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Do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phần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tử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hoán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đôi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một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khác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nhau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tạo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mảng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check .</a:t>
            </a:r>
          </a:p>
          <a:p>
            <a:pPr marL="457200" indent="-457200" algn="just">
              <a:spcBef>
                <a:spcPts val="1200"/>
              </a:spcBef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	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Với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check</a:t>
            </a:r>
            <a:r>
              <a:rPr lang="en-US" sz="3200" baseline="-25000" dirty="0" err="1" smtClean="0">
                <a:latin typeface="Arimo" charset="0"/>
                <a:ea typeface="Arimo" charset="0"/>
                <a:cs typeface="Arimo" charset="0"/>
              </a:rPr>
              <a:t>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mảng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dấu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sự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xuất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hiện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giá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cấu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hình</a:t>
            </a:r>
            <a:endParaRPr lang="en-US" sz="3200" dirty="0" smtClean="0">
              <a:latin typeface="Arimo" charset="0"/>
              <a:ea typeface="Arimo" charset="0"/>
              <a:cs typeface="Arimo" charset="0"/>
            </a:endParaRPr>
          </a:p>
          <a:p>
            <a:pPr marL="914400" lvl="1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check</a:t>
            </a:r>
            <a:r>
              <a:rPr lang="en-US" sz="3200" baseline="-25000" dirty="0" err="1" smtClean="0">
                <a:latin typeface="Arimo" charset="0"/>
                <a:ea typeface="Arimo" charset="0"/>
                <a:cs typeface="Arimo" charset="0"/>
              </a:rPr>
              <a:t>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= 0 :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chưa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được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chọn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cho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phần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tử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trước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đó</a:t>
            </a:r>
            <a:endParaRPr lang="en-US" sz="3200" dirty="0" smtClean="0">
              <a:latin typeface="Arimo" charset="0"/>
              <a:ea typeface="Arimo" charset="0"/>
              <a:cs typeface="Arimo" charset="0"/>
            </a:endParaRPr>
          </a:p>
          <a:p>
            <a:pPr marL="914400" lvl="1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check</a:t>
            </a:r>
            <a:r>
              <a:rPr lang="en-US" sz="3200" baseline="-25000" dirty="0" err="1" smtClean="0">
                <a:latin typeface="Arimo" charset="0"/>
                <a:ea typeface="Arimo" charset="0"/>
                <a:cs typeface="Arimo" charset="0"/>
              </a:rPr>
              <a:t>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= 1 :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đã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được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chọn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cho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mộn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phần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tử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trước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đó</a:t>
            </a:r>
            <a:endParaRPr lang="en-US" sz="3200" dirty="0" smtClean="0">
              <a:latin typeface="Arimo" charset="0"/>
              <a:ea typeface="Arimo" charset="0"/>
              <a:cs typeface="Arimo" charset="0"/>
            </a:endParaRPr>
          </a:p>
          <a:p>
            <a:endParaRPr lang="en-US" sz="3200" dirty="0">
              <a:latin typeface="Arimo" charset="0"/>
              <a:ea typeface="Arimo" charset="0"/>
              <a:cs typeface="Arim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3604" y="500030"/>
            <a:ext cx="5857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VÍ DỤ VÀ BÀI TẬP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393" y="2292474"/>
            <a:ext cx="5804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b="1" dirty="0" err="1" smtClean="0">
                <a:latin typeface="Arimo" charset="0"/>
                <a:ea typeface="Arimo" charset="0"/>
                <a:cs typeface="Arimo" charset="0"/>
              </a:rPr>
              <a:t>Bài</a:t>
            </a:r>
            <a:r>
              <a:rPr lang="en-ZA" sz="4000" b="1" dirty="0" smtClean="0">
                <a:latin typeface="Arimo" charset="0"/>
                <a:ea typeface="Arimo" charset="0"/>
                <a:cs typeface="Arimo" charset="0"/>
              </a:rPr>
              <a:t> 2: </a:t>
            </a:r>
            <a:r>
              <a:rPr lang="en-US" sz="4000" dirty="0" err="1" smtClean="0">
                <a:latin typeface="Arimo" charset="0"/>
                <a:ea typeface="Arimo" charset="0"/>
                <a:cs typeface="Arimo" charset="0"/>
              </a:rPr>
              <a:t>Bài</a:t>
            </a:r>
            <a:r>
              <a:rPr lang="en-US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000" dirty="0" err="1" smtClean="0">
                <a:latin typeface="Arimo" charset="0"/>
                <a:ea typeface="Arimo" charset="0"/>
                <a:cs typeface="Arimo" charset="0"/>
              </a:rPr>
              <a:t>toán</a:t>
            </a:r>
            <a:r>
              <a:rPr lang="en-US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000" dirty="0" err="1" smtClean="0">
                <a:latin typeface="Arimo" charset="0"/>
                <a:ea typeface="Arimo" charset="0"/>
                <a:cs typeface="Arimo" charset="0"/>
              </a:rPr>
              <a:t>quân</a:t>
            </a:r>
            <a:r>
              <a:rPr lang="en-US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000" dirty="0" err="1" smtClean="0">
                <a:latin typeface="Arimo" charset="0"/>
                <a:ea typeface="Arimo" charset="0"/>
                <a:cs typeface="Arimo" charset="0"/>
              </a:rPr>
              <a:t>hậu</a:t>
            </a:r>
            <a:endParaRPr lang="en-US" sz="4000" dirty="0">
              <a:latin typeface="Arimo" charset="0"/>
              <a:ea typeface="Arimo" charset="0"/>
              <a:cs typeface="Arimo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571440" y="3357550"/>
          <a:ext cx="17389697" cy="671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7" name="Picture 16" descr="55538becc598f9a077d5191109ed5718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73156" y="6072194"/>
            <a:ext cx="3596156" cy="3761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 descr="images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4383" y="5929318"/>
            <a:ext cx="4071966" cy="3692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7918" y="1071534"/>
            <a:ext cx="6000792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ZA" sz="4000" b="1" dirty="0" err="1" smtClean="0">
                <a:latin typeface="Arimo" charset="0"/>
                <a:ea typeface="Arimo" charset="0"/>
                <a:cs typeface="Arimo" charset="0"/>
              </a:rPr>
              <a:t>Bài</a:t>
            </a:r>
            <a:r>
              <a:rPr lang="en-ZA" sz="4000" b="1" dirty="0" smtClean="0">
                <a:latin typeface="Arimo" charset="0"/>
                <a:ea typeface="Arimo" charset="0"/>
                <a:cs typeface="Arimo" charset="0"/>
              </a:rPr>
              <a:t> 2: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Bài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toán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quân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hậu</a:t>
            </a:r>
            <a:endParaRPr lang="en-US" sz="4000" dirty="0">
              <a:latin typeface="Arimo" charset="0"/>
              <a:ea typeface="Arimo" charset="0"/>
              <a:cs typeface="Arimo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3010" y="3564803"/>
            <a:ext cx="15788785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Nguyên</a:t>
            </a:r>
            <a:r>
              <a:rPr lang="en-US" sz="40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lí</a:t>
            </a:r>
            <a:r>
              <a:rPr lang="en-US" sz="40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hoạt</a:t>
            </a:r>
            <a:r>
              <a:rPr lang="en-US" sz="40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động</a:t>
            </a:r>
            <a:r>
              <a:rPr lang="en-US" sz="40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:</a:t>
            </a:r>
          </a:p>
          <a:p>
            <a:pPr marL="914400" lvl="1" indent="-4572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Ta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xét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thấy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quân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hậu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thể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ăn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theo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đường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thẳng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chéo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ngang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do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đó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mỗi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cột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mỗi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hàng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chỉ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đặt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được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một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quân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.</a:t>
            </a:r>
          </a:p>
          <a:p>
            <a:pPr marL="914400" lvl="1" indent="-4572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Do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ta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N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quân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hậu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bàn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cờ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N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cột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nên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mỗi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con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đặt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trên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1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cột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không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cột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nào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bị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bỏ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trống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2232" y="1071534"/>
            <a:ext cx="6072230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ZA" sz="4000" b="1" dirty="0" err="1" smtClean="0">
                <a:latin typeface="Arimo" charset="0"/>
                <a:ea typeface="Arimo" charset="0"/>
                <a:cs typeface="Arimo" charset="0"/>
              </a:rPr>
              <a:t>Bài</a:t>
            </a:r>
            <a:r>
              <a:rPr lang="en-ZA" sz="4000" b="1" dirty="0" smtClean="0">
                <a:latin typeface="Arimo" charset="0"/>
                <a:ea typeface="Arimo" charset="0"/>
                <a:cs typeface="Arimo" charset="0"/>
              </a:rPr>
              <a:t> 2: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Bài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toán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quân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hậu</a:t>
            </a:r>
            <a:endParaRPr lang="en-US" sz="4000" dirty="0">
              <a:latin typeface="Arimo" charset="0"/>
              <a:ea typeface="Arimo" charset="0"/>
              <a:cs typeface="Arimo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3010" y="3079984"/>
            <a:ext cx="15788785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Xây</a:t>
            </a:r>
            <a:r>
              <a:rPr lang="en-US" sz="40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dựng</a:t>
            </a:r>
            <a:r>
              <a:rPr lang="en-US" sz="40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thuật</a:t>
            </a:r>
            <a:r>
              <a:rPr lang="en-US" sz="40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toán</a:t>
            </a:r>
            <a:r>
              <a:rPr lang="en-US" sz="40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:</a:t>
            </a:r>
          </a:p>
          <a:p>
            <a:pPr marL="914400" lvl="1" indent="-4572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Qua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đó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ta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thể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đặt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mảng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F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với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F</a:t>
            </a:r>
            <a:r>
              <a:rPr lang="en-US" sz="3200" baseline="-250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i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hàng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con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hậu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đứng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ở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cột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i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Dựa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vào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tính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chất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ăn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ngang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con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hậu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ta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cũng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thể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thấy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được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rằng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số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mảng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F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một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hoán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vị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dãy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từ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1...N. </a:t>
            </a:r>
          </a:p>
          <a:p>
            <a:pPr marL="914400" lvl="1" indent="-4572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Vấn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đề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ăn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chéo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ta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dễ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dàng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kiểm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tra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bằng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cách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xét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mọi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cặp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quân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hậu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trên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bàn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cờ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Với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con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hậu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ở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cột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i</a:t>
            </a:r>
            <a:r>
              <a:rPr lang="en-US" sz="3200" baseline="-250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1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hàng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j</a:t>
            </a:r>
            <a:r>
              <a:rPr lang="en-US" sz="3200" baseline="-250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1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con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hậu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ở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cột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i</a:t>
            </a:r>
            <a:r>
              <a:rPr lang="en-US" sz="3200" baseline="-250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2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hàng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j</a:t>
            </a:r>
            <a:r>
              <a:rPr lang="en-US" sz="3200" baseline="-250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2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nó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trên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cùng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một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đường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chéo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khi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|i</a:t>
            </a:r>
            <a:r>
              <a:rPr lang="en-US" sz="3200" baseline="-250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1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– i</a:t>
            </a:r>
            <a:r>
              <a:rPr lang="en-US" sz="3200" baseline="-250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2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| = |j</a:t>
            </a:r>
            <a:r>
              <a:rPr lang="en-US" sz="3200" baseline="-250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1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 – j</a:t>
            </a:r>
            <a:r>
              <a:rPr lang="en-US" sz="3200" baseline="-250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2</a:t>
            </a:r>
            <a:r>
              <a:rPr lang="en-US" sz="3200" dirty="0" smtClean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</a:rPr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43406" y="4982834"/>
            <a:ext cx="111882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800" b="1" dirty="0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THANH FOR WATCHING</a:t>
            </a:r>
            <a:endParaRPr lang="en-US" sz="8800" b="1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68" y="5767261"/>
            <a:ext cx="4628213" cy="4519739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87404" y="-500102"/>
            <a:ext cx="4628213" cy="4519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58800" y="5761218"/>
            <a:ext cx="4628033" cy="393306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432890">
            <a:off x="16511885" y="4534075"/>
            <a:ext cx="1181415" cy="103218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240183" y="8068881"/>
            <a:ext cx="2037234" cy="1468147"/>
          </a:xfrm>
          <a:prstGeom prst="rect">
            <a:avLst/>
          </a:prstGeom>
        </p:spPr>
      </p:pic>
      <p:sp>
        <p:nvSpPr>
          <p:cNvPr id="15" name="TextBox 9"/>
          <p:cNvSpPr txBox="1"/>
          <p:nvPr/>
        </p:nvSpPr>
        <p:spPr>
          <a:xfrm>
            <a:off x="1714448" y="3125903"/>
            <a:ext cx="13358906" cy="1245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1000"/>
              </a:lnSpc>
              <a:spcBef>
                <a:spcPct val="0"/>
              </a:spcBef>
            </a:pPr>
            <a:r>
              <a:rPr lang="en-US" sz="6000" dirty="0" smtClean="0">
                <a:solidFill>
                  <a:srgbClr val="F3F3F3"/>
                </a:solidFill>
                <a:latin typeface="Clear Sans Bold"/>
              </a:rPr>
              <a:t>BACKTRACKING</a:t>
            </a:r>
            <a:endParaRPr lang="en-US" sz="6000" u="none" dirty="0">
              <a:solidFill>
                <a:srgbClr val="F3F3F3"/>
              </a:solidFill>
              <a:latin typeface="Clear Sans Bold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785886" y="4000492"/>
            <a:ext cx="13358906" cy="12081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1000"/>
              </a:lnSpc>
              <a:spcBef>
                <a:spcPct val="0"/>
              </a:spcBef>
            </a:pPr>
            <a:r>
              <a:rPr lang="en-ZA" sz="3600" u="none" dirty="0" smtClean="0">
                <a:solidFill>
                  <a:srgbClr val="F3F3F3"/>
                </a:solidFill>
                <a:latin typeface="Clear Sans Bold"/>
              </a:rPr>
              <a:t>Quay </a:t>
            </a:r>
            <a:r>
              <a:rPr lang="en-ZA" sz="3600" u="none" dirty="0" err="1" smtClean="0">
                <a:solidFill>
                  <a:srgbClr val="F3F3F3"/>
                </a:solidFill>
                <a:latin typeface="Clear Sans Bold"/>
              </a:rPr>
              <a:t>lui</a:t>
            </a:r>
            <a:r>
              <a:rPr lang="en-ZA" sz="3600" dirty="0" smtClean="0">
                <a:solidFill>
                  <a:srgbClr val="F3F3F3"/>
                </a:solidFill>
                <a:latin typeface="Clear Sans Bold"/>
              </a:rPr>
              <a:t>, </a:t>
            </a:r>
            <a:r>
              <a:rPr lang="en-ZA" sz="3600" dirty="0" err="1" smtClean="0">
                <a:solidFill>
                  <a:srgbClr val="F3F3F3"/>
                </a:solidFill>
                <a:latin typeface="Clear Sans Bold"/>
              </a:rPr>
              <a:t>vét</a:t>
            </a:r>
            <a:r>
              <a:rPr lang="en-ZA" sz="3600" dirty="0" smtClean="0">
                <a:solidFill>
                  <a:srgbClr val="F3F3F3"/>
                </a:solidFill>
                <a:latin typeface="Clear Sans Bold"/>
              </a:rPr>
              <a:t> </a:t>
            </a:r>
            <a:r>
              <a:rPr lang="en-ZA" sz="3600" dirty="0" err="1" smtClean="0">
                <a:solidFill>
                  <a:srgbClr val="F3F3F3"/>
                </a:solidFill>
                <a:latin typeface="Clear Sans Bold"/>
              </a:rPr>
              <a:t>cạn</a:t>
            </a:r>
            <a:r>
              <a:rPr lang="en-ZA" sz="3600" dirty="0" smtClean="0">
                <a:solidFill>
                  <a:srgbClr val="F3F3F3"/>
                </a:solidFill>
                <a:latin typeface="Clear Sans Bold"/>
              </a:rPr>
              <a:t> </a:t>
            </a:r>
            <a:r>
              <a:rPr lang="en-ZA" sz="3600" dirty="0" err="1" smtClean="0">
                <a:solidFill>
                  <a:srgbClr val="F3F3F3"/>
                </a:solidFill>
                <a:latin typeface="Clear Sans Bold"/>
              </a:rPr>
              <a:t>và</a:t>
            </a:r>
            <a:r>
              <a:rPr lang="en-ZA" sz="3600" dirty="0" smtClean="0">
                <a:solidFill>
                  <a:srgbClr val="F3F3F3"/>
                </a:solidFill>
                <a:latin typeface="Clear Sans Bold"/>
              </a:rPr>
              <a:t> </a:t>
            </a:r>
            <a:r>
              <a:rPr lang="en-ZA" sz="3600" dirty="0" err="1" smtClean="0">
                <a:solidFill>
                  <a:srgbClr val="F3F3F3"/>
                </a:solidFill>
                <a:latin typeface="Clear Sans Bold"/>
              </a:rPr>
              <a:t>nhánh</a:t>
            </a:r>
            <a:r>
              <a:rPr lang="en-ZA" sz="3600" dirty="0" smtClean="0">
                <a:solidFill>
                  <a:srgbClr val="F3F3F3"/>
                </a:solidFill>
                <a:latin typeface="Clear Sans Bold"/>
              </a:rPr>
              <a:t> </a:t>
            </a:r>
            <a:r>
              <a:rPr lang="en-ZA" sz="3600" dirty="0" err="1" smtClean="0">
                <a:solidFill>
                  <a:srgbClr val="F3F3F3"/>
                </a:solidFill>
                <a:latin typeface="Clear Sans Bold"/>
              </a:rPr>
              <a:t>cận</a:t>
            </a:r>
            <a:endParaRPr lang="en-US" sz="3600" u="none" dirty="0">
              <a:solidFill>
                <a:srgbClr val="F3F3F3"/>
              </a:solidFill>
              <a:latin typeface="Clear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73200" y="5995362"/>
            <a:ext cx="4114800" cy="41532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001916" y="285716"/>
            <a:ext cx="1770771" cy="168059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33400" y="526473"/>
            <a:ext cx="6658415" cy="8878310"/>
          </a:xfrm>
          <a:prstGeom prst="roundRect">
            <a:avLst/>
          </a:prstGeom>
          <a:solidFill>
            <a:srgbClr val="EDE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2478" y="2197416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6800" y="7429500"/>
            <a:ext cx="1770771" cy="1680592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215009" y="6099608"/>
            <a:ext cx="2402463" cy="2627083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02180" y="6438654"/>
            <a:ext cx="2402463" cy="2627083"/>
          </a:xfrm>
          <a:prstGeom prst="rect">
            <a:avLst/>
          </a:prstGeom>
        </p:spPr>
      </p:pic>
      <p:sp>
        <p:nvSpPr>
          <p:cNvPr id="12" name="TextBox 10"/>
          <p:cNvSpPr txBox="1"/>
          <p:nvPr/>
        </p:nvSpPr>
        <p:spPr>
          <a:xfrm>
            <a:off x="8720248" y="2786046"/>
            <a:ext cx="9567752" cy="332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indent="-74295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599" dirty="0" err="1" smtClean="0">
                <a:latin typeface="Arimo Bold"/>
              </a:rPr>
              <a:t>Giới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thiệu</a:t>
            </a:r>
            <a:endParaRPr lang="en-US" sz="3599" dirty="0" smtClean="0">
              <a:latin typeface="Arimo Bold"/>
            </a:endParaRPr>
          </a:p>
          <a:p>
            <a:pPr marL="742950" indent="-74295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599" dirty="0" smtClean="0">
                <a:latin typeface="Arimo Bold"/>
              </a:rPr>
              <a:t>T</a:t>
            </a:r>
            <a:r>
              <a:rPr lang="vi-VN" sz="3599" dirty="0" smtClean="0">
                <a:latin typeface="Arimo Bold"/>
              </a:rPr>
              <a:t>ư</a:t>
            </a:r>
            <a:r>
              <a:rPr lang="en-ZA" sz="3599" dirty="0" smtClean="0">
                <a:latin typeface="Arimo Bold"/>
              </a:rPr>
              <a:t> t</a:t>
            </a:r>
            <a:r>
              <a:rPr lang="vi-VN" sz="3599" dirty="0" smtClean="0">
                <a:latin typeface="Arimo Bold"/>
              </a:rPr>
              <a:t>ưởng</a:t>
            </a:r>
            <a:endParaRPr lang="en-US" sz="3599" dirty="0" smtClean="0">
              <a:latin typeface="Arimo Bold"/>
            </a:endParaRPr>
          </a:p>
          <a:p>
            <a:pPr marL="742950" indent="-74295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599" dirty="0" err="1" smtClean="0">
                <a:latin typeface="Arimo Bold"/>
              </a:rPr>
              <a:t>Ví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dụ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và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bài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toán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điển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hình</a:t>
            </a:r>
            <a:endParaRPr lang="en-US" sz="3599" dirty="0">
              <a:latin typeface="Arimo Bold"/>
            </a:endParaRP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859040" y="0"/>
            <a:ext cx="2547834" cy="2786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787670" y="0"/>
            <a:ext cx="2402463" cy="262708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432890">
            <a:off x="204497" y="7538394"/>
            <a:ext cx="1525575" cy="133287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7925507">
            <a:off x="16519357" y="632085"/>
            <a:ext cx="1525575" cy="1332871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6929450"/>
            <a:ext cx="2402463" cy="26270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72034" y="3857616"/>
            <a:ext cx="72776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000" dirty="0" smtClean="0">
                <a:solidFill>
                  <a:schemeClr val="bg1"/>
                </a:solidFill>
                <a:latin typeface="Clear Sans Bold" charset="0"/>
                <a:cs typeface="Clear Sans Bold" charset="0"/>
              </a:rPr>
              <a:t>GIỚI THIỆU</a:t>
            </a:r>
            <a:endParaRPr lang="en-US" sz="10000" dirty="0">
              <a:solidFill>
                <a:schemeClr val="bg1"/>
              </a:solidFill>
              <a:latin typeface="Clear Sans Bold" charset="0"/>
              <a:cs typeface="Clear Sans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8630" y="3929054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vi-VN" sz="3200" b="1" dirty="0" smtClean="0">
                <a:latin typeface="Arimo" charset="0"/>
                <a:ea typeface="Arimo" charset="0"/>
                <a:cs typeface="Arimo" charset="0"/>
              </a:rPr>
              <a:t>Quay lui </a:t>
            </a: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là một kĩ thuật thiết kế giải thuật dựa trên đệ quy. Ý tưởng của quay lui là tìm lời giải từng bước, mỗi bước chọn một trong số các lựa chọn khả dĩ và đệ quy.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vi-VN" sz="3200" dirty="0" smtClean="0">
              <a:latin typeface="Arimo" charset="0"/>
              <a:ea typeface="Arimo" charset="0"/>
              <a:cs typeface="Arimo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Người đầu tiên đề ra thuật ngữ này (backtrack) là nhà toán học người Mỹ D. H. Lehmer vào những năm 1950.</a:t>
            </a:r>
            <a:endParaRPr lang="vi-VN" sz="3200" dirty="0">
              <a:latin typeface="Arimo" charset="0"/>
              <a:ea typeface="Arimo" charset="0"/>
              <a:cs typeface="Arimo" charset="0"/>
            </a:endParaRPr>
          </a:p>
        </p:txBody>
      </p:sp>
      <p:pic>
        <p:nvPicPr>
          <p:cNvPr id="4" name="Picture 3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24" y="3714740"/>
            <a:ext cx="4429156" cy="5952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7918" y="1071534"/>
            <a:ext cx="5857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GIỚI THIỆU</a:t>
            </a:r>
            <a:endParaRPr lang="en-US" sz="8000" dirty="0">
              <a:ln>
                <a:solidFill>
                  <a:schemeClr val="tx1"/>
                </a:solidFill>
              </a:ln>
              <a:latin typeface="Clear Sans Bold" charset="0"/>
              <a:cs typeface="Clear Sans Bold" charset="0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Google Shape;183;p24"/>
          <p:cNvSpPr/>
          <p:nvPr/>
        </p:nvSpPr>
        <p:spPr>
          <a:xfrm>
            <a:off x="10835640" y="6736860"/>
            <a:ext cx="7452360" cy="355014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85820" y="3280464"/>
            <a:ext cx="70631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Tên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gọi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: Quay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lui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vét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cạn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duyệt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.….</a:t>
            </a:r>
          </a:p>
          <a:p>
            <a:endParaRPr lang="en-US" sz="3200" dirty="0"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821" y="4423472"/>
            <a:ext cx="8929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Mục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tiêu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: </a:t>
            </a: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tìm nghiệm của một bài toán bằng cách thử hết các phương án có thể. </a:t>
            </a:r>
            <a:endParaRPr lang="en-US" sz="3200" dirty="0"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7918" y="1071534"/>
            <a:ext cx="5857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GIỚI </a:t>
            </a:r>
            <a:r>
              <a:rPr lang="en-ZA" sz="8000" b="1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lear Sans Bold" charset="0"/>
                <a:cs typeface="Clear Sans Bold" charset="0"/>
              </a:rPr>
              <a:t>THIỆU</a:t>
            </a:r>
            <a:endParaRPr lang="en-US" sz="8000" b="1" dirty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lear Sans Bold" charset="0"/>
              <a:cs typeface="Clear Sans 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5821" y="6145608"/>
            <a:ext cx="8715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Ưu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điểm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: L</a:t>
            </a: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uôn có thể tìm ra nghiệm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Nhược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điểm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: </a:t>
            </a: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lượng xử lý quá nhiều, độ phức 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tạp cao</a:t>
            </a:r>
            <a:endParaRPr lang="en-US" sz="3200" dirty="0">
              <a:latin typeface="Arimo" charset="0"/>
              <a:ea typeface="Arimo" charset="0"/>
              <a:cs typeface="Arimo" charset="0"/>
            </a:endParaRPr>
          </a:p>
        </p:txBody>
      </p:sp>
      <p:pic>
        <p:nvPicPr>
          <p:cNvPr id="16" name="Picture 15" descr="tải xuống 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5636" y="2714608"/>
            <a:ext cx="6215106" cy="3480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85537" y="-285788"/>
            <a:ext cx="2402463" cy="262708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432890">
            <a:off x="-81318" y="8324213"/>
            <a:ext cx="1525575" cy="133287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7925507">
            <a:off x="16617224" y="346297"/>
            <a:ext cx="1525575" cy="1332871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85816" y="7659917"/>
            <a:ext cx="2402463" cy="26270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72034" y="3857616"/>
            <a:ext cx="681795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000" dirty="0" smtClean="0">
                <a:solidFill>
                  <a:schemeClr val="bg1"/>
                </a:solidFill>
                <a:latin typeface="Clear Sans Bold" charset="0"/>
                <a:cs typeface="Clear Sans Bold" charset="0"/>
              </a:rPr>
              <a:t>TƯ TƯỞNG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43604" y="500030"/>
            <a:ext cx="5857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TƯ TƯỞNG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1506" y="3143236"/>
            <a:ext cx="90726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Dùng để giải bài toán liệt kê các cấu hình. </a:t>
            </a:r>
            <a:endParaRPr lang="en-ZA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charset="0"/>
              <a:ea typeface="Arimo" charset="0"/>
              <a:cs typeface="Arimo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Mỗi cấu hình được xây dựng bằng từng phần tử. </a:t>
            </a:r>
            <a:endParaRPr lang="en-ZA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charset="0"/>
              <a:ea typeface="Arimo" charset="0"/>
              <a:cs typeface="Arimo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Mỗi phần tử lại được chọn bằng cách thử tất cả các khả năng.</a:t>
            </a:r>
            <a:endParaRPr lang="vi-V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10" name="Google Shape;183;p24"/>
          <p:cNvSpPr/>
          <p:nvPr/>
        </p:nvSpPr>
        <p:spPr>
          <a:xfrm>
            <a:off x="10835640" y="6736860"/>
            <a:ext cx="7452360" cy="355014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bai-giang-co-so-lap-trinh-nang-cao-chuong-4-phuong-phap-thie-trang-3_foanbfMXFQ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2694" y="2571732"/>
            <a:ext cx="7133174" cy="3386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3604" y="500030"/>
            <a:ext cx="5857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TƯ TƯỞNG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8828" y="2357418"/>
            <a:ext cx="14736727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Backtracking </a:t>
            </a:r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(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k</a:t>
            </a:r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)</a:t>
            </a:r>
          </a:p>
          <a:p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{</a:t>
            </a:r>
          </a:p>
          <a:p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	</a:t>
            </a:r>
            <a:r>
              <a:rPr lang="en-ZA" sz="3200" b="1" dirty="0" smtClean="0">
                <a:solidFill>
                  <a:schemeClr val="accent1">
                    <a:lumMod val="75000"/>
                  </a:schemeClr>
                </a:solidFill>
                <a:latin typeface="Arimo" charset="0"/>
                <a:ea typeface="Arimo" charset="0"/>
                <a:cs typeface="Arimo" charset="0"/>
              </a:rPr>
              <a:t>for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(&lt;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Mọi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phương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án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thể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chọn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i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&gt;)</a:t>
            </a:r>
          </a:p>
          <a:p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	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	</a:t>
            </a:r>
            <a:r>
              <a:rPr lang="en-ZA" sz="3200" b="1" dirty="0" smtClean="0">
                <a:solidFill>
                  <a:schemeClr val="accent1">
                    <a:lumMod val="75000"/>
                  </a:schemeClr>
                </a:solidFill>
                <a:latin typeface="Arimo" charset="0"/>
                <a:ea typeface="Arimo" charset="0"/>
                <a:cs typeface="Arimo" charset="0"/>
              </a:rPr>
              <a:t>if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(&lt;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Phương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án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i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được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chấp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nhận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)</a:t>
            </a:r>
          </a:p>
          <a:p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	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	</a:t>
            </a:r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{</a:t>
            </a:r>
          </a:p>
          <a:p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			</a:t>
            </a:r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&lt;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Chọn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i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cho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phần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tử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thứ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K </a:t>
            </a:r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&gt;</a:t>
            </a:r>
          </a:p>
          <a:p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	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		</a:t>
            </a:r>
            <a:r>
              <a:rPr lang="en-ZA" sz="3200" b="1" dirty="0" smtClean="0">
                <a:solidFill>
                  <a:schemeClr val="accent1">
                    <a:lumMod val="75000"/>
                  </a:schemeClr>
                </a:solidFill>
                <a:latin typeface="Arimo" charset="0"/>
                <a:ea typeface="Arimo" charset="0"/>
                <a:cs typeface="Arimo" charset="0"/>
              </a:rPr>
              <a:t>if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(&lt;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Đã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xây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dựng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đủ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phần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tử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cho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một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cấu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hình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endParaRPr lang="en-ZA" sz="3200" dirty="0" smtClean="0">
              <a:latin typeface="Arimo" charset="0"/>
              <a:ea typeface="Arimo" charset="0"/>
              <a:cs typeface="Arimo" charset="0"/>
            </a:endParaRPr>
          </a:p>
          <a:p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	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								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cấu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hình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được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chấp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nhận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&gt; )</a:t>
            </a:r>
          </a:p>
          <a:p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	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			</a:t>
            </a:r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&lt;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Đưa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ra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kết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quả</a:t>
            </a:r>
            <a:r>
              <a:rPr lang="en-ZA" sz="320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&gt;</a:t>
            </a:r>
          </a:p>
          <a:p>
            <a:endParaRPr lang="en-ZA" sz="3200" dirty="0" smtClean="0">
              <a:solidFill>
                <a:srgbClr val="FF0000"/>
              </a:solidFill>
              <a:latin typeface="Arimo" charset="0"/>
              <a:ea typeface="Arimo" charset="0"/>
              <a:cs typeface="Arimo" charset="0"/>
            </a:endParaRPr>
          </a:p>
          <a:p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	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		</a:t>
            </a:r>
            <a:r>
              <a:rPr lang="en-ZA" sz="3200" b="1" dirty="0" smtClean="0">
                <a:solidFill>
                  <a:schemeClr val="accent1">
                    <a:lumMod val="75000"/>
                  </a:schemeClr>
                </a:solidFill>
                <a:latin typeface="Arimo" charset="0"/>
                <a:ea typeface="Arimo" charset="0"/>
                <a:cs typeface="Arimo" charset="0"/>
              </a:rPr>
              <a:t>else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Backtracking</a:t>
            </a:r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 ( 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k + 1 </a:t>
            </a:r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)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" charset="0"/>
                <a:ea typeface="Arimo" charset="0"/>
                <a:cs typeface="Arimo" charset="0"/>
              </a:rPr>
              <a:t>// </a:t>
            </a:r>
            <a:r>
              <a:rPr lang="en-ZA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" charset="0"/>
                <a:ea typeface="Arimo" charset="0"/>
                <a:cs typeface="Arimo" charset="0"/>
              </a:rPr>
              <a:t>Xây</a:t>
            </a:r>
            <a:r>
              <a:rPr lang="en-ZA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" charset="0"/>
                <a:ea typeface="Arimo" charset="0"/>
                <a:cs typeface="Arimo" charset="0"/>
              </a:rPr>
              <a:t>dựng</a:t>
            </a:r>
            <a:r>
              <a:rPr lang="en-ZA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" charset="0"/>
                <a:ea typeface="Arimo" charset="0"/>
                <a:cs typeface="Arimo" charset="0"/>
              </a:rPr>
              <a:t>tiếp</a:t>
            </a:r>
            <a:r>
              <a:rPr lang="en-ZA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" charset="0"/>
                <a:ea typeface="Arimo" charset="0"/>
                <a:cs typeface="Arimo" charset="0"/>
              </a:rPr>
              <a:t>cho</a:t>
            </a:r>
            <a:r>
              <a:rPr lang="en-ZA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" charset="0"/>
                <a:ea typeface="Arimo" charset="0"/>
                <a:cs typeface="Arimo" charset="0"/>
              </a:rPr>
              <a:t>phần</a:t>
            </a:r>
            <a:r>
              <a:rPr lang="en-ZA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" charset="0"/>
                <a:ea typeface="Arimo" charset="0"/>
                <a:cs typeface="Arimo" charset="0"/>
              </a:rPr>
              <a:t>tử</a:t>
            </a:r>
            <a:r>
              <a:rPr lang="en-ZA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" charset="0"/>
                <a:ea typeface="Arimo" charset="0"/>
                <a:cs typeface="Arimo" charset="0"/>
              </a:rPr>
              <a:t>thứ</a:t>
            </a:r>
            <a:r>
              <a:rPr lang="en-ZA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" charset="0"/>
                <a:ea typeface="Arimo" charset="0"/>
                <a:cs typeface="Arimo" charset="0"/>
              </a:rPr>
              <a:t> k + 1</a:t>
            </a:r>
          </a:p>
          <a:p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	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			</a:t>
            </a:r>
          </a:p>
          <a:p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	</a:t>
            </a:r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			&lt;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Bỏ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chọn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i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cho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phần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tử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K </a:t>
            </a:r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&gt;</a:t>
            </a:r>
            <a:endParaRPr lang="en-ZA" sz="3200" dirty="0" smtClean="0">
              <a:solidFill>
                <a:srgbClr val="FF0000"/>
              </a:solidFill>
              <a:latin typeface="Arimo" charset="0"/>
              <a:ea typeface="Arimo" charset="0"/>
              <a:cs typeface="Arimo" charset="0"/>
            </a:endParaRPr>
          </a:p>
          <a:p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		</a:t>
            </a:r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}</a:t>
            </a:r>
            <a:endParaRPr lang="en-ZA" sz="3200" dirty="0" smtClean="0">
              <a:solidFill>
                <a:srgbClr val="FF0000"/>
              </a:solidFill>
              <a:latin typeface="Arimo" charset="0"/>
              <a:ea typeface="Arimo" charset="0"/>
              <a:cs typeface="Arimo" charset="0"/>
            </a:endParaRPr>
          </a:p>
          <a:p>
            <a:r>
              <a:rPr lang="en-ZA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}</a:t>
            </a:r>
            <a:endParaRPr lang="en-US" sz="3200" dirty="0">
              <a:solidFill>
                <a:srgbClr val="FF0000"/>
              </a:solidFill>
              <a:latin typeface="Arimo" charset="0"/>
              <a:ea typeface="Arimo" charset="0"/>
              <a:cs typeface="Arim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399</TotalTime>
  <Words>722</Words>
  <Application>Microsoft Office PowerPoint</Application>
  <PresentationFormat>Custom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Clear Sans Bold</vt:lpstr>
      <vt:lpstr>Arimo</vt:lpstr>
      <vt:lpstr>Calibri</vt:lpstr>
      <vt:lpstr>Arimo Bold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Đen Hiện đại Công nghệ Bản thuyết trình Phát biểu</dc:title>
  <dc:creator>Son</dc:creator>
  <cp:lastModifiedBy>AutoBVT</cp:lastModifiedBy>
  <cp:revision>23</cp:revision>
  <dcterms:created xsi:type="dcterms:W3CDTF">2006-08-16T00:00:00Z</dcterms:created>
  <dcterms:modified xsi:type="dcterms:W3CDTF">2022-08-17T02:59:26Z</dcterms:modified>
  <dc:identifier>DAFEiO2ta4c</dc:identifier>
</cp:coreProperties>
</file>