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5" r:id="rId6"/>
    <p:sldId id="266" r:id="rId7"/>
    <p:sldId id="271" r:id="rId8"/>
    <p:sldId id="267" r:id="rId9"/>
    <p:sldId id="268" r:id="rId10"/>
    <p:sldId id="269" r:id="rId11"/>
    <p:sldId id="273" r:id="rId12"/>
    <p:sldId id="275" r:id="rId13"/>
    <p:sldId id="276" r:id="rId14"/>
    <p:sldId id="280" r:id="rId15"/>
    <p:sldId id="277" r:id="rId16"/>
    <p:sldId id="279" r:id="rId17"/>
    <p:sldId id="262" r:id="rId18"/>
    <p:sldId id="272"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77011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1864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972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354525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5494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095800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216508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20823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2288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02547-A412-4869-8AA3-8274E199F4E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38597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702547-A412-4869-8AA3-8274E199F4E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92261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702547-A412-4869-8AA3-8274E199F4E8}"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23562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02547-A412-4869-8AA3-8274E199F4E8}"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216518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02547-A412-4869-8AA3-8274E199F4E8}"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658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702547-A412-4869-8AA3-8274E199F4E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186417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702547-A412-4869-8AA3-8274E199F4E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CBF77-32E3-4C83-81B7-6FA4A5D75425}" type="slidenum">
              <a:rPr lang="en-US" smtClean="0"/>
              <a:t>‹#›</a:t>
            </a:fld>
            <a:endParaRPr lang="en-US"/>
          </a:p>
        </p:txBody>
      </p:sp>
    </p:spTree>
    <p:extLst>
      <p:ext uri="{BB962C8B-B14F-4D97-AF65-F5344CB8AC3E}">
        <p14:creationId xmlns:p14="http://schemas.microsoft.com/office/powerpoint/2010/main" val="417797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702547-A412-4869-8AA3-8274E199F4E8}" type="datetimeFigureOut">
              <a:rPr lang="en-US" smtClean="0"/>
              <a:t>12/29/2020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0CBF77-32E3-4C83-81B7-6FA4A5D75425}" type="slidenum">
              <a:rPr lang="en-US" smtClean="0"/>
              <a:t>‹#›</a:t>
            </a:fld>
            <a:endParaRPr lang="en-US"/>
          </a:p>
        </p:txBody>
      </p:sp>
    </p:spTree>
    <p:extLst>
      <p:ext uri="{BB962C8B-B14F-4D97-AF65-F5344CB8AC3E}">
        <p14:creationId xmlns:p14="http://schemas.microsoft.com/office/powerpoint/2010/main" val="3461807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forces.com/problemset/problem/165/B" TargetMode="External"/><Relationship Id="rId2" Type="http://schemas.openxmlformats.org/officeDocument/2006/relationships/hyperlink" Target="https://codeforces.com/problemset/problem/1324/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710895"/>
          </a:xfrm>
        </p:spPr>
        <p:txBody>
          <a:bodyPr>
            <a:normAutofit/>
          </a:bodyPr>
          <a:lstStyle/>
          <a:p>
            <a:r>
              <a:rPr lang="en-US" dirty="0"/>
              <a:t>Chia </a:t>
            </a:r>
            <a:r>
              <a:rPr lang="en-US" dirty="0" err="1"/>
              <a:t>để</a:t>
            </a:r>
            <a:r>
              <a:rPr lang="en-US" dirty="0"/>
              <a:t> </a:t>
            </a:r>
            <a:r>
              <a:rPr lang="en-US" dirty="0" err="1"/>
              <a:t>trị</a:t>
            </a:r>
            <a:br>
              <a:rPr lang="en-US" dirty="0"/>
            </a:br>
            <a:r>
              <a:rPr lang="vi-VN" b="1" dirty="0"/>
              <a:t>(Devide and Conquer)</a:t>
            </a:r>
            <a:br>
              <a:rPr lang="vi-VN" dirty="0"/>
            </a:br>
            <a:endParaRPr lang="en-US" dirty="0"/>
          </a:p>
        </p:txBody>
      </p:sp>
    </p:spTree>
    <p:extLst>
      <p:ext uri="{BB962C8B-B14F-4D97-AF65-F5344CB8AC3E}">
        <p14:creationId xmlns:p14="http://schemas.microsoft.com/office/powerpoint/2010/main" val="414569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2811"/>
            <a:ext cx="10515600" cy="5454152"/>
          </a:xfrm>
        </p:spPr>
        <p:txBody>
          <a:bodyPr>
            <a:normAutofit/>
          </a:bodyPr>
          <a:lstStyle/>
          <a:p>
            <a:pPr marL="0" indent="0" fontAlgn="t">
              <a:buNone/>
            </a:pPr>
            <a:r>
              <a:rPr lang="vi-VN" dirty="0">
                <a:solidFill>
                  <a:srgbClr val="000000"/>
                </a:solidFill>
                <a:latin typeface="inherit"/>
              </a:rPr>
              <a:t>Xét thấy arr1[i] &gt; arr2[j] =&gt; chèn arr2[j] vào cuối mảng sort_arr, tăng j lên 1 đơn vị </a:t>
            </a:r>
          </a:p>
          <a:p>
            <a:pPr marL="0" indent="0" fontAlgn="t">
              <a:buNone/>
            </a:pPr>
            <a:r>
              <a:rPr lang="vi-VN" dirty="0">
                <a:solidFill>
                  <a:srgbClr val="000000"/>
                </a:solidFill>
                <a:latin typeface="inherit"/>
              </a:rPr>
              <a:t>=&gt; sort_arr = [1, 3, 5, 7], i = 1, j = 3</a:t>
            </a:r>
          </a:p>
          <a:p>
            <a:pPr marL="0" indent="0" fontAlgn="t">
              <a:buNone/>
            </a:pPr>
            <a:r>
              <a:rPr lang="vi-VN" dirty="0">
                <a:solidFill>
                  <a:srgbClr val="000000"/>
                </a:solidFill>
                <a:latin typeface="inherit"/>
              </a:rPr>
              <a:t>Xét thấy arr1[i] = arr2[j] =&gt; chèn arr1[i] hoặc arr2[j] vào cuối mảng sort_arr</a:t>
            </a:r>
          </a:p>
          <a:p>
            <a:pPr marL="0" indent="0" fontAlgn="t">
              <a:buNone/>
            </a:pPr>
            <a:r>
              <a:rPr lang="vi-VN" dirty="0">
                <a:solidFill>
                  <a:srgbClr val="000000"/>
                </a:solidFill>
                <a:latin typeface="inherit"/>
              </a:rPr>
              <a:t>Giả sử tôi chọn arr1, tăng i lên 1 đơn vị </a:t>
            </a:r>
          </a:p>
          <a:p>
            <a:pPr marL="0" indent="0" fontAlgn="t">
              <a:buNone/>
            </a:pPr>
            <a:r>
              <a:rPr lang="vi-VN" dirty="0">
                <a:solidFill>
                  <a:srgbClr val="000000"/>
                </a:solidFill>
                <a:latin typeface="inherit"/>
              </a:rPr>
              <a:t>=&gt; sort_arr = [1, 3, 5, 7, 9], i = 2, j = 3</a:t>
            </a:r>
          </a:p>
          <a:p>
            <a:pPr marL="0" indent="0" fontAlgn="t">
              <a:buNone/>
            </a:pPr>
            <a:r>
              <a:rPr lang="vi-VN" dirty="0">
                <a:solidFill>
                  <a:srgbClr val="000000"/>
                </a:solidFill>
                <a:latin typeface="inherit"/>
              </a:rPr>
              <a:t>Xét thấy arr1[i] &gt; arr2[j] =&gt; chèn arr2[j] vào cuối mảng sort_arr, tăng j lên 1 đơn vị </a:t>
            </a:r>
          </a:p>
          <a:p>
            <a:pPr marL="0" indent="0" fontAlgn="t">
              <a:buNone/>
            </a:pPr>
            <a:r>
              <a:rPr lang="vi-VN" dirty="0">
                <a:solidFill>
                  <a:srgbClr val="000000"/>
                </a:solidFill>
                <a:latin typeface="inherit"/>
              </a:rPr>
              <a:t>=&gt; sort_arr = [1, 3, 5, 7, 9, 9], i = 1, j = 4</a:t>
            </a:r>
          </a:p>
          <a:p>
            <a:pPr marL="0" indent="0" fontAlgn="t">
              <a:buNone/>
            </a:pPr>
            <a:r>
              <a:rPr lang="vi-VN" dirty="0">
                <a:solidFill>
                  <a:srgbClr val="000000"/>
                </a:solidFill>
                <a:latin typeface="inherit"/>
              </a:rPr>
              <a:t>Do j &gt;= n2, tiếp tục tăng i chừng nào i &lt; n1 thi thêm phần tử ở arr1[i]ư vào sort_arr.</a:t>
            </a:r>
          </a:p>
          <a:p>
            <a:pPr marL="0" indent="0" fontAlgn="t">
              <a:buNone/>
            </a:pPr>
            <a:r>
              <a:rPr lang="vi-VN" dirty="0">
                <a:solidFill>
                  <a:srgbClr val="000000"/>
                </a:solidFill>
                <a:latin typeface="inherit"/>
              </a:rPr>
              <a:t>Sau cùng ta được mảng đã sắp xếp là sort_arr = [1, 3, 5, 7, 9, 9, 10, 10</a:t>
            </a:r>
          </a:p>
          <a:p>
            <a:endParaRPr lang="en-US" dirty="0"/>
          </a:p>
        </p:txBody>
      </p:sp>
    </p:spTree>
    <p:extLst>
      <p:ext uri="{BB962C8B-B14F-4D97-AF65-F5344CB8AC3E}">
        <p14:creationId xmlns:p14="http://schemas.microsoft.com/office/powerpoint/2010/main" val="408984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Ví</a:t>
            </a:r>
            <a:r>
              <a:rPr lang="en-US" b="1" dirty="0"/>
              <a:t> </a:t>
            </a:r>
            <a:r>
              <a:rPr lang="en-US" b="1" dirty="0" err="1"/>
              <a:t>dụ:Tìm</a:t>
            </a:r>
            <a:r>
              <a:rPr lang="en-US" b="1" dirty="0"/>
              <a:t> </a:t>
            </a:r>
            <a:r>
              <a:rPr lang="en-US" b="1" dirty="0" err="1"/>
              <a:t>kiếm</a:t>
            </a:r>
            <a:r>
              <a:rPr lang="en-US" b="1" dirty="0"/>
              <a:t> </a:t>
            </a:r>
            <a:r>
              <a:rPr lang="en-US" b="1" dirty="0" err="1"/>
              <a:t>nhị</a:t>
            </a:r>
            <a:r>
              <a:rPr lang="en-US" b="1" dirty="0"/>
              <a:t> </a:t>
            </a:r>
            <a:r>
              <a:rPr lang="en-US" b="1" dirty="0" err="1"/>
              <a:t>phân</a:t>
            </a:r>
            <a:endParaRPr lang="en-US" b="1" dirty="0"/>
          </a:p>
        </p:txBody>
      </p:sp>
      <p:sp>
        <p:nvSpPr>
          <p:cNvPr id="3" name="Content Placeholder 2"/>
          <p:cNvSpPr>
            <a:spLocks noGrp="1"/>
          </p:cNvSpPr>
          <p:nvPr>
            <p:ph idx="1"/>
          </p:nvPr>
        </p:nvSpPr>
        <p:spPr/>
        <p:txBody>
          <a:bodyPr/>
          <a:lstStyle/>
          <a:p>
            <a:r>
              <a:rPr lang="en-US" dirty="0" err="1"/>
              <a:t>Đề</a:t>
            </a:r>
            <a:r>
              <a:rPr lang="en-US" dirty="0"/>
              <a:t> </a:t>
            </a:r>
            <a:r>
              <a:rPr lang="en-US" dirty="0" err="1"/>
              <a:t>bài:Cho</a:t>
            </a:r>
            <a:r>
              <a:rPr lang="en-US" dirty="0"/>
              <a:t> </a:t>
            </a:r>
            <a:r>
              <a:rPr lang="en-US" dirty="0" err="1"/>
              <a:t>mảng</a:t>
            </a:r>
            <a:r>
              <a:rPr lang="en-US" dirty="0"/>
              <a:t> a </a:t>
            </a:r>
            <a:r>
              <a:rPr lang="en-US" dirty="0" err="1"/>
              <a:t>gồm</a:t>
            </a:r>
            <a:r>
              <a:rPr lang="en-US" dirty="0"/>
              <a:t> n </a:t>
            </a:r>
            <a:r>
              <a:rPr lang="en-US" dirty="0" err="1"/>
              <a:t>phần</a:t>
            </a:r>
            <a:r>
              <a:rPr lang="en-US" dirty="0"/>
              <a:t> </a:t>
            </a:r>
            <a:r>
              <a:rPr lang="en-US" dirty="0" err="1"/>
              <a:t>tử</a:t>
            </a:r>
            <a:r>
              <a:rPr lang="en-US" dirty="0"/>
              <a:t> </a:t>
            </a:r>
            <a:r>
              <a:rPr lang="en-US" dirty="0" err="1"/>
              <a:t>đã</a:t>
            </a:r>
            <a:r>
              <a:rPr lang="en-US" dirty="0"/>
              <a:t> </a:t>
            </a:r>
            <a:r>
              <a:rPr lang="en-US" dirty="0" err="1"/>
              <a:t>được</a:t>
            </a:r>
            <a:r>
              <a:rPr lang="en-US" dirty="0"/>
              <a:t> </a:t>
            </a:r>
            <a:r>
              <a:rPr lang="en-US" dirty="0" err="1"/>
              <a:t>sắp</a:t>
            </a:r>
            <a:r>
              <a:rPr lang="en-US" dirty="0"/>
              <a:t> </a:t>
            </a:r>
            <a:r>
              <a:rPr lang="en-US" dirty="0" err="1"/>
              <a:t>xếp</a:t>
            </a:r>
            <a:r>
              <a:rPr lang="en-US" dirty="0"/>
              <a:t>, </a:t>
            </a:r>
            <a:r>
              <a:rPr lang="en-US" dirty="0" err="1"/>
              <a:t>yêu</a:t>
            </a:r>
            <a:r>
              <a:rPr lang="en-US" dirty="0"/>
              <a:t> </a:t>
            </a:r>
            <a:r>
              <a:rPr lang="en-US" dirty="0" err="1"/>
              <a:t>cầu</a:t>
            </a:r>
            <a:r>
              <a:rPr lang="en-US" dirty="0"/>
              <a:t> </a:t>
            </a:r>
            <a:r>
              <a:rPr lang="en-US" dirty="0" err="1"/>
              <a:t>tìm</a:t>
            </a:r>
            <a:r>
              <a:rPr lang="en-US" dirty="0"/>
              <a:t> </a:t>
            </a:r>
            <a:r>
              <a:rPr lang="en-US" dirty="0" err="1"/>
              <a:t>vị</a:t>
            </a:r>
            <a:r>
              <a:rPr lang="en-US" dirty="0"/>
              <a:t> </a:t>
            </a:r>
            <a:r>
              <a:rPr lang="en-US" dirty="0" err="1"/>
              <a:t>trị</a:t>
            </a:r>
            <a:r>
              <a:rPr lang="en-US" dirty="0"/>
              <a:t> </a:t>
            </a:r>
            <a:r>
              <a:rPr lang="en-US" dirty="0" err="1"/>
              <a:t>của</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giá</a:t>
            </a:r>
            <a:r>
              <a:rPr lang="en-US" dirty="0"/>
              <a:t> </a:t>
            </a:r>
            <a:r>
              <a:rPr lang="en-US" dirty="0" err="1"/>
              <a:t>trị</a:t>
            </a:r>
            <a:r>
              <a:rPr lang="en-US" dirty="0"/>
              <a:t> x </a:t>
            </a:r>
            <a:r>
              <a:rPr lang="en-US" dirty="0" err="1"/>
              <a:t>trong</a:t>
            </a:r>
            <a:r>
              <a:rPr lang="en-US" dirty="0"/>
              <a:t> </a:t>
            </a:r>
            <a:r>
              <a:rPr lang="en-US" dirty="0" err="1"/>
              <a:t>mảng</a:t>
            </a:r>
            <a:r>
              <a:rPr lang="en-US" dirty="0"/>
              <a:t> a.</a:t>
            </a:r>
          </a:p>
          <a:p>
            <a:pPr marL="457200" lvl="1" indent="0">
              <a:buNone/>
            </a:pPr>
            <a:r>
              <a:rPr lang="en-US" dirty="0">
                <a:solidFill>
                  <a:srgbClr val="222222"/>
                </a:solidFill>
                <a:latin typeface="Verdana" panose="020B0604030504040204" pitchFamily="34" charset="0"/>
              </a:rPr>
              <a:t>-</a:t>
            </a:r>
            <a:r>
              <a:rPr lang="vi-VN" dirty="0">
                <a:solidFill>
                  <a:srgbClr val="222222"/>
                </a:solidFill>
                <a:latin typeface="Verdana" panose="020B0604030504040204" pitchFamily="34" charset="0"/>
              </a:rPr>
              <a:t>Giải thuật đơn giản nhất cho bài toán này là sử dụng </a:t>
            </a:r>
            <a:r>
              <a:rPr lang="en-US" dirty="0" err="1">
                <a:solidFill>
                  <a:srgbClr val="222222"/>
                </a:solidFill>
                <a:latin typeface="Verdana" panose="020B0604030504040204" pitchFamily="34" charset="0"/>
              </a:rPr>
              <a:t>một</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vòng</a:t>
            </a:r>
            <a:r>
              <a:rPr lang="en-US" dirty="0">
                <a:solidFill>
                  <a:srgbClr val="222222"/>
                </a:solidFill>
                <a:latin typeface="Verdana" panose="020B0604030504040204" pitchFamily="34" charset="0"/>
              </a:rPr>
              <a:t> for </a:t>
            </a:r>
            <a:r>
              <a:rPr lang="en-US" dirty="0" err="1">
                <a:solidFill>
                  <a:srgbClr val="222222"/>
                </a:solidFill>
                <a:latin typeface="Verdana" panose="020B0604030504040204" pitchFamily="34" charset="0"/>
              </a:rPr>
              <a:t>đi</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từ</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vị</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trí</a:t>
            </a:r>
            <a:r>
              <a:rPr lang="en-US" dirty="0">
                <a:solidFill>
                  <a:srgbClr val="222222"/>
                </a:solidFill>
                <a:latin typeface="Verdana" panose="020B0604030504040204" pitchFamily="34" charset="0"/>
              </a:rPr>
              <a:t> 0 -&gt; n-1 </a:t>
            </a:r>
            <a:r>
              <a:rPr lang="en-US" dirty="0" err="1">
                <a:solidFill>
                  <a:srgbClr val="222222"/>
                </a:solidFill>
                <a:latin typeface="Verdana" panose="020B0604030504040204" pitchFamily="34" charset="0"/>
              </a:rPr>
              <a:t>để</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duyệt</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từng</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phần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tử</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của</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mảng</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đến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khi</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nào</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arr</a:t>
            </a:r>
            <a:r>
              <a:rPr lang="en-US" dirty="0">
                <a:solidFill>
                  <a:srgbClr val="222222"/>
                </a:solidFill>
                <a:latin typeface="Verdana" panose="020B0604030504040204" pitchFamily="34" charset="0"/>
              </a:rPr>
              <a:t>[</a:t>
            </a:r>
            <a:r>
              <a:rPr lang="en-US" dirty="0" err="1">
                <a:solidFill>
                  <a:srgbClr val="222222"/>
                </a:solidFill>
                <a:latin typeface="Verdana" panose="020B0604030504040204" pitchFamily="34" charset="0"/>
              </a:rPr>
              <a:t>i</a:t>
            </a:r>
            <a:r>
              <a:rPr lang="en-US" dirty="0">
                <a:solidFill>
                  <a:srgbClr val="222222"/>
                </a:solidFill>
                <a:latin typeface="Verdana" panose="020B0604030504040204" pitchFamily="34" charset="0"/>
              </a:rPr>
              <a:t>] = x </a:t>
            </a:r>
            <a:r>
              <a:rPr lang="en-US" dirty="0" err="1">
                <a:solidFill>
                  <a:srgbClr val="222222"/>
                </a:solidFill>
                <a:latin typeface="Verdana" panose="020B0604030504040204" pitchFamily="34" charset="0"/>
              </a:rPr>
              <a:t>thì</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tìm</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được</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vị</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trí</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của</a:t>
            </a:r>
            <a:r>
              <a:rPr lang="en-US" dirty="0">
                <a:solidFill>
                  <a:srgbClr val="222222"/>
                </a:solidFill>
                <a:latin typeface="Verdana" panose="020B0604030504040204" pitchFamily="34" charset="0"/>
              </a:rPr>
              <a:t> x.</a:t>
            </a:r>
          </a:p>
          <a:p>
            <a:pPr marL="457200" lvl="1" indent="0">
              <a:buNone/>
            </a:pPr>
            <a:r>
              <a:rPr lang="en-US" dirty="0">
                <a:solidFill>
                  <a:srgbClr val="222222"/>
                </a:solidFill>
                <a:latin typeface="Verdana" panose="020B0604030504040204" pitchFamily="34" charset="0"/>
              </a:rPr>
              <a:t>-</a:t>
            </a:r>
            <a:r>
              <a:rPr lang="vi-VN" dirty="0">
                <a:solidFill>
                  <a:srgbClr val="222222"/>
                </a:solidFill>
                <a:latin typeface="Verdana" panose="020B0604030504040204" pitchFamily="34" charset="0"/>
              </a:rPr>
              <a:t>Thuật toán này trong trường hợp xấu nhất cho độ phức tạp là O(n).</a:t>
            </a:r>
          </a:p>
          <a:p>
            <a:endParaRPr lang="en-US" dirty="0"/>
          </a:p>
        </p:txBody>
      </p:sp>
    </p:spTree>
    <p:extLst>
      <p:ext uri="{BB962C8B-B14F-4D97-AF65-F5344CB8AC3E}">
        <p14:creationId xmlns:p14="http://schemas.microsoft.com/office/powerpoint/2010/main" val="209244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111111"/>
                </a:solidFill>
                <a:latin typeface="roboto"/>
              </a:rPr>
              <a:t>Ý tưởng của thuật toán tìm kiếm nhị phân</a:t>
            </a:r>
            <a:r>
              <a:rPr lang="en-US" dirty="0">
                <a:solidFill>
                  <a:srgbClr val="111111"/>
                </a:solidFill>
                <a:latin typeface="roboto"/>
              </a:rPr>
              <a:t>:</a:t>
            </a:r>
            <a:endParaRPr lang="en-US" dirty="0"/>
          </a:p>
        </p:txBody>
      </p:sp>
      <p:sp>
        <p:nvSpPr>
          <p:cNvPr id="3" name="Content Placeholder 2"/>
          <p:cNvSpPr>
            <a:spLocks noGrp="1"/>
          </p:cNvSpPr>
          <p:nvPr>
            <p:ph idx="1"/>
          </p:nvPr>
        </p:nvSpPr>
        <p:spPr/>
        <p:txBody>
          <a:bodyPr>
            <a:normAutofit/>
          </a:bodyPr>
          <a:lstStyle/>
          <a:p>
            <a:pPr marL="0" indent="0">
              <a:buNone/>
            </a:pPr>
            <a:r>
              <a:rPr lang="vi-VN" dirty="0">
                <a:solidFill>
                  <a:srgbClr val="222222"/>
                </a:solidFill>
                <a:latin typeface="Verdana" panose="020B0604030504040204" pitchFamily="34" charset="0"/>
              </a:rPr>
              <a:t>Do tính chất mảng đã sắp xếp, công việc tìm kiếm phần tử x có thể triển khai như sa</a:t>
            </a:r>
            <a:r>
              <a:rPr lang="en-US" dirty="0">
                <a:solidFill>
                  <a:srgbClr val="222222"/>
                </a:solidFill>
                <a:latin typeface="Verdana" panose="020B0604030504040204" pitchFamily="34" charset="0"/>
              </a:rPr>
              <a:t>u </a:t>
            </a:r>
            <a:r>
              <a:rPr lang="en-US" dirty="0" err="1">
                <a:solidFill>
                  <a:srgbClr val="222222"/>
                </a:solidFill>
                <a:latin typeface="Verdana" panose="020B0604030504040204" pitchFamily="34" charset="0"/>
              </a:rPr>
              <a:t>với</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độ</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phức</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tạp</a:t>
            </a:r>
            <a:r>
              <a:rPr lang="en-US" dirty="0">
                <a:solidFill>
                  <a:srgbClr val="222222"/>
                </a:solidFill>
                <a:latin typeface="Verdana" panose="020B0604030504040204" pitchFamily="34" charset="0"/>
              </a:rPr>
              <a:t>: </a:t>
            </a:r>
            <a:r>
              <a:rPr lang="vi-VN" sz="3600" dirty="0">
                <a:solidFill>
                  <a:srgbClr val="222222"/>
                </a:solidFill>
                <a:latin typeface="Verdana" panose="020B0604030504040204" pitchFamily="34" charset="0"/>
              </a:rPr>
              <a:t>O(log(n)).</a:t>
            </a:r>
            <a:endParaRPr lang="en-US" sz="3600" dirty="0">
              <a:solidFill>
                <a:srgbClr val="222222"/>
              </a:solidFill>
              <a:latin typeface="Verdana" panose="020B0604030504040204" pitchFamily="34" charset="0"/>
            </a:endParaRPr>
          </a:p>
          <a:p>
            <a:pPr>
              <a:buFont typeface="Wingdings" panose="05000000000000000000" pitchFamily="2" charset="2"/>
              <a:buChar char="v"/>
            </a:pPr>
            <a:r>
              <a:rPr lang="vi-VN" dirty="0">
                <a:solidFill>
                  <a:srgbClr val="222222"/>
                </a:solidFill>
                <a:latin typeface="Verdana" panose="020B0604030504040204" pitchFamily="34" charset="0"/>
              </a:rPr>
              <a:t>Xét đoạn mảng arr[left…right] cần tìm kiếm phần tử x. Ta so sánh x với phần tử ở vị trí giữa của mảng(mid = (left + right)/2). Nếu:</a:t>
            </a:r>
          </a:p>
          <a:p>
            <a:pPr>
              <a:buFont typeface="Wingdings" panose="05000000000000000000" pitchFamily="2" charset="2"/>
              <a:buChar char="v"/>
            </a:pPr>
            <a:r>
              <a:rPr lang="en-US" dirty="0" err="1">
                <a:solidFill>
                  <a:srgbClr val="222222"/>
                </a:solidFill>
                <a:latin typeface="Verdana" panose="020B0604030504040204" pitchFamily="34" charset="0"/>
              </a:rPr>
              <a:t>Nếu</a:t>
            </a:r>
            <a:r>
              <a:rPr lang="en-US" dirty="0">
                <a:solidFill>
                  <a:srgbClr val="222222"/>
                </a:solidFill>
                <a:latin typeface="Verdana" panose="020B0604030504040204" pitchFamily="34" charset="0"/>
              </a:rPr>
              <a:t> left &gt; right . </a:t>
            </a:r>
            <a:r>
              <a:rPr lang="en-US" dirty="0" err="1">
                <a:solidFill>
                  <a:srgbClr val="222222"/>
                </a:solidFill>
                <a:latin typeface="Verdana" panose="020B0604030504040204" pitchFamily="34" charset="0"/>
              </a:rPr>
              <a:t>Kết</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luận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không</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có</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phần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tử</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đó</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trong</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mảng</a:t>
            </a:r>
            <a:r>
              <a:rPr lang="en-US" dirty="0">
                <a:solidFill>
                  <a:srgbClr val="222222"/>
                </a:solidFill>
                <a:latin typeface="Verdana" panose="020B0604030504040204" pitchFamily="34" charset="0"/>
              </a:rPr>
              <a:t>.</a:t>
            </a:r>
          </a:p>
          <a:p>
            <a:pPr>
              <a:buFont typeface="Wingdings" panose="05000000000000000000" pitchFamily="2" charset="2"/>
              <a:buChar char="v"/>
            </a:pPr>
            <a:r>
              <a:rPr lang="vi-VN" dirty="0">
                <a:solidFill>
                  <a:srgbClr val="222222"/>
                </a:solidFill>
                <a:latin typeface="Verdana" panose="020B0604030504040204" pitchFamily="34" charset="0"/>
              </a:rPr>
              <a:t>Nếu phần tử arr[mid] = x. Kết luận và thoát chương trình.</a:t>
            </a:r>
          </a:p>
          <a:p>
            <a:pPr>
              <a:buFont typeface="Wingdings" panose="05000000000000000000" pitchFamily="2" charset="2"/>
              <a:buChar char="v"/>
            </a:pPr>
            <a:r>
              <a:rPr lang="vi-VN" dirty="0">
                <a:solidFill>
                  <a:srgbClr val="222222"/>
                </a:solidFill>
                <a:latin typeface="Verdana" panose="020B0604030504040204" pitchFamily="34" charset="0"/>
              </a:rPr>
              <a:t>Nếu arr[mid] &lt; x. Chỉ thực hiện tìm kiếm trên đoạn arr[mid+1…right].</a:t>
            </a:r>
          </a:p>
          <a:p>
            <a:pPr>
              <a:buFont typeface="Wingdings" panose="05000000000000000000" pitchFamily="2" charset="2"/>
              <a:buChar char="v"/>
            </a:pPr>
            <a:r>
              <a:rPr lang="vi-VN" dirty="0">
                <a:solidFill>
                  <a:srgbClr val="222222"/>
                </a:solidFill>
                <a:latin typeface="Verdana" panose="020B0604030504040204" pitchFamily="34" charset="0"/>
              </a:rPr>
              <a:t>Nếu arr[mid] &gt; x. Chỉ thực hiện tìm kiếm trên đoạn arr[left…mid-1].</a:t>
            </a:r>
            <a:endParaRPr lang="en-US" dirty="0">
              <a:solidFill>
                <a:srgbClr val="222222"/>
              </a:solidFill>
              <a:latin typeface="Verdana" panose="020B0604030504040204" pitchFamily="34" charset="0"/>
            </a:endParaRPr>
          </a:p>
          <a:p>
            <a:endParaRPr lang="en-US" dirty="0"/>
          </a:p>
        </p:txBody>
      </p:sp>
    </p:spTree>
    <p:extLst>
      <p:ext uri="{BB962C8B-B14F-4D97-AF65-F5344CB8AC3E}">
        <p14:creationId xmlns:p14="http://schemas.microsoft.com/office/powerpoint/2010/main" val="101247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2818"/>
          </a:xfrm>
        </p:spPr>
        <p:txBody>
          <a:bodyPr>
            <a:normAutofit fontScale="90000"/>
          </a:bodyPr>
          <a:lstStyle/>
          <a:p>
            <a:r>
              <a:rPr lang="vi-VN" sz="2000" dirty="0">
                <a:solidFill>
                  <a:srgbClr val="222222"/>
                </a:solidFill>
                <a:latin typeface="Verdana" panose="020B0604030504040204" pitchFamily="34" charset="0"/>
              </a:rPr>
              <a:t>Hình ảnh dưới đây mô phỏng quá trình thực hiện của thuật toán tìm kiếm nhị phân và so sánh với thuật toán tìm kiếm tuyến tính.</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091" y="1402081"/>
            <a:ext cx="8813075" cy="4955176"/>
          </a:xfrm>
        </p:spPr>
      </p:pic>
    </p:spTree>
    <p:extLst>
      <p:ext uri="{BB962C8B-B14F-4D97-AF65-F5344CB8AC3E}">
        <p14:creationId xmlns:p14="http://schemas.microsoft.com/office/powerpoint/2010/main" val="153229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DDCD-FD2A-4E95-8A58-F75498D453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C6B026-58E6-4F1C-BDC2-D7802E656AC3}"/>
              </a:ext>
            </a:extLst>
          </p:cNvPr>
          <p:cNvSpPr>
            <a:spLocks noGrp="1"/>
          </p:cNvSpPr>
          <p:nvPr>
            <p:ph idx="1"/>
          </p:nvPr>
        </p:nvSpPr>
        <p:spPr/>
        <p:txBody>
          <a:bodyPr/>
          <a:lstStyle/>
          <a:p>
            <a:r>
              <a:rPr lang="en-US" dirty="0" err="1"/>
              <a:t>Ưu</a:t>
            </a:r>
            <a:r>
              <a:rPr lang="en-US" dirty="0"/>
              <a:t> </a:t>
            </a:r>
            <a:r>
              <a:rPr lang="en-US" dirty="0" err="1"/>
              <a:t>điểm</a:t>
            </a:r>
            <a:r>
              <a:rPr lang="en-US" dirty="0"/>
              <a:t> : </a:t>
            </a:r>
            <a:r>
              <a:rPr lang="en-US" dirty="0" err="1"/>
              <a:t>để</a:t>
            </a:r>
            <a:r>
              <a:rPr lang="en-US" dirty="0"/>
              <a:t> </a:t>
            </a:r>
            <a:r>
              <a:rPr lang="en-US" dirty="0" err="1"/>
              <a:t>tìm</a:t>
            </a:r>
            <a:r>
              <a:rPr lang="en-US" dirty="0"/>
              <a:t> </a:t>
            </a:r>
            <a:r>
              <a:rPr lang="en-US" dirty="0" err="1"/>
              <a:t>kiếm</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r>
              <a:rPr lang="en-US" dirty="0"/>
              <a:t> </a:t>
            </a:r>
            <a:r>
              <a:rPr lang="en-US" dirty="0" err="1"/>
              <a:t>rất</a:t>
            </a:r>
            <a:r>
              <a:rPr lang="en-US" dirty="0"/>
              <a:t> </a:t>
            </a:r>
            <a:r>
              <a:rPr lang="en-US" dirty="0" err="1"/>
              <a:t>nhanh</a:t>
            </a:r>
            <a:r>
              <a:rPr lang="en-US" dirty="0"/>
              <a:t> </a:t>
            </a:r>
            <a:r>
              <a:rPr lang="en-US" dirty="0" err="1"/>
              <a:t>chỉ</a:t>
            </a:r>
            <a:r>
              <a:rPr lang="en-US" dirty="0"/>
              <a:t> </a:t>
            </a:r>
            <a:r>
              <a:rPr lang="en-US" dirty="0" err="1"/>
              <a:t>với</a:t>
            </a:r>
            <a:r>
              <a:rPr lang="en-US" dirty="0"/>
              <a:t> </a:t>
            </a:r>
            <a:r>
              <a:rPr lang="vi-VN" sz="1800" b="0" i="0" dirty="0">
                <a:solidFill>
                  <a:srgbClr val="222222"/>
                </a:solidFill>
                <a:effectLst/>
                <a:latin typeface="Verdana" panose="020B0604030504040204" pitchFamily="34" charset="0"/>
              </a:rPr>
              <a:t>O(log(n))</a:t>
            </a:r>
            <a:r>
              <a:rPr lang="en-US" sz="1800" b="0" i="0" dirty="0">
                <a:solidFill>
                  <a:srgbClr val="222222"/>
                </a:solidFill>
                <a:effectLst/>
                <a:latin typeface="Verdana" panose="020B0604030504040204" pitchFamily="34" charset="0"/>
              </a:rPr>
              <a:t> ,</a:t>
            </a:r>
            <a:r>
              <a:rPr lang="en-US" sz="1800" b="0" i="0" dirty="0" err="1">
                <a:solidFill>
                  <a:srgbClr val="222222"/>
                </a:solidFill>
                <a:effectLst/>
                <a:latin typeface="Verdana" panose="020B0604030504040204" pitchFamily="34" charset="0"/>
              </a:rPr>
              <a:t>dễ</a:t>
            </a:r>
            <a:r>
              <a:rPr lang="en-US" sz="1800" b="0" i="0" dirty="0">
                <a:solidFill>
                  <a:srgbClr val="222222"/>
                </a:solidFill>
                <a:effectLst/>
                <a:latin typeface="Verdana" panose="020B0604030504040204" pitchFamily="34" charset="0"/>
              </a:rPr>
              <a:t> </a:t>
            </a:r>
            <a:r>
              <a:rPr lang="en-US" sz="1800" b="0" i="0" dirty="0" err="1">
                <a:solidFill>
                  <a:srgbClr val="222222"/>
                </a:solidFill>
                <a:effectLst/>
                <a:latin typeface="Verdana" panose="020B0604030504040204" pitchFamily="34" charset="0"/>
              </a:rPr>
              <a:t>cài</a:t>
            </a:r>
            <a:r>
              <a:rPr lang="en-US" sz="1800" b="0" i="0" dirty="0">
                <a:solidFill>
                  <a:srgbClr val="222222"/>
                </a:solidFill>
                <a:effectLst/>
                <a:latin typeface="Verdana" panose="020B0604030504040204" pitchFamily="34" charset="0"/>
              </a:rPr>
              <a:t> </a:t>
            </a:r>
            <a:r>
              <a:rPr lang="en-US" sz="1800" b="0" i="0" dirty="0" err="1">
                <a:solidFill>
                  <a:srgbClr val="222222"/>
                </a:solidFill>
                <a:effectLst/>
                <a:latin typeface="Verdana" panose="020B0604030504040204" pitchFamily="34" charset="0"/>
              </a:rPr>
              <a:t>đặt</a:t>
            </a:r>
            <a:r>
              <a:rPr lang="en-US" sz="1800" b="0" i="0" dirty="0">
                <a:solidFill>
                  <a:srgbClr val="222222"/>
                </a:solidFill>
                <a:effectLst/>
                <a:latin typeface="Verdana" panose="020B0604030504040204" pitchFamily="34" charset="0"/>
              </a:rPr>
              <a:t>.</a:t>
            </a:r>
          </a:p>
          <a:p>
            <a:r>
              <a:rPr lang="en-US" dirty="0" err="1">
                <a:solidFill>
                  <a:srgbClr val="222222"/>
                </a:solidFill>
                <a:latin typeface="Verdana" panose="020B0604030504040204" pitchFamily="34" charset="0"/>
              </a:rPr>
              <a:t>Nhược</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điểm</a:t>
            </a:r>
            <a:r>
              <a:rPr lang="en-US" dirty="0">
                <a:solidFill>
                  <a:srgbClr val="222222"/>
                </a:solidFill>
                <a:latin typeface="Verdana" panose="020B0604030504040204" pitchFamily="34" charset="0"/>
              </a:rPr>
              <a:t> : </a:t>
            </a:r>
            <a:r>
              <a:rPr lang="en-US" dirty="0" err="1">
                <a:solidFill>
                  <a:srgbClr val="222222"/>
                </a:solidFill>
                <a:latin typeface="Verdana" panose="020B0604030504040204" pitchFamily="34" charset="0"/>
              </a:rPr>
              <a:t>thuật</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toán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chỉ</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áp</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dụng</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được</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cho</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mảng</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đã</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được</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sắp</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xếp</a:t>
            </a:r>
            <a:r>
              <a:rPr lang="en-US" dirty="0">
                <a:solidFill>
                  <a:srgbClr val="222222"/>
                </a:solidFill>
                <a:latin typeface="Verdana" panose="020B0604030504040204" pitchFamily="34" charset="0"/>
              </a:rPr>
              <a:t>.</a:t>
            </a:r>
          </a:p>
          <a:p>
            <a:r>
              <a:rPr lang="en-US" dirty="0"/>
              <a:t>Link </a:t>
            </a:r>
            <a:r>
              <a:rPr lang="en-US" dirty="0" err="1"/>
              <a:t>codeforce</a:t>
            </a:r>
            <a:r>
              <a:rPr lang="en-US" dirty="0"/>
              <a:t> </a:t>
            </a:r>
            <a:r>
              <a:rPr lang="en-US" dirty="0" err="1"/>
              <a:t>một</a:t>
            </a:r>
            <a:r>
              <a:rPr lang="en-US" dirty="0"/>
              <a:t> </a:t>
            </a:r>
            <a:r>
              <a:rPr lang="en-US" dirty="0" err="1"/>
              <a:t>số</a:t>
            </a:r>
            <a:r>
              <a:rPr lang="en-US" dirty="0"/>
              <a:t> </a:t>
            </a:r>
            <a:r>
              <a:rPr lang="en-US" dirty="0" err="1"/>
              <a:t>bài</a:t>
            </a:r>
            <a:r>
              <a:rPr lang="en-US" dirty="0"/>
              <a:t> </a:t>
            </a:r>
            <a:r>
              <a:rPr lang="en-US" dirty="0" err="1"/>
              <a:t>tập</a:t>
            </a:r>
            <a:r>
              <a:rPr lang="en-US" dirty="0"/>
              <a:t> :</a:t>
            </a:r>
          </a:p>
          <a:p>
            <a:r>
              <a:rPr lang="en-US" dirty="0">
                <a:hlinkClick r:id="rId2"/>
              </a:rPr>
              <a:t>https://codeforces.com/problemset/problem/1324/D</a:t>
            </a:r>
            <a:r>
              <a:rPr lang="en-US" dirty="0"/>
              <a:t>     (1k4)</a:t>
            </a:r>
          </a:p>
          <a:p>
            <a:r>
              <a:rPr lang="en-US" dirty="0">
                <a:hlinkClick r:id="rId3"/>
              </a:rPr>
              <a:t>https://codeforces.com/problemset/problem/165/B</a:t>
            </a:r>
            <a:r>
              <a:rPr lang="en-US" dirty="0"/>
              <a:t>		(1k5)</a:t>
            </a:r>
          </a:p>
          <a:p>
            <a:endParaRPr lang="en-US" dirty="0"/>
          </a:p>
        </p:txBody>
      </p:sp>
    </p:spTree>
    <p:extLst>
      <p:ext uri="{BB962C8B-B14F-4D97-AF65-F5344CB8AC3E}">
        <p14:creationId xmlns:p14="http://schemas.microsoft.com/office/powerpoint/2010/main" val="254108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lstStyle/>
          <a:p>
            <a:r>
              <a:rPr lang="en-US" dirty="0" err="1"/>
              <a:t>Cài</a:t>
            </a:r>
            <a:r>
              <a:rPr lang="en-US" dirty="0"/>
              <a:t> </a:t>
            </a:r>
            <a:r>
              <a:rPr lang="en-US" dirty="0" err="1"/>
              <a:t>đặt</a:t>
            </a:r>
            <a:r>
              <a:rPr lang="en-US" dirty="0"/>
              <a:t>:</a:t>
            </a:r>
          </a:p>
        </p:txBody>
      </p:sp>
      <p:pic>
        <p:nvPicPr>
          <p:cNvPr id="4" name="Content Placeholder 3"/>
          <p:cNvPicPr>
            <a:picLocks noGrp="1" noChangeAspect="1"/>
          </p:cNvPicPr>
          <p:nvPr>
            <p:ph idx="1"/>
          </p:nvPr>
        </p:nvPicPr>
        <p:blipFill>
          <a:blip r:embed="rId2"/>
          <a:stretch>
            <a:fillRect/>
          </a:stretch>
        </p:blipFill>
        <p:spPr>
          <a:xfrm>
            <a:off x="2194957" y="1411288"/>
            <a:ext cx="7802085" cy="4765675"/>
          </a:xfrm>
          <a:prstGeom prst="rect">
            <a:avLst/>
          </a:prstGeom>
        </p:spPr>
      </p:pic>
    </p:spTree>
    <p:extLst>
      <p:ext uri="{BB962C8B-B14F-4D97-AF65-F5344CB8AC3E}">
        <p14:creationId xmlns:p14="http://schemas.microsoft.com/office/powerpoint/2010/main" val="400562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34"/>
            <a:ext cx="10515600" cy="1325563"/>
          </a:xfrm>
        </p:spPr>
        <p:txBody>
          <a:bodyPr/>
          <a:lstStyle/>
          <a:p>
            <a:r>
              <a:rPr lang="en-US" b="1" dirty="0" err="1"/>
              <a:t>Ví</a:t>
            </a:r>
            <a:r>
              <a:rPr lang="en-US" b="1" dirty="0"/>
              <a:t> </a:t>
            </a:r>
            <a:r>
              <a:rPr lang="en-US" b="1" dirty="0" err="1"/>
              <a:t>dụ</a:t>
            </a:r>
            <a:r>
              <a:rPr lang="en-US" b="1" dirty="0"/>
              <a:t>: </a:t>
            </a:r>
            <a:r>
              <a:rPr lang="en-US" b="1" dirty="0" err="1"/>
              <a:t>Tính</a:t>
            </a:r>
            <a:r>
              <a:rPr lang="en-US" b="1" dirty="0"/>
              <a:t> a</a:t>
            </a:r>
            <a:r>
              <a:rPr lang="en-US" b="1" baseline="30000" dirty="0"/>
              <a:t>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Ta </a:t>
            </a:r>
            <a:r>
              <a:rPr lang="en-US" dirty="0" err="1"/>
              <a:t>thấy</a:t>
            </a:r>
            <a:r>
              <a:rPr lang="en-US" dirty="0"/>
              <a:t> </a:t>
            </a:r>
            <a:r>
              <a:rPr lang="en-US" dirty="0" err="1"/>
              <a:t>với</a:t>
            </a:r>
            <a:r>
              <a:rPr lang="en-US" dirty="0"/>
              <a:t> a</a:t>
            </a:r>
            <a:r>
              <a:rPr lang="en-US" baseline="30000" dirty="0"/>
              <a:t>8</a:t>
            </a:r>
          </a:p>
          <a:p>
            <a:r>
              <a:rPr lang="en-US" dirty="0"/>
              <a:t>a</a:t>
            </a:r>
            <a:r>
              <a:rPr lang="en-US" baseline="30000" dirty="0"/>
              <a:t>8</a:t>
            </a:r>
            <a:r>
              <a:rPr lang="en-US" dirty="0"/>
              <a:t>=a</a:t>
            </a:r>
            <a:r>
              <a:rPr lang="en-US" baseline="30000" dirty="0"/>
              <a:t>4</a:t>
            </a:r>
            <a:r>
              <a:rPr lang="en-US" dirty="0"/>
              <a:t>*a</a:t>
            </a:r>
            <a:r>
              <a:rPr lang="en-US" baseline="30000" dirty="0"/>
              <a:t>4</a:t>
            </a:r>
          </a:p>
          <a:p>
            <a:r>
              <a:rPr lang="en-US" dirty="0"/>
              <a:t>a</a:t>
            </a:r>
            <a:r>
              <a:rPr lang="en-US" baseline="30000" dirty="0"/>
              <a:t>4</a:t>
            </a:r>
            <a:r>
              <a:rPr lang="en-US" dirty="0"/>
              <a:t>=a</a:t>
            </a:r>
            <a:r>
              <a:rPr lang="en-US" baseline="30000" dirty="0"/>
              <a:t>2</a:t>
            </a:r>
            <a:r>
              <a:rPr lang="en-US" dirty="0"/>
              <a:t>*a</a:t>
            </a:r>
            <a:r>
              <a:rPr lang="en-US" baseline="30000" dirty="0"/>
              <a:t>2</a:t>
            </a:r>
          </a:p>
          <a:p>
            <a:r>
              <a:rPr lang="en-US" dirty="0"/>
              <a:t>a</a:t>
            </a:r>
            <a:r>
              <a:rPr lang="en-US" baseline="30000" dirty="0"/>
              <a:t>2</a:t>
            </a:r>
            <a:r>
              <a:rPr lang="en-US" dirty="0"/>
              <a:t>=a*a</a:t>
            </a:r>
          </a:p>
          <a:p>
            <a:pPr>
              <a:buFont typeface="Symbol" panose="05050102010706020507" pitchFamily="18" charset="2"/>
              <a:buChar char="Þ"/>
            </a:pPr>
            <a:r>
              <a:rPr lang="en-US" dirty="0"/>
              <a:t>Ta </a:t>
            </a:r>
            <a:r>
              <a:rPr lang="en-US" dirty="0" err="1"/>
              <a:t>có</a:t>
            </a:r>
            <a:r>
              <a:rPr lang="en-US" dirty="0"/>
              <a:t> a </a:t>
            </a:r>
            <a:r>
              <a:rPr lang="en-US" dirty="0" err="1"/>
              <a:t>thì</a:t>
            </a:r>
            <a:r>
              <a:rPr lang="en-US" dirty="0"/>
              <a:t> ta </a:t>
            </a:r>
            <a:r>
              <a:rPr lang="en-US" dirty="0" err="1"/>
              <a:t>tính</a:t>
            </a:r>
            <a:r>
              <a:rPr lang="en-US" dirty="0"/>
              <a:t> dc a</a:t>
            </a:r>
            <a:r>
              <a:rPr lang="en-US" baseline="30000" dirty="0"/>
              <a:t>2</a:t>
            </a:r>
            <a:r>
              <a:rPr lang="en-US" dirty="0"/>
              <a:t> , </a:t>
            </a:r>
            <a:r>
              <a:rPr lang="en-US" dirty="0" err="1"/>
              <a:t>có</a:t>
            </a:r>
            <a:r>
              <a:rPr lang="en-US" dirty="0"/>
              <a:t> a</a:t>
            </a:r>
            <a:r>
              <a:rPr lang="en-US" baseline="30000" dirty="0"/>
              <a:t>2</a:t>
            </a:r>
            <a:r>
              <a:rPr lang="en-US" dirty="0"/>
              <a:t> ta </a:t>
            </a:r>
            <a:r>
              <a:rPr lang="en-US" dirty="0" err="1"/>
              <a:t>tính</a:t>
            </a:r>
            <a:r>
              <a:rPr lang="en-US" dirty="0"/>
              <a:t> dc a</a:t>
            </a:r>
            <a:r>
              <a:rPr lang="en-US" baseline="30000" dirty="0"/>
              <a:t>4</a:t>
            </a:r>
            <a:r>
              <a:rPr lang="en-US" dirty="0"/>
              <a:t> , </a:t>
            </a:r>
            <a:r>
              <a:rPr lang="en-US" dirty="0" err="1"/>
              <a:t>có</a:t>
            </a:r>
            <a:r>
              <a:rPr lang="en-US" dirty="0"/>
              <a:t> a</a:t>
            </a:r>
            <a:r>
              <a:rPr lang="en-US" baseline="30000" dirty="0"/>
              <a:t>4</a:t>
            </a:r>
            <a:r>
              <a:rPr lang="en-US" dirty="0"/>
              <a:t> ta </a:t>
            </a:r>
            <a:r>
              <a:rPr lang="en-US" dirty="0" err="1"/>
              <a:t>tính</a:t>
            </a:r>
            <a:r>
              <a:rPr lang="en-US" dirty="0"/>
              <a:t> dc a</a:t>
            </a:r>
            <a:r>
              <a:rPr lang="en-US" baseline="30000" dirty="0"/>
              <a:t>8</a:t>
            </a:r>
            <a:r>
              <a:rPr lang="en-US" dirty="0"/>
              <a:t> </a:t>
            </a:r>
          </a:p>
          <a:p>
            <a:pPr marL="0" indent="0">
              <a:buNone/>
            </a:pPr>
            <a:r>
              <a:rPr lang="en-US" dirty="0" err="1"/>
              <a:t>Với</a:t>
            </a:r>
            <a:r>
              <a:rPr lang="en-US" dirty="0"/>
              <a:t> a</a:t>
            </a:r>
            <a:r>
              <a:rPr lang="en-US" baseline="30000" dirty="0"/>
              <a:t>9</a:t>
            </a:r>
          </a:p>
          <a:p>
            <a:r>
              <a:rPr lang="en-US" dirty="0"/>
              <a:t>a</a:t>
            </a:r>
            <a:r>
              <a:rPr lang="en-US" baseline="30000" dirty="0"/>
              <a:t>9</a:t>
            </a:r>
            <a:r>
              <a:rPr lang="en-US" dirty="0"/>
              <a:t>=a</a:t>
            </a:r>
            <a:r>
              <a:rPr lang="en-US" baseline="30000" dirty="0"/>
              <a:t>4</a:t>
            </a:r>
            <a:r>
              <a:rPr lang="en-US" dirty="0"/>
              <a:t>*a</a:t>
            </a:r>
            <a:r>
              <a:rPr lang="en-US" baseline="30000" dirty="0"/>
              <a:t>4</a:t>
            </a:r>
            <a:r>
              <a:rPr lang="en-US" dirty="0"/>
              <a:t>*a</a:t>
            </a:r>
            <a:r>
              <a:rPr lang="en-US" baseline="30000" dirty="0"/>
              <a:t>   </a:t>
            </a:r>
          </a:p>
          <a:p>
            <a:r>
              <a:rPr lang="en-US" dirty="0"/>
              <a:t>a</a:t>
            </a:r>
            <a:r>
              <a:rPr lang="en-US" baseline="30000" dirty="0"/>
              <a:t>4</a:t>
            </a:r>
            <a:r>
              <a:rPr lang="en-US" dirty="0"/>
              <a:t>=a</a:t>
            </a:r>
            <a:r>
              <a:rPr lang="en-US" baseline="30000" dirty="0"/>
              <a:t>2</a:t>
            </a:r>
            <a:r>
              <a:rPr lang="en-US" dirty="0"/>
              <a:t>*a</a:t>
            </a:r>
            <a:r>
              <a:rPr lang="en-US" baseline="30000" dirty="0"/>
              <a:t>2</a:t>
            </a:r>
          </a:p>
          <a:p>
            <a:r>
              <a:rPr lang="en-US" dirty="0"/>
              <a:t>a</a:t>
            </a:r>
            <a:r>
              <a:rPr lang="en-US" baseline="30000" dirty="0"/>
              <a:t>2</a:t>
            </a:r>
            <a:r>
              <a:rPr lang="en-US" dirty="0"/>
              <a:t>=a*a</a:t>
            </a:r>
          </a:p>
          <a:p>
            <a:pPr>
              <a:buFont typeface="Symbol" panose="05050102010706020507" pitchFamily="18" charset="2"/>
              <a:buChar char="Þ"/>
            </a:pPr>
            <a:r>
              <a:rPr lang="en-US" dirty="0"/>
              <a:t>Ta </a:t>
            </a:r>
            <a:r>
              <a:rPr lang="en-US" dirty="0" err="1"/>
              <a:t>có</a:t>
            </a:r>
            <a:r>
              <a:rPr lang="en-US" dirty="0"/>
              <a:t> a </a:t>
            </a:r>
            <a:r>
              <a:rPr lang="en-US" dirty="0" err="1"/>
              <a:t>thì</a:t>
            </a:r>
            <a:r>
              <a:rPr lang="en-US" dirty="0"/>
              <a:t> ta </a:t>
            </a:r>
            <a:r>
              <a:rPr lang="en-US" dirty="0" err="1"/>
              <a:t>tính</a:t>
            </a:r>
            <a:r>
              <a:rPr lang="en-US" dirty="0"/>
              <a:t> dc a</a:t>
            </a:r>
            <a:r>
              <a:rPr lang="en-US" baseline="30000" dirty="0"/>
              <a:t>2</a:t>
            </a:r>
            <a:r>
              <a:rPr lang="en-US" dirty="0"/>
              <a:t> , </a:t>
            </a:r>
            <a:r>
              <a:rPr lang="en-US" dirty="0" err="1"/>
              <a:t>có</a:t>
            </a:r>
            <a:r>
              <a:rPr lang="en-US" dirty="0"/>
              <a:t> a</a:t>
            </a:r>
            <a:r>
              <a:rPr lang="en-US" baseline="30000" dirty="0"/>
              <a:t>2</a:t>
            </a:r>
            <a:r>
              <a:rPr lang="en-US" dirty="0"/>
              <a:t> ta </a:t>
            </a:r>
            <a:r>
              <a:rPr lang="en-US" dirty="0" err="1"/>
              <a:t>tính</a:t>
            </a:r>
            <a:r>
              <a:rPr lang="en-US" dirty="0"/>
              <a:t> dc a</a:t>
            </a:r>
            <a:r>
              <a:rPr lang="en-US" baseline="30000" dirty="0"/>
              <a:t>4</a:t>
            </a:r>
            <a:r>
              <a:rPr lang="en-US" dirty="0"/>
              <a:t> , </a:t>
            </a:r>
            <a:r>
              <a:rPr lang="en-US" dirty="0" err="1"/>
              <a:t>có</a:t>
            </a:r>
            <a:r>
              <a:rPr lang="en-US" dirty="0"/>
              <a:t> a</a:t>
            </a:r>
            <a:r>
              <a:rPr lang="en-US" baseline="30000" dirty="0"/>
              <a:t>2</a:t>
            </a:r>
            <a:r>
              <a:rPr lang="en-US" dirty="0"/>
              <a:t> ta </a:t>
            </a:r>
            <a:r>
              <a:rPr lang="en-US" dirty="0" err="1"/>
              <a:t>tính</a:t>
            </a:r>
            <a:r>
              <a:rPr lang="en-US" dirty="0"/>
              <a:t> dc a</a:t>
            </a:r>
            <a:r>
              <a:rPr lang="en-US" baseline="30000" dirty="0"/>
              <a:t>8</a:t>
            </a:r>
            <a:r>
              <a:rPr lang="en-US" dirty="0"/>
              <a:t> . </a:t>
            </a:r>
            <a:r>
              <a:rPr lang="en-US" dirty="0" err="1"/>
              <a:t>có</a:t>
            </a:r>
            <a:r>
              <a:rPr lang="en-US" dirty="0"/>
              <a:t> a</a:t>
            </a:r>
            <a:r>
              <a:rPr lang="en-US" baseline="30000" dirty="0"/>
              <a:t>8</a:t>
            </a:r>
            <a:r>
              <a:rPr lang="en-US" dirty="0"/>
              <a:t> ta </a:t>
            </a:r>
            <a:r>
              <a:rPr lang="en-US" dirty="0" err="1"/>
              <a:t>tính</a:t>
            </a:r>
            <a:r>
              <a:rPr lang="en-US" dirty="0"/>
              <a:t> dc a</a:t>
            </a:r>
            <a:r>
              <a:rPr lang="en-US" baseline="30000" dirty="0"/>
              <a:t>9</a:t>
            </a:r>
            <a:r>
              <a:rPr lang="en-US" dirty="0"/>
              <a:t>=a</a:t>
            </a:r>
            <a:r>
              <a:rPr lang="en-US" baseline="30000" dirty="0"/>
              <a:t>8</a:t>
            </a:r>
            <a:r>
              <a:rPr lang="en-US" dirty="0"/>
              <a:t>*a</a:t>
            </a:r>
          </a:p>
        </p:txBody>
      </p:sp>
    </p:spTree>
    <p:extLst>
      <p:ext uri="{BB962C8B-B14F-4D97-AF65-F5344CB8AC3E}">
        <p14:creationId xmlns:p14="http://schemas.microsoft.com/office/powerpoint/2010/main" val="113720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100"/>
            <a:ext cx="10515600" cy="5630863"/>
          </a:xfrm>
        </p:spPr>
        <p:txBody>
          <a:bodyPr>
            <a:normAutofit/>
          </a:bodyPr>
          <a:lstStyle/>
          <a:p>
            <a:pPr marL="0" indent="0">
              <a:buNone/>
            </a:pPr>
            <a:r>
              <a:rPr lang="en-US" dirty="0" err="1"/>
              <a:t>Từ</a:t>
            </a:r>
            <a:r>
              <a:rPr lang="en-US" dirty="0"/>
              <a:t> </a:t>
            </a:r>
            <a:r>
              <a:rPr lang="en-US" dirty="0" err="1"/>
              <a:t>đây</a:t>
            </a:r>
            <a:r>
              <a:rPr lang="en-US" dirty="0"/>
              <a:t> ta </a:t>
            </a:r>
            <a:r>
              <a:rPr lang="en-US" dirty="0" err="1"/>
              <a:t>nghĩ</a:t>
            </a:r>
            <a:r>
              <a:rPr lang="en-US" dirty="0"/>
              <a:t> </a:t>
            </a:r>
            <a:r>
              <a:rPr lang="en-US" dirty="0" err="1"/>
              <a:t>tới</a:t>
            </a:r>
            <a:r>
              <a:rPr lang="en-US" dirty="0"/>
              <a:t> </a:t>
            </a:r>
            <a:r>
              <a:rPr lang="en-US" dirty="0" err="1"/>
              <a:t>thuật</a:t>
            </a:r>
            <a:r>
              <a:rPr lang="en-US" dirty="0"/>
              <a:t> </a:t>
            </a:r>
            <a:r>
              <a:rPr lang="en-US" dirty="0" err="1"/>
              <a:t>toán</a:t>
            </a:r>
            <a:r>
              <a:rPr lang="en-US" dirty="0"/>
              <a:t> </a:t>
            </a:r>
            <a:r>
              <a:rPr lang="en-US" dirty="0" err="1"/>
              <a:t>đệ</a:t>
            </a:r>
            <a:r>
              <a:rPr lang="en-US" dirty="0"/>
              <a:t> </a:t>
            </a:r>
            <a:r>
              <a:rPr lang="en-US" dirty="0" err="1"/>
              <a:t>quy</a:t>
            </a:r>
            <a:r>
              <a:rPr lang="en-US" dirty="0"/>
              <a:t> </a:t>
            </a:r>
            <a:r>
              <a:rPr lang="en-US" dirty="0" err="1"/>
              <a:t>tách</a:t>
            </a:r>
            <a:r>
              <a:rPr lang="en-US" dirty="0"/>
              <a:t> </a:t>
            </a:r>
            <a:r>
              <a:rPr lang="en-US" dirty="0" err="1"/>
              <a:t>nhỏ</a:t>
            </a:r>
            <a:r>
              <a:rPr lang="en-US" dirty="0"/>
              <a:t> </a:t>
            </a:r>
            <a:r>
              <a:rPr lang="en-US" dirty="0" err="1"/>
              <a:t>số</a:t>
            </a:r>
            <a:r>
              <a:rPr lang="en-US" dirty="0"/>
              <a:t> </a:t>
            </a:r>
            <a:r>
              <a:rPr lang="en-US" dirty="0" err="1"/>
              <a:t>mũ</a:t>
            </a:r>
            <a:r>
              <a:rPr lang="en-US" dirty="0"/>
              <a:t> </a:t>
            </a:r>
            <a:r>
              <a:rPr lang="en-US" dirty="0" err="1"/>
              <a:t>của</a:t>
            </a:r>
            <a:r>
              <a:rPr lang="en-US" dirty="0"/>
              <a:t> a </a:t>
            </a:r>
            <a:r>
              <a:rPr lang="en-US" dirty="0" err="1"/>
              <a:t>về</a:t>
            </a:r>
            <a:r>
              <a:rPr lang="en-US" dirty="0"/>
              <a:t> </a:t>
            </a:r>
            <a:r>
              <a:rPr lang="en-US" dirty="0" err="1"/>
              <a:t>đến</a:t>
            </a:r>
            <a:r>
              <a:rPr lang="en-US" dirty="0"/>
              <a:t> </a:t>
            </a:r>
            <a:r>
              <a:rPr lang="en-US" dirty="0" err="1"/>
              <a:t>khi</a:t>
            </a:r>
            <a:r>
              <a:rPr lang="en-US" dirty="0"/>
              <a:t> n=1 </a:t>
            </a:r>
            <a:r>
              <a:rPr lang="en-US" dirty="0" err="1"/>
              <a:t>để</a:t>
            </a:r>
            <a:r>
              <a:rPr lang="en-US" dirty="0"/>
              <a:t> </a:t>
            </a:r>
            <a:r>
              <a:rPr lang="en-US" dirty="0" err="1"/>
              <a:t>trả</a:t>
            </a:r>
            <a:r>
              <a:rPr lang="en-US" dirty="0"/>
              <a:t> </a:t>
            </a:r>
            <a:r>
              <a:rPr lang="en-US" dirty="0" err="1"/>
              <a:t>ra</a:t>
            </a:r>
            <a:r>
              <a:rPr lang="en-US" dirty="0"/>
              <a:t> </a:t>
            </a:r>
            <a:r>
              <a:rPr lang="en-US" dirty="0" err="1"/>
              <a:t>giá</a:t>
            </a:r>
            <a:r>
              <a:rPr lang="en-US" dirty="0"/>
              <a:t> </a:t>
            </a:r>
            <a:r>
              <a:rPr lang="en-US" dirty="0" err="1"/>
              <a:t>trị</a:t>
            </a:r>
            <a:r>
              <a:rPr lang="en-US" dirty="0"/>
              <a:t> </a:t>
            </a:r>
            <a:r>
              <a:rPr lang="en-US" dirty="0" err="1"/>
              <a:t>của</a:t>
            </a:r>
            <a:r>
              <a:rPr lang="en-US" dirty="0"/>
              <a:t> a.</a:t>
            </a:r>
          </a:p>
          <a:p>
            <a:pPr marL="0" indent="0">
              <a:buNone/>
            </a:pPr>
            <a:r>
              <a:rPr lang="en-US" dirty="0"/>
              <a:t>Ta </a:t>
            </a:r>
            <a:r>
              <a:rPr lang="en-US" dirty="0" err="1"/>
              <a:t>có</a:t>
            </a:r>
            <a:r>
              <a:rPr lang="en-US" dirty="0"/>
              <a:t> </a:t>
            </a:r>
            <a:r>
              <a:rPr lang="en-US" dirty="0" err="1"/>
              <a:t>hàm</a:t>
            </a:r>
            <a:r>
              <a:rPr lang="en-US" dirty="0"/>
              <a:t> </a:t>
            </a:r>
            <a:r>
              <a:rPr lang="en-US" dirty="0" err="1"/>
              <a:t>đệ</a:t>
            </a:r>
            <a:r>
              <a:rPr lang="en-US" dirty="0"/>
              <a:t> </a:t>
            </a:r>
            <a:r>
              <a:rPr lang="en-US" dirty="0" err="1"/>
              <a:t>quy</a:t>
            </a:r>
            <a:r>
              <a:rPr lang="en-US" dirty="0"/>
              <a:t>: </a:t>
            </a:r>
            <a:r>
              <a:rPr lang="en-US" b="1" dirty="0" err="1"/>
              <a:t>int</a:t>
            </a:r>
            <a:r>
              <a:rPr lang="en-US" b="1" dirty="0"/>
              <a:t> pow(</a:t>
            </a:r>
            <a:r>
              <a:rPr lang="en-US" b="1" dirty="0" err="1"/>
              <a:t>int</a:t>
            </a:r>
            <a:r>
              <a:rPr lang="en-US" b="1" dirty="0"/>
              <a:t> </a:t>
            </a:r>
            <a:r>
              <a:rPr lang="en-US" b="1" dirty="0" err="1"/>
              <a:t>a,int</a:t>
            </a:r>
            <a:r>
              <a:rPr lang="en-US" b="1" dirty="0"/>
              <a:t> n)</a:t>
            </a:r>
          </a:p>
          <a:p>
            <a:pPr marL="0" indent="0">
              <a:buNone/>
            </a:pPr>
            <a:r>
              <a:rPr lang="en-US" dirty="0" err="1"/>
              <a:t>Sẽ</a:t>
            </a:r>
            <a:r>
              <a:rPr lang="en-US" dirty="0"/>
              <a:t> </a:t>
            </a:r>
            <a:r>
              <a:rPr lang="en-US" dirty="0" err="1"/>
              <a:t>có</a:t>
            </a:r>
            <a:r>
              <a:rPr lang="en-US" dirty="0"/>
              <a:t> </a:t>
            </a:r>
            <a:r>
              <a:rPr lang="en-US" dirty="0" err="1"/>
              <a:t>phần</a:t>
            </a:r>
            <a:r>
              <a:rPr lang="en-US" dirty="0"/>
              <a:t> base case:</a:t>
            </a:r>
          </a:p>
          <a:p>
            <a:pPr marL="0" indent="0">
              <a:buNone/>
            </a:pPr>
            <a:r>
              <a:rPr lang="en-US" dirty="0"/>
              <a:t>	if (n==1)</a:t>
            </a:r>
          </a:p>
          <a:p>
            <a:pPr marL="0" indent="0">
              <a:buNone/>
            </a:pPr>
            <a:r>
              <a:rPr lang="en-US" dirty="0"/>
              <a:t>	     return a;</a:t>
            </a:r>
          </a:p>
          <a:p>
            <a:pPr marL="0" indent="0">
              <a:buNone/>
            </a:pPr>
            <a:r>
              <a:rPr lang="en-US" dirty="0" err="1"/>
              <a:t>Phần</a:t>
            </a:r>
            <a:r>
              <a:rPr lang="en-US" dirty="0"/>
              <a:t> </a:t>
            </a:r>
            <a:r>
              <a:rPr lang="en-US" dirty="0" err="1"/>
              <a:t>đệ</a:t>
            </a:r>
            <a:r>
              <a:rPr lang="en-US" dirty="0"/>
              <a:t> </a:t>
            </a:r>
            <a:r>
              <a:rPr lang="en-US" dirty="0" err="1"/>
              <a:t>quy</a:t>
            </a:r>
            <a:r>
              <a:rPr lang="en-US" dirty="0"/>
              <a:t> ta </a:t>
            </a:r>
            <a:r>
              <a:rPr lang="en-US" dirty="0" err="1"/>
              <a:t>có</a:t>
            </a:r>
            <a:r>
              <a:rPr lang="en-US" dirty="0"/>
              <a:t> </a:t>
            </a:r>
            <a:r>
              <a:rPr lang="en-US" dirty="0" err="1"/>
              <a:t>công</a:t>
            </a:r>
            <a:r>
              <a:rPr lang="en-US" dirty="0"/>
              <a:t> </a:t>
            </a:r>
            <a:r>
              <a:rPr lang="en-US" dirty="0" err="1"/>
              <a:t>thức</a:t>
            </a:r>
            <a:r>
              <a:rPr lang="en-US" dirty="0"/>
              <a:t>: a</a:t>
            </a:r>
            <a:r>
              <a:rPr lang="en-US" baseline="30000" dirty="0"/>
              <a:t>n</a:t>
            </a:r>
            <a:r>
              <a:rPr lang="en-US" dirty="0"/>
              <a:t>=a</a:t>
            </a:r>
            <a:r>
              <a:rPr lang="en-US" baseline="30000" dirty="0"/>
              <a:t>n/2</a:t>
            </a:r>
            <a:r>
              <a:rPr lang="en-US" dirty="0"/>
              <a:t>*a</a:t>
            </a:r>
            <a:r>
              <a:rPr lang="en-US" baseline="30000" dirty="0"/>
              <a:t>n/2</a:t>
            </a:r>
            <a:r>
              <a:rPr lang="en-US" dirty="0"/>
              <a:t>;</a:t>
            </a:r>
          </a:p>
          <a:p>
            <a:pPr marL="0" indent="0">
              <a:buNone/>
            </a:pPr>
            <a:r>
              <a:rPr lang="en-US" dirty="0"/>
              <a:t>=&gt;</a:t>
            </a:r>
            <a:r>
              <a:rPr lang="en-US" dirty="0" err="1"/>
              <a:t>chuyển</a:t>
            </a:r>
            <a:r>
              <a:rPr lang="en-US" dirty="0"/>
              <a:t> </a:t>
            </a:r>
            <a:r>
              <a:rPr lang="en-US" dirty="0" err="1"/>
              <a:t>ra</a:t>
            </a:r>
            <a:r>
              <a:rPr lang="en-US" dirty="0"/>
              <a:t> code:</a:t>
            </a:r>
          </a:p>
          <a:p>
            <a:pPr marL="0" indent="0">
              <a:buNone/>
            </a:pPr>
            <a:r>
              <a:rPr lang="en-US" dirty="0"/>
              <a:t>	return pow(</a:t>
            </a:r>
            <a:r>
              <a:rPr lang="en-US" dirty="0" err="1"/>
              <a:t>a,n</a:t>
            </a:r>
            <a:r>
              <a:rPr lang="en-US" dirty="0"/>
              <a:t>/2)*pow(</a:t>
            </a:r>
            <a:r>
              <a:rPr lang="en-US" dirty="0" err="1"/>
              <a:t>a,n</a:t>
            </a:r>
            <a:r>
              <a:rPr lang="en-US" dirty="0"/>
              <a:t>/2);</a:t>
            </a:r>
          </a:p>
          <a:p>
            <a:pPr marL="0" indent="0">
              <a:buNone/>
            </a:pPr>
            <a:r>
              <a:rPr lang="en-US" dirty="0" err="1"/>
              <a:t>Đó</a:t>
            </a:r>
            <a:r>
              <a:rPr lang="en-US" dirty="0"/>
              <a:t> </a:t>
            </a:r>
            <a:r>
              <a:rPr lang="en-US" dirty="0" err="1"/>
              <a:t>là</a:t>
            </a:r>
            <a:r>
              <a:rPr lang="en-US" dirty="0"/>
              <a:t> n </a:t>
            </a:r>
            <a:r>
              <a:rPr lang="en-US" dirty="0" err="1"/>
              <a:t>chẵn</a:t>
            </a:r>
            <a:r>
              <a:rPr lang="en-US" dirty="0"/>
              <a:t> </a:t>
            </a:r>
            <a:r>
              <a:rPr lang="en-US" dirty="0" err="1"/>
              <a:t>vậy</a:t>
            </a:r>
            <a:r>
              <a:rPr lang="en-US" dirty="0"/>
              <a:t> </a:t>
            </a:r>
            <a:r>
              <a:rPr lang="en-US" dirty="0" err="1"/>
              <a:t>còn</a:t>
            </a:r>
            <a:r>
              <a:rPr lang="en-US" dirty="0"/>
              <a:t> n </a:t>
            </a:r>
            <a:r>
              <a:rPr lang="en-US" dirty="0" err="1"/>
              <a:t>lẻ</a:t>
            </a:r>
            <a:r>
              <a:rPr lang="en-US" dirty="0"/>
              <a:t> </a:t>
            </a:r>
            <a:r>
              <a:rPr lang="en-US" dirty="0" err="1"/>
              <a:t>thì</a:t>
            </a:r>
            <a:r>
              <a:rPr lang="en-US" dirty="0"/>
              <a:t> </a:t>
            </a:r>
            <a:r>
              <a:rPr lang="en-US" dirty="0" err="1"/>
              <a:t>sao</a:t>
            </a:r>
            <a:r>
              <a:rPr lang="en-US" dirty="0"/>
              <a:t>, ta </a:t>
            </a:r>
            <a:r>
              <a:rPr lang="en-US" dirty="0" err="1"/>
              <a:t>thấy</a:t>
            </a:r>
            <a:r>
              <a:rPr lang="en-US" dirty="0"/>
              <a:t> n </a:t>
            </a:r>
            <a:r>
              <a:rPr lang="en-US" dirty="0" err="1"/>
              <a:t>lẻ</a:t>
            </a:r>
            <a:r>
              <a:rPr lang="en-US" dirty="0"/>
              <a:t> </a:t>
            </a:r>
            <a:r>
              <a:rPr lang="en-US" dirty="0" err="1"/>
              <a:t>thì</a:t>
            </a:r>
            <a:r>
              <a:rPr lang="en-US" dirty="0"/>
              <a:t> a</a:t>
            </a:r>
            <a:r>
              <a:rPr lang="en-US" baseline="30000" dirty="0"/>
              <a:t>n</a:t>
            </a:r>
            <a:r>
              <a:rPr lang="en-US" dirty="0"/>
              <a:t>=a</a:t>
            </a:r>
            <a:r>
              <a:rPr lang="en-US" baseline="30000" dirty="0"/>
              <a:t>n/2</a:t>
            </a:r>
            <a:r>
              <a:rPr lang="en-US" dirty="0"/>
              <a:t>*a</a:t>
            </a:r>
            <a:r>
              <a:rPr lang="en-US" baseline="30000" dirty="0"/>
              <a:t>n/2 </a:t>
            </a:r>
            <a:r>
              <a:rPr lang="en-US" dirty="0"/>
              <a:t>*a;</a:t>
            </a:r>
          </a:p>
          <a:p>
            <a:pPr marL="0" indent="0">
              <a:buNone/>
            </a:pPr>
            <a:r>
              <a:rPr lang="en-US" dirty="0"/>
              <a:t>=&gt;</a:t>
            </a:r>
            <a:r>
              <a:rPr lang="en-US" dirty="0" err="1"/>
              <a:t>chuyển</a:t>
            </a:r>
            <a:r>
              <a:rPr lang="en-US" dirty="0"/>
              <a:t> </a:t>
            </a:r>
            <a:r>
              <a:rPr lang="en-US" dirty="0" err="1"/>
              <a:t>ra</a:t>
            </a:r>
            <a:r>
              <a:rPr lang="en-US" dirty="0"/>
              <a:t> code:</a:t>
            </a:r>
          </a:p>
          <a:p>
            <a:pPr marL="0" indent="0">
              <a:buNone/>
            </a:pPr>
            <a:r>
              <a:rPr lang="en-US" dirty="0"/>
              <a:t>	return pow(</a:t>
            </a:r>
            <a:r>
              <a:rPr lang="en-US" dirty="0" err="1"/>
              <a:t>a,n</a:t>
            </a:r>
            <a:r>
              <a:rPr lang="en-US" dirty="0"/>
              <a:t>/2)*pow(</a:t>
            </a:r>
            <a:r>
              <a:rPr lang="en-US" dirty="0" err="1"/>
              <a:t>a,n</a:t>
            </a:r>
            <a:r>
              <a:rPr lang="en-US" dirty="0"/>
              <a:t>/2) *a;</a:t>
            </a:r>
          </a:p>
          <a:p>
            <a:pPr marL="0" indent="0">
              <a:buNone/>
            </a:pPr>
            <a:endParaRPr lang="en-US" dirty="0"/>
          </a:p>
        </p:txBody>
      </p:sp>
    </p:spTree>
    <p:extLst>
      <p:ext uri="{BB962C8B-B14F-4D97-AF65-F5344CB8AC3E}">
        <p14:creationId xmlns:p14="http://schemas.microsoft.com/office/powerpoint/2010/main" val="3589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177"/>
            <a:ext cx="10515600" cy="5793786"/>
          </a:xfrm>
        </p:spPr>
        <p:txBody>
          <a:bodyPr>
            <a:normAutofit fontScale="92500" lnSpcReduction="10000"/>
          </a:bodyPr>
          <a:lstStyle/>
          <a:p>
            <a:r>
              <a:rPr lang="en-US" dirty="0" err="1"/>
              <a:t>Tại</a:t>
            </a:r>
            <a:r>
              <a:rPr lang="en-US" dirty="0"/>
              <a:t> </a:t>
            </a:r>
            <a:r>
              <a:rPr lang="en-US" dirty="0" err="1"/>
              <a:t>sao</a:t>
            </a:r>
            <a:r>
              <a:rPr lang="en-US" dirty="0"/>
              <a:t> </a:t>
            </a:r>
            <a:r>
              <a:rPr lang="en-US" dirty="0" err="1"/>
              <a:t>lại</a:t>
            </a:r>
            <a:r>
              <a:rPr lang="en-US" dirty="0"/>
              <a:t> chia 2 </a:t>
            </a:r>
            <a:r>
              <a:rPr lang="en-US" dirty="0" err="1"/>
              <a:t>mà</a:t>
            </a:r>
            <a:r>
              <a:rPr lang="en-US" dirty="0"/>
              <a:t> k chia 3,4,…..: </a:t>
            </a:r>
            <a:r>
              <a:rPr lang="en-US" dirty="0" err="1"/>
              <a:t>Việc</a:t>
            </a:r>
            <a:r>
              <a:rPr lang="en-US" dirty="0"/>
              <a:t> chia 2 </a:t>
            </a:r>
            <a:r>
              <a:rPr lang="en-US" dirty="0" err="1"/>
              <a:t>sẽ</a:t>
            </a:r>
            <a:r>
              <a:rPr lang="en-US" dirty="0"/>
              <a:t> </a:t>
            </a:r>
            <a:r>
              <a:rPr lang="en-US" dirty="0" err="1"/>
              <a:t>dễ</a:t>
            </a:r>
            <a:r>
              <a:rPr lang="en-US" dirty="0"/>
              <a:t> </a:t>
            </a:r>
            <a:r>
              <a:rPr lang="en-US" dirty="0" err="1"/>
              <a:t>kiểm</a:t>
            </a:r>
            <a:r>
              <a:rPr lang="en-US" dirty="0"/>
              <a:t> </a:t>
            </a:r>
            <a:r>
              <a:rPr lang="en-US" dirty="0" err="1"/>
              <a:t>soát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của</a:t>
            </a:r>
            <a:r>
              <a:rPr lang="en-US" dirty="0"/>
              <a:t> </a:t>
            </a:r>
            <a:r>
              <a:rPr lang="en-US" dirty="0" err="1"/>
              <a:t>bài</a:t>
            </a:r>
            <a:r>
              <a:rPr lang="en-US" dirty="0"/>
              <a:t> </a:t>
            </a:r>
            <a:r>
              <a:rPr lang="en-US" dirty="0" err="1"/>
              <a:t>toán</a:t>
            </a:r>
            <a:r>
              <a:rPr lang="en-US" dirty="0"/>
              <a:t> con 1 </a:t>
            </a:r>
            <a:r>
              <a:rPr lang="en-US" dirty="0" err="1"/>
              <a:t>cách</a:t>
            </a:r>
            <a:r>
              <a:rPr lang="en-US" dirty="0"/>
              <a:t> </a:t>
            </a:r>
            <a:r>
              <a:rPr lang="en-US" dirty="0" err="1"/>
              <a:t>dễ</a:t>
            </a:r>
            <a:r>
              <a:rPr lang="en-US" dirty="0"/>
              <a:t> </a:t>
            </a:r>
            <a:r>
              <a:rPr lang="en-US" dirty="0" err="1"/>
              <a:t>dàng</a:t>
            </a:r>
            <a:r>
              <a:rPr lang="en-US" dirty="0"/>
              <a:t> </a:t>
            </a:r>
            <a:r>
              <a:rPr lang="en-US" dirty="0" err="1"/>
              <a:t>hơn</a:t>
            </a:r>
            <a:r>
              <a:rPr lang="en-US" dirty="0"/>
              <a:t> so </a:t>
            </a:r>
            <a:r>
              <a:rPr lang="en-US" dirty="0" err="1"/>
              <a:t>với</a:t>
            </a:r>
            <a:r>
              <a:rPr lang="en-US" dirty="0"/>
              <a:t> </a:t>
            </a:r>
            <a:r>
              <a:rPr lang="en-US" dirty="0" err="1"/>
              <a:t>việc</a:t>
            </a:r>
            <a:r>
              <a:rPr lang="en-US" dirty="0"/>
              <a:t> chia </a:t>
            </a:r>
            <a:r>
              <a:rPr lang="en-US" dirty="0" err="1"/>
              <a:t>luỹ</a:t>
            </a:r>
            <a:r>
              <a:rPr lang="en-US" dirty="0"/>
              <a:t> </a:t>
            </a:r>
            <a:r>
              <a:rPr lang="en-US" dirty="0" err="1"/>
              <a:t>thừa</a:t>
            </a:r>
            <a:r>
              <a:rPr lang="en-US" dirty="0"/>
              <a:t> </a:t>
            </a:r>
            <a:r>
              <a:rPr lang="en-US" dirty="0" err="1"/>
              <a:t>ra</a:t>
            </a:r>
            <a:r>
              <a:rPr lang="en-US" dirty="0"/>
              <a:t> 3,4,..phần.</a:t>
            </a:r>
          </a:p>
          <a:p>
            <a:pPr marL="0" indent="0">
              <a:buNone/>
            </a:pPr>
            <a:endParaRPr lang="en-US" dirty="0"/>
          </a:p>
          <a:p>
            <a:pPr marL="0" indent="0">
              <a:buNone/>
            </a:pPr>
            <a:r>
              <a:rPr lang="en-US" dirty="0" err="1"/>
              <a:t>int</a:t>
            </a:r>
            <a:r>
              <a:rPr lang="en-US" dirty="0"/>
              <a:t> </a:t>
            </a:r>
            <a:r>
              <a:rPr lang="en-US" dirty="0">
                <a:solidFill>
                  <a:srgbClr val="FF0000"/>
                </a:solidFill>
              </a:rPr>
              <a:t>pow</a:t>
            </a:r>
            <a:r>
              <a:rPr lang="en-US" dirty="0"/>
              <a:t>(</a:t>
            </a:r>
            <a:r>
              <a:rPr lang="en-US" dirty="0" err="1"/>
              <a:t>int</a:t>
            </a:r>
            <a:r>
              <a:rPr lang="en-US" dirty="0"/>
              <a:t> a, </a:t>
            </a:r>
            <a:r>
              <a:rPr lang="en-US" dirty="0" err="1"/>
              <a:t>int</a:t>
            </a:r>
            <a:r>
              <a:rPr lang="en-US" dirty="0"/>
              <a:t> n) { </a:t>
            </a:r>
          </a:p>
          <a:p>
            <a:pPr marL="0" indent="0">
              <a:buNone/>
            </a:pPr>
            <a:r>
              <a:rPr lang="en-US" b="1" dirty="0"/>
              <a:t>	if</a:t>
            </a:r>
            <a:r>
              <a:rPr lang="en-US" dirty="0"/>
              <a:t>(n == 1) </a:t>
            </a:r>
          </a:p>
          <a:p>
            <a:pPr marL="0" indent="0">
              <a:buNone/>
            </a:pPr>
            <a:r>
              <a:rPr lang="en-US" dirty="0"/>
              <a:t>	{</a:t>
            </a:r>
          </a:p>
          <a:p>
            <a:pPr marL="0" indent="0">
              <a:buNone/>
            </a:pPr>
            <a:r>
              <a:rPr lang="en-US" dirty="0"/>
              <a:t>	    </a:t>
            </a:r>
            <a:r>
              <a:rPr lang="en-US" b="1" dirty="0"/>
              <a:t>return</a:t>
            </a:r>
            <a:r>
              <a:rPr lang="en-US" dirty="0"/>
              <a:t> a; </a:t>
            </a:r>
          </a:p>
          <a:p>
            <a:pPr marL="0" indent="0">
              <a:buNone/>
            </a:pPr>
            <a:r>
              <a:rPr lang="en-US" dirty="0"/>
              <a:t>	} </a:t>
            </a:r>
          </a:p>
          <a:p>
            <a:pPr marL="0" indent="0">
              <a:buNone/>
            </a:pPr>
            <a:r>
              <a:rPr lang="en-US" b="1" dirty="0"/>
              <a:t>	else</a:t>
            </a:r>
            <a:r>
              <a:rPr lang="en-US" dirty="0"/>
              <a:t> </a:t>
            </a:r>
          </a:p>
          <a:p>
            <a:pPr marL="0" indent="0">
              <a:buNone/>
            </a:pPr>
            <a:r>
              <a:rPr lang="en-US" dirty="0"/>
              <a:t>	{</a:t>
            </a:r>
          </a:p>
          <a:p>
            <a:pPr marL="0" indent="0">
              <a:buNone/>
            </a:pPr>
            <a:r>
              <a:rPr lang="en-US" dirty="0"/>
              <a:t>	     </a:t>
            </a:r>
            <a:r>
              <a:rPr lang="en-US" b="1" dirty="0"/>
              <a:t>if</a:t>
            </a:r>
            <a:r>
              <a:rPr lang="en-US" dirty="0"/>
              <a:t>(n % 2 == </a:t>
            </a:r>
            <a:r>
              <a:rPr lang="en-US" dirty="0">
                <a:solidFill>
                  <a:schemeClr val="accent1">
                    <a:lumMod val="50000"/>
                  </a:schemeClr>
                </a:solidFill>
              </a:rPr>
              <a:t>0</a:t>
            </a:r>
            <a:r>
              <a:rPr lang="en-US" dirty="0"/>
              <a:t>) </a:t>
            </a:r>
          </a:p>
          <a:p>
            <a:pPr marL="0" indent="0">
              <a:buNone/>
            </a:pPr>
            <a:r>
              <a:rPr lang="en-US" b="1" dirty="0"/>
              <a:t>		return</a:t>
            </a:r>
            <a:r>
              <a:rPr lang="en-US" dirty="0"/>
              <a:t> </a:t>
            </a:r>
            <a:r>
              <a:rPr lang="en-US" dirty="0">
                <a:solidFill>
                  <a:srgbClr val="FF0000"/>
                </a:solidFill>
              </a:rPr>
              <a:t>pow</a:t>
            </a:r>
            <a:r>
              <a:rPr lang="en-US" dirty="0"/>
              <a:t>(a, n/</a:t>
            </a:r>
            <a:r>
              <a:rPr lang="en-US" dirty="0">
                <a:solidFill>
                  <a:schemeClr val="accent1">
                    <a:lumMod val="50000"/>
                  </a:schemeClr>
                </a:solidFill>
              </a:rPr>
              <a:t>2</a:t>
            </a:r>
            <a:r>
              <a:rPr lang="en-US" dirty="0"/>
              <a:t>) * </a:t>
            </a:r>
            <a:r>
              <a:rPr lang="en-US" dirty="0">
                <a:solidFill>
                  <a:srgbClr val="FF0000"/>
                </a:solidFill>
              </a:rPr>
              <a:t>pow</a:t>
            </a:r>
            <a:r>
              <a:rPr lang="en-US" dirty="0"/>
              <a:t>(a, n/</a:t>
            </a:r>
            <a:r>
              <a:rPr lang="en-US" dirty="0">
                <a:solidFill>
                  <a:schemeClr val="accent1">
                    <a:lumMod val="50000"/>
                  </a:schemeClr>
                </a:solidFill>
              </a:rPr>
              <a:t>2</a:t>
            </a:r>
            <a:r>
              <a:rPr lang="en-US" dirty="0"/>
              <a:t>); </a:t>
            </a:r>
          </a:p>
          <a:p>
            <a:pPr marL="0" indent="0">
              <a:buNone/>
            </a:pPr>
            <a:r>
              <a:rPr lang="en-US" b="1" dirty="0"/>
              <a:t>	     else</a:t>
            </a:r>
            <a:r>
              <a:rPr lang="en-US" dirty="0"/>
              <a:t> </a:t>
            </a:r>
          </a:p>
          <a:p>
            <a:pPr marL="0" indent="0">
              <a:buNone/>
            </a:pPr>
            <a:r>
              <a:rPr lang="en-US" b="1" dirty="0"/>
              <a:t>		return</a:t>
            </a:r>
            <a:r>
              <a:rPr lang="en-US" dirty="0"/>
              <a:t> </a:t>
            </a:r>
            <a:r>
              <a:rPr lang="en-US" dirty="0">
                <a:solidFill>
                  <a:srgbClr val="FF0000"/>
                </a:solidFill>
              </a:rPr>
              <a:t>pow</a:t>
            </a:r>
            <a:r>
              <a:rPr lang="en-US" dirty="0"/>
              <a:t>(a, n/</a:t>
            </a:r>
            <a:r>
              <a:rPr lang="en-US" dirty="0">
                <a:solidFill>
                  <a:schemeClr val="accent1">
                    <a:lumMod val="50000"/>
                  </a:schemeClr>
                </a:solidFill>
              </a:rPr>
              <a:t>2</a:t>
            </a:r>
            <a:r>
              <a:rPr lang="en-US" dirty="0"/>
              <a:t>) * </a:t>
            </a:r>
            <a:r>
              <a:rPr lang="en-US" dirty="0">
                <a:solidFill>
                  <a:srgbClr val="FF0000"/>
                </a:solidFill>
              </a:rPr>
              <a:t>pow</a:t>
            </a:r>
            <a:r>
              <a:rPr lang="en-US" dirty="0"/>
              <a:t>(a, n/</a:t>
            </a:r>
            <a:r>
              <a:rPr lang="en-US" dirty="0">
                <a:solidFill>
                  <a:schemeClr val="accent1">
                    <a:lumMod val="50000"/>
                  </a:schemeClr>
                </a:solidFill>
              </a:rPr>
              <a:t>2</a:t>
            </a:r>
            <a:r>
              <a:rPr lang="en-US" dirty="0"/>
              <a:t>) * a; </a:t>
            </a:r>
          </a:p>
          <a:p>
            <a:pPr marL="0" indent="0">
              <a:buNone/>
            </a:pPr>
            <a:r>
              <a:rPr lang="en-US" dirty="0"/>
              <a:t>	}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81269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E8D1-EEA8-4C0C-8766-0AF0657F0AB3}"/>
              </a:ext>
            </a:extLst>
          </p:cNvPr>
          <p:cNvSpPr>
            <a:spLocks noGrp="1"/>
          </p:cNvSpPr>
          <p:nvPr>
            <p:ph type="title"/>
          </p:nvPr>
        </p:nvSpPr>
        <p:spPr/>
        <p:txBody>
          <a:bodyPr/>
          <a:lstStyle/>
          <a:p>
            <a:r>
              <a:rPr lang="en-US" dirty="0"/>
              <a:t>Link code </a:t>
            </a:r>
            <a:r>
              <a:rPr lang="en-US" dirty="0" err="1"/>
              <a:t>mẫu</a:t>
            </a:r>
            <a:r>
              <a:rPr lang="en-US" dirty="0"/>
              <a:t> </a:t>
            </a:r>
            <a:r>
              <a:rPr lang="en-US" dirty="0" err="1"/>
              <a:t>mergeSort</a:t>
            </a:r>
            <a:r>
              <a:rPr lang="en-US" dirty="0"/>
              <a:t> ở </a:t>
            </a:r>
            <a:r>
              <a:rPr lang="en-US" dirty="0" err="1"/>
              <a:t>đây</a:t>
            </a:r>
            <a:endParaRPr lang="en-US" dirty="0"/>
          </a:p>
        </p:txBody>
      </p:sp>
      <p:sp>
        <p:nvSpPr>
          <p:cNvPr id="3" name="Content Placeholder 2">
            <a:extLst>
              <a:ext uri="{FF2B5EF4-FFF2-40B4-BE49-F238E27FC236}">
                <a16:creationId xmlns:a16="http://schemas.microsoft.com/office/drawing/2014/main" id="{2C754ECA-D980-4E77-9AE8-097C0A314BB6}"/>
              </a:ext>
            </a:extLst>
          </p:cNvPr>
          <p:cNvSpPr>
            <a:spLocks noGrp="1"/>
          </p:cNvSpPr>
          <p:nvPr>
            <p:ph idx="1"/>
          </p:nvPr>
        </p:nvSpPr>
        <p:spPr/>
        <p:txBody>
          <a:bodyPr/>
          <a:lstStyle/>
          <a:p>
            <a:r>
              <a:rPr lang="en-US"/>
              <a:t>https://drive.google.com/file/d/1UOVXSyCJnecz7r69aGYoZZm7InOIA4I-/view?usp=sharing</a:t>
            </a:r>
          </a:p>
          <a:p>
            <a:endParaRPr lang="en-US"/>
          </a:p>
        </p:txBody>
      </p:sp>
    </p:spTree>
    <p:extLst>
      <p:ext uri="{BB962C8B-B14F-4D97-AF65-F5344CB8AC3E}">
        <p14:creationId xmlns:p14="http://schemas.microsoft.com/office/powerpoint/2010/main" val="359797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Khái</a:t>
            </a:r>
            <a:r>
              <a:rPr lang="en-US" b="1" dirty="0"/>
              <a:t> </a:t>
            </a:r>
            <a:r>
              <a:rPr lang="en-US" b="1" dirty="0" err="1"/>
              <a:t>niệm</a:t>
            </a:r>
            <a:r>
              <a:rPr lang="en-US" b="1" dirty="0"/>
              <a:t>:</a:t>
            </a:r>
          </a:p>
        </p:txBody>
      </p:sp>
      <p:sp>
        <p:nvSpPr>
          <p:cNvPr id="3" name="Content Placeholder 2"/>
          <p:cNvSpPr>
            <a:spLocks noGrp="1"/>
          </p:cNvSpPr>
          <p:nvPr>
            <p:ph idx="1"/>
          </p:nvPr>
        </p:nvSpPr>
        <p:spPr/>
        <p:txBody>
          <a:bodyPr/>
          <a:lstStyle/>
          <a:p>
            <a:r>
              <a:rPr lang="vi-VN" dirty="0"/>
              <a:t>Ðể giải một bài toán kích thước n, ta chia bài toán đã cho thành một số bài toán con có kích thưóc nhỏ hơn. Giải các bài toán con này rồi tổng hợp kết quả lại để được lời giải của bài toán ban đầu.</a:t>
            </a:r>
          </a:p>
          <a:p>
            <a:r>
              <a:rPr lang="vi-VN" dirty="0"/>
              <a:t>Ðối với các bài toán con, chúng ta lại sử dụng kỹ thuật chia để trị để có được các bài toán kích thước nhỏ hơn nữa. Quá trình trên sẽ dẫn đến những bài toán mà lời giải chúng là hiển nhiên hoặc dễ dàng thực hiện, ta gọi các bài toán này là bà itoán cơ sở</a:t>
            </a:r>
          </a:p>
        </p:txBody>
      </p:sp>
    </p:spTree>
    <p:extLst>
      <p:ext uri="{BB962C8B-B14F-4D97-AF65-F5344CB8AC3E}">
        <p14:creationId xmlns:p14="http://schemas.microsoft.com/office/powerpoint/2010/main" val="235061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Các bài toán có thể giải quyết bằng phương pháp chia để trị thông qua 3 bước:</a:t>
            </a:r>
            <a:endParaRPr lang="en-US" b="1" dirty="0"/>
          </a:p>
        </p:txBody>
      </p:sp>
      <p:sp>
        <p:nvSpPr>
          <p:cNvPr id="3" name="Content Placeholder 2"/>
          <p:cNvSpPr>
            <a:spLocks noGrp="1"/>
          </p:cNvSpPr>
          <p:nvPr>
            <p:ph idx="1"/>
          </p:nvPr>
        </p:nvSpPr>
        <p:spPr/>
        <p:txBody>
          <a:bodyPr/>
          <a:lstStyle/>
          <a:p>
            <a:r>
              <a:rPr lang="vi-VN" b="1" dirty="0"/>
              <a:t>Bước 1: Chia/Tách nhỏ</a:t>
            </a:r>
          </a:p>
          <a:p>
            <a:pPr marL="0" indent="0">
              <a:buNone/>
            </a:pPr>
            <a:r>
              <a:rPr lang="en-US" dirty="0"/>
              <a:t>	</a:t>
            </a:r>
            <a:r>
              <a:rPr lang="vi-VN" dirty="0"/>
              <a:t>Tại bước này thì bài toán ban đầu sẽ được chia thành các </a:t>
            </a:r>
            <a:r>
              <a:rPr lang="en-US" dirty="0"/>
              <a:t>	</a:t>
            </a:r>
            <a:r>
              <a:rPr lang="vi-VN" dirty="0"/>
              <a:t>bài toán con cho đến khi không thể chia nhỏ được nữa. </a:t>
            </a:r>
            <a:r>
              <a:rPr lang="en-US" dirty="0"/>
              <a:t>	</a:t>
            </a:r>
            <a:r>
              <a:rPr lang="vi-VN" dirty="0"/>
              <a:t>Các bài toán con kiểu sẽ trở thành 1 bước nhỏ trong việc </a:t>
            </a:r>
            <a:r>
              <a:rPr lang="en-US" dirty="0"/>
              <a:t>	</a:t>
            </a:r>
            <a:r>
              <a:rPr lang="vi-VN" dirty="0"/>
              <a:t>giải quyết bài toán lớn.</a:t>
            </a:r>
          </a:p>
          <a:p>
            <a:endParaRPr lang="en-US" dirty="0"/>
          </a:p>
        </p:txBody>
      </p:sp>
    </p:spTree>
    <p:extLst>
      <p:ext uri="{BB962C8B-B14F-4D97-AF65-F5344CB8AC3E}">
        <p14:creationId xmlns:p14="http://schemas.microsoft.com/office/powerpoint/2010/main" val="26116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160" y="380001"/>
            <a:ext cx="10515600" cy="6212387"/>
          </a:xfrm>
        </p:spPr>
        <p:txBody>
          <a:bodyPr>
            <a:normAutofit/>
          </a:bodyPr>
          <a:lstStyle/>
          <a:p>
            <a:r>
              <a:rPr lang="vi-VN" b="1" dirty="0"/>
              <a:t>Bước 2: Trị/Giải quyết bài toán con</a:t>
            </a:r>
          </a:p>
          <a:p>
            <a:pPr marL="0" indent="0">
              <a:buNone/>
            </a:pPr>
            <a:r>
              <a:rPr lang="en-US" dirty="0"/>
              <a:t>	</a:t>
            </a:r>
            <a:r>
              <a:rPr lang="vi-VN" dirty="0"/>
              <a:t>Tại bước này ta sẽ phải tìm phương án để giải quyết cho </a:t>
            </a:r>
            <a:r>
              <a:rPr lang="en-US" dirty="0"/>
              <a:t>	</a:t>
            </a:r>
            <a:r>
              <a:rPr lang="vi-VN" dirty="0"/>
              <a:t>bài toán con một cách cụ thể.</a:t>
            </a:r>
          </a:p>
          <a:p>
            <a:r>
              <a:rPr lang="vi-VN" b="1" dirty="0"/>
              <a:t>Bước 3: Kết hợp lời giải lại để suy ra lời giải</a:t>
            </a:r>
          </a:p>
          <a:p>
            <a:pPr marL="0" indent="0">
              <a:buNone/>
            </a:pPr>
            <a:r>
              <a:rPr lang="en-US" dirty="0"/>
              <a:t>	</a:t>
            </a:r>
            <a:r>
              <a:rPr lang="vi-VN" dirty="0"/>
              <a:t>Khi đã giải quyết xong cái bài toán nhỏ, lặp lại các bước </a:t>
            </a:r>
            <a:r>
              <a:rPr lang="en-US" dirty="0"/>
              <a:t>	</a:t>
            </a:r>
            <a:r>
              <a:rPr lang="vi-VN" dirty="0"/>
              <a:t>giải quyết đó và kết hợp lại những lời giải đó để suy ra kết </a:t>
            </a:r>
            <a:r>
              <a:rPr lang="en-US" dirty="0"/>
              <a:t>	</a:t>
            </a:r>
            <a:r>
              <a:rPr lang="vi-VN" dirty="0"/>
              <a:t>quả cần tìm (có thể ở dạng đệ quy).</a:t>
            </a:r>
          </a:p>
          <a:p>
            <a:r>
              <a:rPr lang="vi-VN" b="1" dirty="0"/>
              <a:t>Hạn chế của giải thuật chia để trị </a:t>
            </a:r>
            <a:endParaRPr lang="en-US" b="1" dirty="0"/>
          </a:p>
          <a:p>
            <a:pPr marL="0" indent="0">
              <a:buNone/>
            </a:pPr>
            <a:r>
              <a:rPr lang="en-US" b="1" dirty="0"/>
              <a:t>   </a:t>
            </a:r>
            <a:r>
              <a:rPr lang="en-US" dirty="0"/>
              <a:t>-</a:t>
            </a:r>
            <a:r>
              <a:rPr lang="vi-VN" dirty="0"/>
              <a:t>Giải thuật chia để trị tồn tại hai hạn chế, đó là:</a:t>
            </a:r>
          </a:p>
          <a:p>
            <a:pPr marL="0" indent="0">
              <a:buNone/>
            </a:pPr>
            <a:r>
              <a:rPr lang="en-US" dirty="0"/>
              <a:t>   -</a:t>
            </a:r>
            <a:r>
              <a:rPr lang="vi-VN" dirty="0"/>
              <a:t>Làm thế nào để chia tách bài toán một cách hợp lý thành các </a:t>
            </a:r>
            <a:r>
              <a:rPr lang="en-US" dirty="0"/>
              <a:t>      </a:t>
            </a:r>
            <a:r>
              <a:rPr lang="vi-VN" dirty="0"/>
              <a:t>bài toán con, bởi vì nếu các bài toán con được giải quyết bằng </a:t>
            </a:r>
            <a:r>
              <a:rPr lang="en-US" dirty="0"/>
              <a:t> </a:t>
            </a:r>
            <a:r>
              <a:rPr lang="vi-VN" dirty="0"/>
              <a:t>các thuật toán khác nhau thì sẽ rất phức tạp.</a:t>
            </a:r>
          </a:p>
          <a:p>
            <a:pPr marL="0" indent="0">
              <a:buNone/>
            </a:pPr>
            <a:r>
              <a:rPr lang="en-US" dirty="0"/>
              <a:t>   -</a:t>
            </a:r>
            <a:r>
              <a:rPr lang="vi-VN" dirty="0"/>
              <a:t>Việc kết hợp lời giải các bài toán con được thực hiện như thế </a:t>
            </a:r>
            <a:r>
              <a:rPr lang="en-US" dirty="0"/>
              <a:t> </a:t>
            </a:r>
            <a:r>
              <a:rPr lang="vi-VN" dirty="0"/>
              <a:t>nào.</a:t>
            </a:r>
          </a:p>
          <a:p>
            <a:endParaRPr lang="en-US" dirty="0"/>
          </a:p>
        </p:txBody>
      </p:sp>
    </p:spTree>
    <p:extLst>
      <p:ext uri="{BB962C8B-B14F-4D97-AF65-F5344CB8AC3E}">
        <p14:creationId xmlns:p14="http://schemas.microsoft.com/office/powerpoint/2010/main" val="423867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Ví</a:t>
            </a:r>
            <a:r>
              <a:rPr lang="en-US" b="1" dirty="0"/>
              <a:t> </a:t>
            </a:r>
            <a:r>
              <a:rPr lang="en-US" b="1" dirty="0" err="1"/>
              <a:t>dụ</a:t>
            </a:r>
            <a:r>
              <a:rPr lang="en-US" b="1" dirty="0"/>
              <a:t>: Merge sort</a:t>
            </a:r>
          </a:p>
        </p:txBody>
      </p:sp>
      <p:sp>
        <p:nvSpPr>
          <p:cNvPr id="3" name="Content Placeholder 2"/>
          <p:cNvSpPr>
            <a:spLocks noGrp="1"/>
          </p:cNvSpPr>
          <p:nvPr>
            <p:ph idx="1"/>
          </p:nvPr>
        </p:nvSpPr>
        <p:spPr/>
        <p:txBody>
          <a:bodyPr>
            <a:normAutofit/>
          </a:bodyPr>
          <a:lstStyle/>
          <a:p>
            <a:pPr marL="0" indent="0">
              <a:buNone/>
            </a:pPr>
            <a:r>
              <a:rPr lang="en-US" sz="3600" dirty="0" err="1"/>
              <a:t>Đề:Cho</a:t>
            </a:r>
            <a:r>
              <a:rPr lang="en-US" sz="3600" dirty="0"/>
              <a:t> </a:t>
            </a:r>
            <a:r>
              <a:rPr lang="en-US" sz="3600" dirty="0" err="1"/>
              <a:t>một</a:t>
            </a:r>
            <a:r>
              <a:rPr lang="en-US" sz="3600" dirty="0"/>
              <a:t> </a:t>
            </a:r>
            <a:r>
              <a:rPr lang="en-US" sz="3600" dirty="0" err="1"/>
              <a:t>mảng</a:t>
            </a:r>
            <a:r>
              <a:rPr lang="en-US" sz="3600" dirty="0"/>
              <a:t> A </a:t>
            </a:r>
            <a:r>
              <a:rPr lang="en-US" sz="3600" dirty="0" err="1"/>
              <a:t>gồm</a:t>
            </a:r>
            <a:r>
              <a:rPr lang="en-US" sz="3600" dirty="0"/>
              <a:t> n </a:t>
            </a:r>
            <a:r>
              <a:rPr lang="en-US" sz="3600" dirty="0" err="1"/>
              <a:t>phần</a:t>
            </a:r>
            <a:r>
              <a:rPr lang="en-US" sz="3600" dirty="0"/>
              <a:t> </a:t>
            </a:r>
            <a:r>
              <a:rPr lang="en-US" sz="3600" dirty="0" err="1"/>
              <a:t>tử</a:t>
            </a:r>
            <a:r>
              <a:rPr lang="en-US" sz="3600" dirty="0"/>
              <a:t>, </a:t>
            </a:r>
            <a:r>
              <a:rPr lang="en-US" sz="3600" dirty="0" err="1"/>
              <a:t>sắp</a:t>
            </a:r>
            <a:r>
              <a:rPr lang="en-US" sz="3600" dirty="0"/>
              <a:t> </a:t>
            </a:r>
            <a:r>
              <a:rPr lang="en-US" sz="3600" dirty="0" err="1"/>
              <a:t>xếp</a:t>
            </a:r>
            <a:r>
              <a:rPr lang="en-US" sz="3600" dirty="0"/>
              <a:t> </a:t>
            </a:r>
            <a:r>
              <a:rPr lang="en-US" sz="3600" dirty="0" err="1"/>
              <a:t>mảng</a:t>
            </a:r>
            <a:r>
              <a:rPr lang="en-US" sz="3600" dirty="0"/>
              <a:t> A </a:t>
            </a:r>
            <a:r>
              <a:rPr lang="en-US" sz="3600" dirty="0" err="1"/>
              <a:t>theo</a:t>
            </a:r>
            <a:r>
              <a:rPr lang="en-US" sz="3600" dirty="0"/>
              <a:t> </a:t>
            </a:r>
            <a:r>
              <a:rPr lang="en-US" sz="3600" dirty="0" err="1"/>
              <a:t>thứ</a:t>
            </a:r>
            <a:r>
              <a:rPr lang="en-US" sz="3600" dirty="0"/>
              <a:t> </a:t>
            </a:r>
            <a:r>
              <a:rPr lang="en-US" sz="3600" dirty="0" err="1"/>
              <a:t>tự</a:t>
            </a:r>
            <a:r>
              <a:rPr lang="en-US" sz="3600" dirty="0"/>
              <a:t> </a:t>
            </a:r>
            <a:r>
              <a:rPr lang="en-US" sz="3600" dirty="0" err="1"/>
              <a:t>tăng</a:t>
            </a:r>
            <a:r>
              <a:rPr lang="en-US" sz="3600" dirty="0"/>
              <a:t> </a:t>
            </a:r>
            <a:r>
              <a:rPr lang="en-US" sz="3600" dirty="0" err="1"/>
              <a:t>dần</a:t>
            </a:r>
            <a:r>
              <a:rPr lang="en-US" sz="3600" dirty="0"/>
              <a:t>.</a:t>
            </a:r>
          </a:p>
          <a:p>
            <a:pPr marL="0" indent="0">
              <a:buNone/>
            </a:pPr>
            <a:endParaRPr lang="en-US" dirty="0"/>
          </a:p>
        </p:txBody>
      </p:sp>
    </p:spTree>
    <p:extLst>
      <p:ext uri="{BB962C8B-B14F-4D97-AF65-F5344CB8AC3E}">
        <p14:creationId xmlns:p14="http://schemas.microsoft.com/office/powerpoint/2010/main" val="20659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Ý </a:t>
            </a:r>
            <a:r>
              <a:rPr lang="en-US" dirty="0" err="1"/>
              <a:t>tưởng</a:t>
            </a:r>
            <a:r>
              <a:rPr lang="en-US" dirty="0"/>
              <a:t>:</a:t>
            </a:r>
          </a:p>
        </p:txBody>
      </p:sp>
      <p:sp>
        <p:nvSpPr>
          <p:cNvPr id="3" name="Content Placeholder 2"/>
          <p:cNvSpPr>
            <a:spLocks noGrp="1"/>
          </p:cNvSpPr>
          <p:nvPr>
            <p:ph idx="1"/>
          </p:nvPr>
        </p:nvSpPr>
        <p:spPr/>
        <p:txBody>
          <a:bodyPr/>
          <a:lstStyle/>
          <a:p>
            <a:r>
              <a:rPr lang="vi-VN" dirty="0"/>
              <a:t>Chia: phân chia dãy N phần tử sẽ được sắp xếp thành 2 dãy con, mỗi dãy có N/2 phần tử</a:t>
            </a:r>
          </a:p>
          <a:p>
            <a:r>
              <a:rPr lang="vi-VN" dirty="0"/>
              <a:t>Trị: dùng kỹ thuật trộn 2 dãy con đã được sắp xếp thành dãy kết quả được sắp xếp. Quá trình này xảy ra khi các dãy con không thể phân chia được nữa</a:t>
            </a:r>
          </a:p>
          <a:p>
            <a:r>
              <a:rPr lang="vi-VN" dirty="0"/>
              <a:t>Tổng hợp: tổng hợp kết quả của 2 dãy con đã được sắp xếp thành dãy được sắp xếp</a:t>
            </a:r>
          </a:p>
          <a:p>
            <a:r>
              <a:rPr lang="vi-VN" dirty="0"/>
              <a:t> Độ phức tạp thuật toán: O(n logn)</a:t>
            </a:r>
          </a:p>
          <a:p>
            <a:endParaRPr lang="en-US" dirty="0"/>
          </a:p>
        </p:txBody>
      </p:sp>
    </p:spTree>
    <p:extLst>
      <p:ext uri="{BB962C8B-B14F-4D97-AF65-F5344CB8AC3E}">
        <p14:creationId xmlns:p14="http://schemas.microsoft.com/office/powerpoint/2010/main" val="360171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Triển</a:t>
            </a:r>
            <a:r>
              <a:rPr lang="en-US" dirty="0"/>
              <a:t> </a:t>
            </a:r>
            <a:r>
              <a:rPr lang="en-US" dirty="0" err="1"/>
              <a:t>khai</a:t>
            </a:r>
            <a:r>
              <a:rPr lang="en-US" dirty="0"/>
              <a:t>:</a:t>
            </a:r>
          </a:p>
        </p:txBody>
      </p:sp>
      <p:sp>
        <p:nvSpPr>
          <p:cNvPr id="3" name="Content Placeholder 2"/>
          <p:cNvSpPr>
            <a:spLocks noGrp="1"/>
          </p:cNvSpPr>
          <p:nvPr>
            <p:ph idx="1"/>
          </p:nvPr>
        </p:nvSpPr>
        <p:spPr/>
        <p:txBody>
          <a:bodyPr>
            <a:normAutofit/>
          </a:bodyPr>
          <a:lstStyle/>
          <a:p>
            <a:r>
              <a:rPr lang="en-US" dirty="0" err="1"/>
              <a:t>mergeSort</a:t>
            </a:r>
            <a:r>
              <a:rPr lang="en-US" dirty="0"/>
              <a:t>(</a:t>
            </a:r>
            <a:r>
              <a:rPr lang="en-US" dirty="0" err="1"/>
              <a:t>arr</a:t>
            </a:r>
            <a:r>
              <a:rPr lang="en-US" dirty="0"/>
              <a:t>[], l,  r)</a:t>
            </a:r>
          </a:p>
          <a:p>
            <a:pPr marL="457200" lvl="1" indent="0">
              <a:buNone/>
            </a:pPr>
            <a:r>
              <a:rPr lang="en-US" dirty="0"/>
              <a:t>If r &gt; l</a:t>
            </a:r>
          </a:p>
          <a:p>
            <a:pPr marL="457200" lvl="1" indent="0">
              <a:buNone/>
            </a:pPr>
            <a:r>
              <a:rPr lang="en-US" dirty="0"/>
              <a:t>     1. </a:t>
            </a:r>
            <a:r>
              <a:rPr lang="en-US" dirty="0" err="1"/>
              <a:t>Tìm</a:t>
            </a:r>
            <a:r>
              <a:rPr lang="en-US" dirty="0"/>
              <a:t> </a:t>
            </a:r>
            <a:r>
              <a:rPr lang="en-US" dirty="0" err="1"/>
              <a:t>chỉ</a:t>
            </a:r>
            <a:r>
              <a:rPr lang="en-US" dirty="0"/>
              <a:t> </a:t>
            </a:r>
            <a:r>
              <a:rPr lang="en-US" dirty="0" err="1"/>
              <a:t>số</a:t>
            </a:r>
            <a:r>
              <a:rPr lang="en-US" dirty="0"/>
              <a:t> </a:t>
            </a:r>
            <a:r>
              <a:rPr lang="en-US" dirty="0" err="1"/>
              <a:t>nằm</a:t>
            </a:r>
            <a:r>
              <a:rPr lang="en-US" dirty="0"/>
              <a:t> </a:t>
            </a:r>
            <a:r>
              <a:rPr lang="en-US" dirty="0" err="1"/>
              <a:t>giữa</a:t>
            </a:r>
            <a:r>
              <a:rPr lang="en-US" dirty="0"/>
              <a:t> </a:t>
            </a:r>
            <a:r>
              <a:rPr lang="en-US" dirty="0" err="1"/>
              <a:t>mảng</a:t>
            </a:r>
            <a:r>
              <a:rPr lang="en-US" dirty="0"/>
              <a:t> </a:t>
            </a:r>
            <a:r>
              <a:rPr lang="en-US" dirty="0" err="1"/>
              <a:t>để</a:t>
            </a:r>
            <a:r>
              <a:rPr lang="en-US" dirty="0"/>
              <a:t> chia </a:t>
            </a:r>
            <a:r>
              <a:rPr lang="en-US" dirty="0" err="1"/>
              <a:t>mảng</a:t>
            </a:r>
            <a:r>
              <a:rPr lang="en-US" dirty="0"/>
              <a:t> </a:t>
            </a:r>
            <a:r>
              <a:rPr lang="en-US" dirty="0" err="1"/>
              <a:t>thành</a:t>
            </a:r>
            <a:r>
              <a:rPr lang="en-US" dirty="0"/>
              <a:t> 2 </a:t>
            </a:r>
            <a:r>
              <a:rPr lang="en-US" dirty="0" err="1"/>
              <a:t>nửa</a:t>
            </a:r>
            <a:r>
              <a:rPr lang="en-US" dirty="0"/>
              <a:t>:</a:t>
            </a:r>
          </a:p>
          <a:p>
            <a:pPr marL="457200" lvl="1" indent="0">
              <a:buNone/>
            </a:pPr>
            <a:r>
              <a:rPr lang="en-US" dirty="0"/>
              <a:t>             middle m = (</a:t>
            </a:r>
            <a:r>
              <a:rPr lang="en-US" dirty="0" err="1"/>
              <a:t>l+r</a:t>
            </a:r>
            <a:r>
              <a:rPr lang="en-US" dirty="0"/>
              <a:t>)/2</a:t>
            </a:r>
          </a:p>
          <a:p>
            <a:pPr marL="457200" lvl="1" indent="0">
              <a:buNone/>
            </a:pPr>
            <a:r>
              <a:rPr lang="en-US" dirty="0"/>
              <a:t>     2. </a:t>
            </a:r>
            <a:r>
              <a:rPr lang="en-US" dirty="0" err="1"/>
              <a:t>Gọi</a:t>
            </a:r>
            <a:r>
              <a:rPr lang="en-US" dirty="0"/>
              <a:t> </a:t>
            </a:r>
            <a:r>
              <a:rPr lang="en-US" dirty="0" err="1"/>
              <a:t>đệ</a:t>
            </a:r>
            <a:r>
              <a:rPr lang="en-US" dirty="0"/>
              <a:t> </a:t>
            </a:r>
            <a:r>
              <a:rPr lang="en-US" dirty="0" err="1"/>
              <a:t>quy</a:t>
            </a:r>
            <a:r>
              <a:rPr lang="en-US" dirty="0"/>
              <a:t> </a:t>
            </a:r>
            <a:r>
              <a:rPr lang="en-US" dirty="0" err="1"/>
              <a:t>hàm</a:t>
            </a:r>
            <a:r>
              <a:rPr lang="en-US" dirty="0"/>
              <a:t> </a:t>
            </a:r>
            <a:r>
              <a:rPr lang="en-US" dirty="0" err="1"/>
              <a:t>mergeSort</a:t>
            </a:r>
            <a:r>
              <a:rPr lang="en-US" dirty="0"/>
              <a:t> </a:t>
            </a:r>
            <a:r>
              <a:rPr lang="en-US" dirty="0" err="1"/>
              <a:t>cho</a:t>
            </a:r>
            <a:r>
              <a:rPr lang="en-US" dirty="0"/>
              <a:t> </a:t>
            </a:r>
            <a:r>
              <a:rPr lang="en-US" dirty="0" err="1"/>
              <a:t>nửa</a:t>
            </a:r>
            <a:r>
              <a:rPr lang="en-US" dirty="0"/>
              <a:t> </a:t>
            </a:r>
            <a:r>
              <a:rPr lang="en-US" dirty="0" err="1"/>
              <a:t>đầu</a:t>
            </a:r>
            <a:r>
              <a:rPr lang="en-US" dirty="0"/>
              <a:t> </a:t>
            </a:r>
            <a:r>
              <a:rPr lang="en-US" dirty="0" err="1"/>
              <a:t>tiên</a:t>
            </a:r>
            <a:r>
              <a:rPr lang="en-US" dirty="0"/>
              <a:t>:   </a:t>
            </a:r>
          </a:p>
          <a:p>
            <a:pPr marL="457200" lvl="1" indent="0">
              <a:buNone/>
            </a:pPr>
            <a:r>
              <a:rPr lang="en-US" dirty="0"/>
              <a:t>             </a:t>
            </a:r>
            <a:r>
              <a:rPr lang="en-US" dirty="0" err="1"/>
              <a:t>mergeSort</a:t>
            </a:r>
            <a:r>
              <a:rPr lang="en-US" dirty="0"/>
              <a:t>(</a:t>
            </a:r>
            <a:r>
              <a:rPr lang="en-US" dirty="0" err="1"/>
              <a:t>arr</a:t>
            </a:r>
            <a:r>
              <a:rPr lang="en-US" dirty="0"/>
              <a:t>, l, m)</a:t>
            </a:r>
          </a:p>
          <a:p>
            <a:pPr marL="457200" lvl="1" indent="0">
              <a:buNone/>
            </a:pPr>
            <a:r>
              <a:rPr lang="en-US" dirty="0"/>
              <a:t>     3. </a:t>
            </a:r>
            <a:r>
              <a:rPr lang="en-US" dirty="0" err="1"/>
              <a:t>Gọi</a:t>
            </a:r>
            <a:r>
              <a:rPr lang="en-US" dirty="0"/>
              <a:t> </a:t>
            </a:r>
            <a:r>
              <a:rPr lang="en-US" dirty="0" err="1"/>
              <a:t>đệ</a:t>
            </a:r>
            <a:r>
              <a:rPr lang="en-US" dirty="0"/>
              <a:t> </a:t>
            </a:r>
            <a:r>
              <a:rPr lang="en-US" dirty="0" err="1"/>
              <a:t>quy</a:t>
            </a:r>
            <a:r>
              <a:rPr lang="en-US" dirty="0"/>
              <a:t> </a:t>
            </a:r>
            <a:r>
              <a:rPr lang="en-US" dirty="0" err="1"/>
              <a:t>hàm</a:t>
            </a:r>
            <a:r>
              <a:rPr lang="en-US" dirty="0"/>
              <a:t> </a:t>
            </a:r>
            <a:r>
              <a:rPr lang="en-US" dirty="0" err="1"/>
              <a:t>mergeSort</a:t>
            </a:r>
            <a:r>
              <a:rPr lang="en-US" dirty="0"/>
              <a:t> </a:t>
            </a:r>
            <a:r>
              <a:rPr lang="en-US" dirty="0" err="1"/>
              <a:t>cho</a:t>
            </a:r>
            <a:r>
              <a:rPr lang="en-US" dirty="0"/>
              <a:t> </a:t>
            </a:r>
            <a:r>
              <a:rPr lang="en-US" dirty="0" err="1"/>
              <a:t>nửa</a:t>
            </a:r>
            <a:r>
              <a:rPr lang="en-US" dirty="0"/>
              <a:t> </a:t>
            </a:r>
            <a:r>
              <a:rPr lang="en-US" dirty="0" err="1"/>
              <a:t>thứ</a:t>
            </a:r>
            <a:r>
              <a:rPr lang="en-US" dirty="0"/>
              <a:t> </a:t>
            </a:r>
            <a:r>
              <a:rPr lang="en-US" dirty="0" err="1"/>
              <a:t>hai</a:t>
            </a:r>
            <a:r>
              <a:rPr lang="en-US" dirty="0"/>
              <a:t>:</a:t>
            </a:r>
          </a:p>
          <a:p>
            <a:pPr marL="457200" lvl="1" indent="0">
              <a:buNone/>
            </a:pPr>
            <a:r>
              <a:rPr lang="en-US" dirty="0"/>
              <a:t>             </a:t>
            </a:r>
            <a:r>
              <a:rPr lang="en-US" dirty="0" err="1"/>
              <a:t>mergeSort</a:t>
            </a:r>
            <a:r>
              <a:rPr lang="en-US" dirty="0"/>
              <a:t>(</a:t>
            </a:r>
            <a:r>
              <a:rPr lang="en-US" dirty="0" err="1"/>
              <a:t>arr</a:t>
            </a:r>
            <a:r>
              <a:rPr lang="en-US" dirty="0"/>
              <a:t>, m+1, r)</a:t>
            </a:r>
          </a:p>
          <a:p>
            <a:pPr marL="457200" lvl="1" indent="0">
              <a:buNone/>
            </a:pPr>
            <a:r>
              <a:rPr lang="en-US" dirty="0"/>
              <a:t>     4. </a:t>
            </a:r>
            <a:r>
              <a:rPr lang="en-US" dirty="0" err="1"/>
              <a:t>Gộp</a:t>
            </a:r>
            <a:r>
              <a:rPr lang="en-US" dirty="0"/>
              <a:t> 2 </a:t>
            </a:r>
            <a:r>
              <a:rPr lang="en-US" dirty="0" err="1"/>
              <a:t>nửa</a:t>
            </a:r>
            <a:r>
              <a:rPr lang="en-US" dirty="0"/>
              <a:t> </a:t>
            </a:r>
            <a:r>
              <a:rPr lang="en-US" dirty="0" err="1"/>
              <a:t>mảng</a:t>
            </a:r>
            <a:r>
              <a:rPr lang="en-US" dirty="0"/>
              <a:t> </a:t>
            </a:r>
            <a:r>
              <a:rPr lang="en-US" dirty="0" err="1"/>
              <a:t>đã</a:t>
            </a:r>
            <a:r>
              <a:rPr lang="en-US" dirty="0"/>
              <a:t> </a:t>
            </a:r>
            <a:r>
              <a:rPr lang="en-US" dirty="0" err="1"/>
              <a:t>sắp</a:t>
            </a:r>
            <a:r>
              <a:rPr lang="en-US" dirty="0"/>
              <a:t> </a:t>
            </a:r>
            <a:r>
              <a:rPr lang="en-US" dirty="0" err="1"/>
              <a:t>xếp</a:t>
            </a:r>
            <a:r>
              <a:rPr lang="en-US" dirty="0"/>
              <a:t> ở (2) </a:t>
            </a:r>
            <a:r>
              <a:rPr lang="en-US" dirty="0" err="1"/>
              <a:t>và</a:t>
            </a:r>
            <a:r>
              <a:rPr lang="en-US" dirty="0"/>
              <a:t> (3):</a:t>
            </a:r>
          </a:p>
          <a:p>
            <a:pPr marL="457200" lvl="1" indent="0">
              <a:buNone/>
            </a:pPr>
            <a:r>
              <a:rPr lang="en-US" dirty="0"/>
              <a:t>             merge(</a:t>
            </a:r>
            <a:r>
              <a:rPr lang="en-US" dirty="0" err="1"/>
              <a:t>arr</a:t>
            </a:r>
            <a:r>
              <a:rPr lang="en-US" dirty="0"/>
              <a:t>, l, m, r)</a:t>
            </a:r>
          </a:p>
          <a:p>
            <a:endParaRPr lang="en-US" dirty="0"/>
          </a:p>
        </p:txBody>
      </p:sp>
    </p:spTree>
    <p:extLst>
      <p:ext uri="{BB962C8B-B14F-4D97-AF65-F5344CB8AC3E}">
        <p14:creationId xmlns:p14="http://schemas.microsoft.com/office/powerpoint/2010/main" val="426306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arr</a:t>
            </a:r>
            <a:r>
              <a:rPr lang="en-US" dirty="0"/>
              <a:t>[]={38, 27 , 43 , 3 , 9 , 82 , 10};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864" y="1480457"/>
            <a:ext cx="5886993" cy="5155474"/>
          </a:xfrm>
        </p:spPr>
      </p:pic>
    </p:spTree>
    <p:extLst>
      <p:ext uri="{BB962C8B-B14F-4D97-AF65-F5344CB8AC3E}">
        <p14:creationId xmlns:p14="http://schemas.microsoft.com/office/powerpoint/2010/main" val="194923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846"/>
            <a:ext cx="10515600" cy="6104708"/>
          </a:xfrm>
        </p:spPr>
        <p:txBody>
          <a:bodyPr>
            <a:normAutofit/>
          </a:bodyPr>
          <a:lstStyle/>
          <a:p>
            <a:pPr marL="0" indent="0">
              <a:buNone/>
            </a:pPr>
            <a:r>
              <a:rPr lang="vi-VN" dirty="0"/>
              <a:t>Cách hàm merge hoạt động khi gộp hai mảng con</a:t>
            </a:r>
            <a:r>
              <a:rPr lang="en-US" dirty="0"/>
              <a:t>:</a:t>
            </a:r>
            <a:endParaRPr lang="vi-VN" dirty="0"/>
          </a:p>
          <a:p>
            <a:pPr marL="0" indent="0">
              <a:buNone/>
            </a:pPr>
            <a:r>
              <a:rPr lang="vi-VN" dirty="0"/>
              <a:t>Với trường hợp khi 2 mảng con chỉ có 1 phần tử, ta chỉ việc xem phần tử nào nhỏ hơn và đẩy lên đầu, phần tử còn lại đặt phía sau. Do vậy, các mảng con cần gộp lại có tính chất luôn được sắp tăng dần.</a:t>
            </a:r>
          </a:p>
          <a:p>
            <a:pPr marL="0" indent="0" fontAlgn="t">
              <a:buNone/>
            </a:pPr>
            <a:r>
              <a:rPr lang="vi-VN" dirty="0">
                <a:solidFill>
                  <a:srgbClr val="000000"/>
                </a:solidFill>
                <a:latin typeface="inherit"/>
              </a:rPr>
              <a:t>Giả sử ta có 2 mảng con lần lượt là:</a:t>
            </a:r>
          </a:p>
          <a:p>
            <a:pPr marL="0" indent="0" fontAlgn="t">
              <a:buNone/>
            </a:pPr>
            <a:r>
              <a:rPr lang="vi-VN" dirty="0">
                <a:solidFill>
                  <a:srgbClr val="000000"/>
                </a:solidFill>
                <a:latin typeface="inherit"/>
              </a:rPr>
              <a:t>arr1 = [1 9 10 10] , n1 = 4 // chiều dài của mảng con</a:t>
            </a:r>
          </a:p>
          <a:p>
            <a:pPr marL="0" indent="0" fontAlgn="t">
              <a:buNone/>
            </a:pPr>
            <a:r>
              <a:rPr lang="vi-VN" dirty="0">
                <a:solidFill>
                  <a:srgbClr val="000000"/>
                </a:solidFill>
                <a:latin typeface="inherit"/>
              </a:rPr>
              <a:t>arr2 = [3 5 7 9], n2 = 4</a:t>
            </a:r>
          </a:p>
          <a:p>
            <a:pPr marL="0" indent="0" fontAlgn="t">
              <a:buNone/>
            </a:pPr>
            <a:r>
              <a:rPr lang="vi-VN" dirty="0">
                <a:solidFill>
                  <a:srgbClr val="000000"/>
                </a:solidFill>
                <a:latin typeface="inherit"/>
              </a:rPr>
              <a:t>sort_arr = [] // Mảng lưu lại tiến trình gộp</a:t>
            </a:r>
          </a:p>
          <a:p>
            <a:pPr marL="0" indent="0" fontAlgn="t">
              <a:buNone/>
            </a:pPr>
            <a:r>
              <a:rPr lang="vi-VN" dirty="0">
                <a:solidFill>
                  <a:srgbClr val="000000"/>
                </a:solidFill>
                <a:latin typeface="inherit"/>
              </a:rPr>
              <a:t>Khởi tạo i = 0, j = 0 tương ứng là chỉ số bắt đầu của arr1 và arr2</a:t>
            </a:r>
          </a:p>
          <a:p>
            <a:pPr marL="0" indent="0" fontAlgn="t">
              <a:buNone/>
            </a:pPr>
            <a:r>
              <a:rPr lang="vi-VN" dirty="0">
                <a:solidFill>
                  <a:srgbClr val="000000"/>
                </a:solidFill>
                <a:latin typeface="inherit"/>
              </a:rPr>
              <a:t>Xét thấy arr1[i] &lt; arr2[j] =&gt; chèn arr1[i] vào cuối mảng sort_arr, tăng i lên 1 đơn vị</a:t>
            </a:r>
          </a:p>
          <a:p>
            <a:pPr marL="0" indent="0" fontAlgn="t">
              <a:buNone/>
            </a:pPr>
            <a:r>
              <a:rPr lang="vi-VN" dirty="0">
                <a:solidFill>
                  <a:srgbClr val="000000"/>
                </a:solidFill>
                <a:latin typeface="inherit"/>
              </a:rPr>
              <a:t>=&gt; sort_arr = [1], i = 1</a:t>
            </a:r>
          </a:p>
          <a:p>
            <a:pPr marL="0" indent="0" fontAlgn="t">
              <a:buNone/>
            </a:pPr>
            <a:r>
              <a:rPr lang="vi-VN" dirty="0">
                <a:solidFill>
                  <a:srgbClr val="000000"/>
                </a:solidFill>
                <a:latin typeface="inherit"/>
              </a:rPr>
              <a:t>Xét thấy arr1[i] &gt; arr2[j] =&gt; chèn arr2[j] vào cuối mảng sort_arr, tăng j lên 1 đơn vị</a:t>
            </a:r>
          </a:p>
          <a:p>
            <a:pPr marL="0" indent="0" fontAlgn="t">
              <a:buNone/>
            </a:pPr>
            <a:r>
              <a:rPr lang="vi-VN" dirty="0">
                <a:solidFill>
                  <a:srgbClr val="000000"/>
                </a:solidFill>
                <a:latin typeface="inherit"/>
              </a:rPr>
              <a:t>=&gt; sort_arr = [1, 3], i = 1, j = 1</a:t>
            </a:r>
          </a:p>
          <a:p>
            <a:pPr marL="0" indent="0" fontAlgn="t">
              <a:buNone/>
            </a:pPr>
            <a:r>
              <a:rPr lang="vi-VN" dirty="0">
                <a:solidFill>
                  <a:srgbClr val="000000"/>
                </a:solidFill>
                <a:latin typeface="inherit"/>
              </a:rPr>
              <a:t>Xét thấy arr1[i] &gt; arr2[j] =&gt; chèn arr2[j] vào cuối mảng sort_arr, tăng j lên 1 đơn vị </a:t>
            </a:r>
          </a:p>
          <a:p>
            <a:pPr marL="0" indent="0" fontAlgn="t">
              <a:buNone/>
            </a:pPr>
            <a:r>
              <a:rPr lang="vi-VN" dirty="0">
                <a:solidFill>
                  <a:srgbClr val="000000"/>
                </a:solidFill>
                <a:latin typeface="inherit"/>
              </a:rPr>
              <a:t>=&gt; sort_arr = [1, 3, 5], i = 1, j = 2</a:t>
            </a:r>
          </a:p>
        </p:txBody>
      </p:sp>
    </p:spTree>
    <p:extLst>
      <p:ext uri="{BB962C8B-B14F-4D97-AF65-F5344CB8AC3E}">
        <p14:creationId xmlns:p14="http://schemas.microsoft.com/office/powerpoint/2010/main" val="4108540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1981</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inherit</vt:lpstr>
      <vt:lpstr>roboto</vt:lpstr>
      <vt:lpstr>Symbol</vt:lpstr>
      <vt:lpstr>Tahoma</vt:lpstr>
      <vt:lpstr>Trebuchet MS</vt:lpstr>
      <vt:lpstr>Verdana</vt:lpstr>
      <vt:lpstr>Wingdings</vt:lpstr>
      <vt:lpstr>Wingdings 3</vt:lpstr>
      <vt:lpstr>Facet</vt:lpstr>
      <vt:lpstr>Chia để trị (Devide and Conquer) </vt:lpstr>
      <vt:lpstr>Khái niệm:</vt:lpstr>
      <vt:lpstr>Các bài toán có thể giải quyết bằng phương pháp chia để trị thông qua 3 bước:</vt:lpstr>
      <vt:lpstr>PowerPoint Presentation</vt:lpstr>
      <vt:lpstr>Ví dụ: Merge sort</vt:lpstr>
      <vt:lpstr>Ý tưởng:</vt:lpstr>
      <vt:lpstr>Triển khai:</vt:lpstr>
      <vt:lpstr>Ví dụ: arr[]={38, 27 , 43 , 3 , 9 , 82 , 10};</vt:lpstr>
      <vt:lpstr>PowerPoint Presentation</vt:lpstr>
      <vt:lpstr>PowerPoint Presentation</vt:lpstr>
      <vt:lpstr>Ví dụ:Tìm kiếm nhị phân</vt:lpstr>
      <vt:lpstr>Ý tưởng của thuật toán tìm kiếm nhị phân:</vt:lpstr>
      <vt:lpstr>Hình ảnh dưới đây mô phỏng quá trình thực hiện của thuật toán tìm kiếm nhị phân và so sánh với thuật toán tìm kiếm tuyến tính.</vt:lpstr>
      <vt:lpstr>PowerPoint Presentation</vt:lpstr>
      <vt:lpstr>Cài đặt:</vt:lpstr>
      <vt:lpstr>Ví dụ: Tính an</vt:lpstr>
      <vt:lpstr>PowerPoint Presentation</vt:lpstr>
      <vt:lpstr>PowerPoint Presentation</vt:lpstr>
      <vt:lpstr>Link code mẫu mergeSort ở đây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Chia để trị (Devide and Conquer) </dc:title>
  <dc:creator>Cuong</dc:creator>
  <cp:lastModifiedBy>Cuong</cp:lastModifiedBy>
  <cp:revision>5</cp:revision>
  <dcterms:created xsi:type="dcterms:W3CDTF">2020-12-29T15:26:36Z</dcterms:created>
  <dcterms:modified xsi:type="dcterms:W3CDTF">2020-12-29T15:37:49Z</dcterms:modified>
</cp:coreProperties>
</file>