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110"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D22040-095A-450D-8535-7FD2EA551752}"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951BC-46AC-4DF8-9E70-15E98D3F6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93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22040-095A-450D-8535-7FD2EA551752}"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951BC-46AC-4DF8-9E70-15E98D3F69BF}" type="slidenum">
              <a:rPr lang="en-US" smtClean="0"/>
              <a:t>‹#›</a:t>
            </a:fld>
            <a:endParaRPr lang="en-US"/>
          </a:p>
        </p:txBody>
      </p:sp>
    </p:spTree>
    <p:extLst>
      <p:ext uri="{BB962C8B-B14F-4D97-AF65-F5344CB8AC3E}">
        <p14:creationId xmlns:p14="http://schemas.microsoft.com/office/powerpoint/2010/main" val="198951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22040-095A-450D-8535-7FD2EA551752}"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951BC-46AC-4DF8-9E70-15E98D3F69BF}" type="slidenum">
              <a:rPr lang="en-US" smtClean="0"/>
              <a:t>‹#›</a:t>
            </a:fld>
            <a:endParaRPr lang="en-US"/>
          </a:p>
        </p:txBody>
      </p:sp>
    </p:spTree>
    <p:extLst>
      <p:ext uri="{BB962C8B-B14F-4D97-AF65-F5344CB8AC3E}">
        <p14:creationId xmlns:p14="http://schemas.microsoft.com/office/powerpoint/2010/main" val="86289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22040-095A-450D-8535-7FD2EA551752}"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951BC-46AC-4DF8-9E70-15E98D3F69BF}" type="slidenum">
              <a:rPr lang="en-US" smtClean="0"/>
              <a:t>‹#›</a:t>
            </a:fld>
            <a:endParaRPr lang="en-US"/>
          </a:p>
        </p:txBody>
      </p:sp>
    </p:spTree>
    <p:extLst>
      <p:ext uri="{BB962C8B-B14F-4D97-AF65-F5344CB8AC3E}">
        <p14:creationId xmlns:p14="http://schemas.microsoft.com/office/powerpoint/2010/main" val="415935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22040-095A-450D-8535-7FD2EA551752}"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951BC-46AC-4DF8-9E70-15E98D3F6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20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D22040-095A-450D-8535-7FD2EA551752}"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951BC-46AC-4DF8-9E70-15E98D3F69BF}" type="slidenum">
              <a:rPr lang="en-US" smtClean="0"/>
              <a:t>‹#›</a:t>
            </a:fld>
            <a:endParaRPr lang="en-US"/>
          </a:p>
        </p:txBody>
      </p:sp>
    </p:spTree>
    <p:extLst>
      <p:ext uri="{BB962C8B-B14F-4D97-AF65-F5344CB8AC3E}">
        <p14:creationId xmlns:p14="http://schemas.microsoft.com/office/powerpoint/2010/main" val="241722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D22040-095A-450D-8535-7FD2EA551752}"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951BC-46AC-4DF8-9E70-15E98D3F69BF}" type="slidenum">
              <a:rPr lang="en-US" smtClean="0"/>
              <a:t>‹#›</a:t>
            </a:fld>
            <a:endParaRPr lang="en-US"/>
          </a:p>
        </p:txBody>
      </p:sp>
    </p:spTree>
    <p:extLst>
      <p:ext uri="{BB962C8B-B14F-4D97-AF65-F5344CB8AC3E}">
        <p14:creationId xmlns:p14="http://schemas.microsoft.com/office/powerpoint/2010/main" val="12876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D22040-095A-450D-8535-7FD2EA551752}"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951BC-46AC-4DF8-9E70-15E98D3F69BF}" type="slidenum">
              <a:rPr lang="en-US" smtClean="0"/>
              <a:t>‹#›</a:t>
            </a:fld>
            <a:endParaRPr lang="en-US"/>
          </a:p>
        </p:txBody>
      </p:sp>
    </p:spTree>
    <p:extLst>
      <p:ext uri="{BB962C8B-B14F-4D97-AF65-F5344CB8AC3E}">
        <p14:creationId xmlns:p14="http://schemas.microsoft.com/office/powerpoint/2010/main" val="349933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D22040-095A-450D-8535-7FD2EA551752}" type="datetimeFigureOut">
              <a:rPr lang="en-US" smtClean="0"/>
              <a:t>12/21/2020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E2951BC-46AC-4DF8-9E70-15E98D3F69BF}" type="slidenum">
              <a:rPr lang="en-US" smtClean="0"/>
              <a:t>‹#›</a:t>
            </a:fld>
            <a:endParaRPr lang="en-US"/>
          </a:p>
        </p:txBody>
      </p:sp>
    </p:spTree>
    <p:extLst>
      <p:ext uri="{BB962C8B-B14F-4D97-AF65-F5344CB8AC3E}">
        <p14:creationId xmlns:p14="http://schemas.microsoft.com/office/powerpoint/2010/main" val="372686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D22040-095A-450D-8535-7FD2EA551752}" type="datetimeFigureOut">
              <a:rPr lang="en-US" smtClean="0"/>
              <a:t>12/21/2020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2951BC-46AC-4DF8-9E70-15E98D3F69BF}" type="slidenum">
              <a:rPr lang="en-US" smtClean="0"/>
              <a:t>‹#›</a:t>
            </a:fld>
            <a:endParaRPr lang="en-US"/>
          </a:p>
        </p:txBody>
      </p:sp>
    </p:spTree>
    <p:extLst>
      <p:ext uri="{BB962C8B-B14F-4D97-AF65-F5344CB8AC3E}">
        <p14:creationId xmlns:p14="http://schemas.microsoft.com/office/powerpoint/2010/main" val="283467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22040-095A-450D-8535-7FD2EA551752}"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951BC-46AC-4DF8-9E70-15E98D3F69BF}" type="slidenum">
              <a:rPr lang="en-US" smtClean="0"/>
              <a:t>‹#›</a:t>
            </a:fld>
            <a:endParaRPr lang="en-US"/>
          </a:p>
        </p:txBody>
      </p:sp>
    </p:spTree>
    <p:extLst>
      <p:ext uri="{BB962C8B-B14F-4D97-AF65-F5344CB8AC3E}">
        <p14:creationId xmlns:p14="http://schemas.microsoft.com/office/powerpoint/2010/main" val="141933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D22040-095A-450D-8535-7FD2EA551752}" type="datetimeFigureOut">
              <a:rPr lang="en-US" smtClean="0"/>
              <a:t>12/21/2020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2951BC-46AC-4DF8-9E70-15E98D3F69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661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D768-55B9-4765-A65E-A5BEE32A99D9}"/>
              </a:ext>
            </a:extLst>
          </p:cNvPr>
          <p:cNvSpPr>
            <a:spLocks noGrp="1"/>
          </p:cNvSpPr>
          <p:nvPr>
            <p:ph type="ctrTitle"/>
          </p:nvPr>
        </p:nvSpPr>
        <p:spPr>
          <a:xfrm>
            <a:off x="3119434" y="1527251"/>
            <a:ext cx="5782716" cy="2148784"/>
          </a:xfrm>
          <a:noFill/>
        </p:spPr>
        <p:txBody>
          <a:bodyPr anchor="ctr">
            <a:normAutofit/>
          </a:bodyPr>
          <a:lstStyle/>
          <a:p>
            <a:r>
              <a:rPr lang="vi-VN" sz="6600" dirty="0">
                <a:solidFill>
                  <a:srgbClr val="080808"/>
                </a:solidFill>
              </a:rPr>
              <a:t>Greedy</a:t>
            </a:r>
            <a:endParaRPr lang="en-US" sz="6600" dirty="0">
              <a:solidFill>
                <a:srgbClr val="080808"/>
              </a:solidFill>
            </a:endParaRPr>
          </a:p>
        </p:txBody>
      </p:sp>
      <p:sp>
        <p:nvSpPr>
          <p:cNvPr id="3" name="Subtitle 2">
            <a:extLst>
              <a:ext uri="{FF2B5EF4-FFF2-40B4-BE49-F238E27FC236}">
                <a16:creationId xmlns:a16="http://schemas.microsoft.com/office/drawing/2014/main" id="{7183D512-A760-44ED-AB76-B12E5E21BCAE}"/>
              </a:ext>
            </a:extLst>
          </p:cNvPr>
          <p:cNvSpPr>
            <a:spLocks noGrp="1"/>
          </p:cNvSpPr>
          <p:nvPr>
            <p:ph type="subTitle" idx="1"/>
          </p:nvPr>
        </p:nvSpPr>
        <p:spPr>
          <a:xfrm>
            <a:off x="3897433" y="3232310"/>
            <a:ext cx="4226717" cy="1878855"/>
          </a:xfrm>
          <a:noFill/>
        </p:spPr>
        <p:txBody>
          <a:bodyPr>
            <a:normAutofit/>
          </a:bodyPr>
          <a:lstStyle/>
          <a:p>
            <a:r>
              <a:rPr lang="vi-VN" sz="3200" dirty="0">
                <a:solidFill>
                  <a:srgbClr val="080808"/>
                </a:solidFill>
              </a:rPr>
              <a:t>Tham lam</a:t>
            </a:r>
            <a:endParaRPr lang="en-US" sz="3200" dirty="0">
              <a:solidFill>
                <a:srgbClr val="080808"/>
              </a:solidFill>
            </a:endParaRPr>
          </a:p>
        </p:txBody>
      </p:sp>
    </p:spTree>
    <p:extLst>
      <p:ext uri="{BB962C8B-B14F-4D97-AF65-F5344CB8AC3E}">
        <p14:creationId xmlns:p14="http://schemas.microsoft.com/office/powerpoint/2010/main" val="306138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A0DF-9F0B-4A75-A56F-8C8D75786F99}"/>
              </a:ext>
            </a:extLst>
          </p:cNvPr>
          <p:cNvSpPr>
            <a:spLocks noGrp="1"/>
          </p:cNvSpPr>
          <p:nvPr>
            <p:ph type="title"/>
          </p:nvPr>
        </p:nvSpPr>
        <p:spPr>
          <a:xfrm>
            <a:off x="922351" y="556591"/>
            <a:ext cx="10058400" cy="774221"/>
          </a:xfrm>
        </p:spPr>
        <p:txBody>
          <a:bodyPr>
            <a:normAutofit/>
          </a:bodyPr>
          <a:lstStyle/>
          <a:p>
            <a:pPr algn="ctr"/>
            <a:r>
              <a:rPr lang="vi-VN" sz="4000" dirty="0"/>
              <a:t>Giới thiệu</a:t>
            </a:r>
            <a:endParaRPr lang="en-US" sz="4000" dirty="0"/>
          </a:p>
        </p:txBody>
      </p:sp>
      <p:sp>
        <p:nvSpPr>
          <p:cNvPr id="3" name="Content Placeholder 2">
            <a:extLst>
              <a:ext uri="{FF2B5EF4-FFF2-40B4-BE49-F238E27FC236}">
                <a16:creationId xmlns:a16="http://schemas.microsoft.com/office/drawing/2014/main" id="{A823B9B4-0A13-4425-904E-750E17368F0D}"/>
              </a:ext>
            </a:extLst>
          </p:cNvPr>
          <p:cNvSpPr>
            <a:spLocks noGrp="1"/>
          </p:cNvSpPr>
          <p:nvPr>
            <p:ph idx="1"/>
          </p:nvPr>
        </p:nvSpPr>
        <p:spPr>
          <a:xfrm>
            <a:off x="1200647" y="1749287"/>
            <a:ext cx="9923228" cy="4269850"/>
          </a:xfrm>
        </p:spPr>
        <p:txBody>
          <a:bodyPr/>
          <a:lstStyle/>
          <a:p>
            <a:r>
              <a:rPr lang="vi-VN" dirty="0"/>
              <a:t>Vấn đề: Trong 1 cửa hàng kẹo có N viên kẹo khác nhau và giá của chúng được ghi ở ngoài. Cửa hàng đang có 1 chương trình khuyến mại. Chúng ta có thể mua 1 viên kẹo duy nhất từ cửa hàng và lấy K viên kẹo khác (tất cả các loại đều khác nhau) miễn phí.</a:t>
            </a:r>
          </a:p>
          <a:p>
            <a:pPr marL="0" indent="0">
              <a:buNone/>
            </a:pPr>
            <a:r>
              <a:rPr lang="vi-VN" dirty="0"/>
              <a:t> Câu hỏi: Tìm số tiền tối thiểu phải bỏ ra để mua tất cả N loại kẹo khác nhau.</a:t>
            </a:r>
          </a:p>
          <a:p>
            <a:pPr marL="0" indent="0">
              <a:buNone/>
            </a:pPr>
            <a:r>
              <a:rPr lang="vi-VN" dirty="0"/>
              <a:t> Ví dụ:</a:t>
            </a:r>
          </a:p>
        </p:txBody>
      </p:sp>
      <p:pic>
        <p:nvPicPr>
          <p:cNvPr id="5" name="Picture 4">
            <a:extLst>
              <a:ext uri="{FF2B5EF4-FFF2-40B4-BE49-F238E27FC236}">
                <a16:creationId xmlns:a16="http://schemas.microsoft.com/office/drawing/2014/main" id="{FEBDCD1E-07A1-490E-A884-2C43C1E472FA}"/>
              </a:ext>
            </a:extLst>
          </p:cNvPr>
          <p:cNvPicPr>
            <a:picLocks noChangeAspect="1"/>
          </p:cNvPicPr>
          <p:nvPr/>
        </p:nvPicPr>
        <p:blipFill>
          <a:blip r:embed="rId2"/>
          <a:stretch>
            <a:fillRect/>
          </a:stretch>
        </p:blipFill>
        <p:spPr>
          <a:xfrm>
            <a:off x="3759901" y="4001061"/>
            <a:ext cx="3976394" cy="1882903"/>
          </a:xfrm>
          <a:prstGeom prst="rect">
            <a:avLst/>
          </a:prstGeom>
        </p:spPr>
      </p:pic>
    </p:spTree>
    <p:extLst>
      <p:ext uri="{BB962C8B-B14F-4D97-AF65-F5344CB8AC3E}">
        <p14:creationId xmlns:p14="http://schemas.microsoft.com/office/powerpoint/2010/main" val="402437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E875-626C-43E6-8B06-C24187AF09F3}"/>
              </a:ext>
            </a:extLst>
          </p:cNvPr>
          <p:cNvSpPr>
            <a:spLocks noGrp="1"/>
          </p:cNvSpPr>
          <p:nvPr>
            <p:ph type="title"/>
          </p:nvPr>
        </p:nvSpPr>
        <p:spPr>
          <a:xfrm>
            <a:off x="1097280" y="548640"/>
            <a:ext cx="10058400" cy="970058"/>
          </a:xfrm>
        </p:spPr>
        <p:txBody>
          <a:bodyPr/>
          <a:lstStyle/>
          <a:p>
            <a:pPr algn="ctr"/>
            <a:r>
              <a:rPr lang="vi-VN" dirty="0"/>
              <a:t>Ý tưởng</a:t>
            </a:r>
            <a:endParaRPr lang="en-US" dirty="0"/>
          </a:p>
        </p:txBody>
      </p:sp>
      <p:sp>
        <p:nvSpPr>
          <p:cNvPr id="3" name="Content Placeholder 2">
            <a:extLst>
              <a:ext uri="{FF2B5EF4-FFF2-40B4-BE49-F238E27FC236}">
                <a16:creationId xmlns:a16="http://schemas.microsoft.com/office/drawing/2014/main" id="{2B2D44E3-429E-42A4-A7D4-2E2886DB4A72}"/>
              </a:ext>
            </a:extLst>
          </p:cNvPr>
          <p:cNvSpPr>
            <a:spLocks noGrp="1"/>
          </p:cNvSpPr>
          <p:nvPr>
            <p:ph idx="1"/>
          </p:nvPr>
        </p:nvSpPr>
        <p:spPr>
          <a:xfrm>
            <a:off x="1097280" y="2107096"/>
            <a:ext cx="10058400" cy="3761998"/>
          </a:xfrm>
        </p:spPr>
        <p:txBody>
          <a:bodyPr>
            <a:normAutofit/>
          </a:bodyPr>
          <a:lstStyle/>
          <a:p>
            <a:r>
              <a:rPr lang="vi-VN" sz="2400" dirty="0"/>
              <a:t>Để có thể lấy toàn bộ số kẹo với số tiền nhỏ nhất thì đương nhiên là phải tận dụng chương trình khuyến mại của cửa hàng. Chúng ta sẽ nghĩ đến mua những viên kẹo với giả nhỏ nhất và lấy những viên kẹo giá cao nhất miễn phí. </a:t>
            </a:r>
          </a:p>
          <a:p>
            <a:pPr marL="0" indent="0">
              <a:buNone/>
            </a:pPr>
            <a:r>
              <a:rPr lang="vi-VN" sz="2400" dirty="0"/>
              <a:t>Thuật toán:</a:t>
            </a:r>
          </a:p>
          <a:p>
            <a:pPr>
              <a:buFont typeface="Wingdings" panose="05000000000000000000" pitchFamily="2" charset="2"/>
              <a:buChar char="v"/>
            </a:pPr>
            <a:r>
              <a:rPr lang="vi-VN" sz="2400" dirty="0"/>
              <a:t> Đầu tiên là sắp xếp lại mảng.</a:t>
            </a:r>
          </a:p>
          <a:p>
            <a:pPr>
              <a:buFont typeface="Wingdings" panose="05000000000000000000" pitchFamily="2" charset="2"/>
              <a:buChar char="v"/>
            </a:pPr>
            <a:r>
              <a:rPr lang="vi-VN" sz="2400" dirty="0"/>
              <a:t> Bắt đầu mua kẹo từ đầu và giảm k kẹo miễn phí từ cuối cùng với mỗi lần mua</a:t>
            </a:r>
            <a:endParaRPr lang="en-US" sz="2400" dirty="0"/>
          </a:p>
        </p:txBody>
      </p:sp>
    </p:spTree>
    <p:extLst>
      <p:ext uri="{BB962C8B-B14F-4D97-AF65-F5344CB8AC3E}">
        <p14:creationId xmlns:p14="http://schemas.microsoft.com/office/powerpoint/2010/main" val="129306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3E8C-8C87-4412-9518-84B2BAD8C3ED}"/>
              </a:ext>
            </a:extLst>
          </p:cNvPr>
          <p:cNvSpPr>
            <a:spLocks noGrp="1"/>
          </p:cNvSpPr>
          <p:nvPr>
            <p:ph type="title"/>
          </p:nvPr>
        </p:nvSpPr>
        <p:spPr>
          <a:xfrm>
            <a:off x="1097280" y="286603"/>
            <a:ext cx="10058400" cy="1240047"/>
          </a:xfrm>
        </p:spPr>
        <p:txBody>
          <a:bodyPr/>
          <a:lstStyle/>
          <a:p>
            <a:pPr algn="ctr"/>
            <a:r>
              <a:rPr lang="vi-VN" dirty="0"/>
              <a:t>Ý tưởng</a:t>
            </a:r>
            <a:endParaRPr lang="en-US" dirty="0"/>
          </a:p>
        </p:txBody>
      </p:sp>
      <p:pic>
        <p:nvPicPr>
          <p:cNvPr id="5" name="Content Placeholder 4">
            <a:extLst>
              <a:ext uri="{FF2B5EF4-FFF2-40B4-BE49-F238E27FC236}">
                <a16:creationId xmlns:a16="http://schemas.microsoft.com/office/drawing/2014/main" id="{0D53AFB3-EE51-4E78-BC11-C54BC9324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014" y="1880483"/>
            <a:ext cx="7872312" cy="4258237"/>
          </a:xfrm>
        </p:spPr>
      </p:pic>
    </p:spTree>
    <p:extLst>
      <p:ext uri="{BB962C8B-B14F-4D97-AF65-F5344CB8AC3E}">
        <p14:creationId xmlns:p14="http://schemas.microsoft.com/office/powerpoint/2010/main" val="181855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EC79-5DEF-4D38-96C2-D2C6AB591001}"/>
              </a:ext>
            </a:extLst>
          </p:cNvPr>
          <p:cNvSpPr>
            <a:spLocks noGrp="1"/>
          </p:cNvSpPr>
          <p:nvPr>
            <p:ph type="title"/>
          </p:nvPr>
        </p:nvSpPr>
        <p:spPr>
          <a:xfrm>
            <a:off x="1097280" y="286604"/>
            <a:ext cx="10058400" cy="1136680"/>
          </a:xfrm>
        </p:spPr>
        <p:txBody>
          <a:bodyPr/>
          <a:lstStyle/>
          <a:p>
            <a:pPr algn="ctr"/>
            <a:r>
              <a:rPr lang="vi-VN" dirty="0"/>
              <a:t>Thuật toán tham lam</a:t>
            </a:r>
            <a:endParaRPr lang="en-US" dirty="0"/>
          </a:p>
        </p:txBody>
      </p:sp>
      <p:sp>
        <p:nvSpPr>
          <p:cNvPr id="3" name="Content Placeholder 2">
            <a:extLst>
              <a:ext uri="{FF2B5EF4-FFF2-40B4-BE49-F238E27FC236}">
                <a16:creationId xmlns:a16="http://schemas.microsoft.com/office/drawing/2014/main" id="{205506C2-A678-4070-85F9-AFCDBB1A6126}"/>
              </a:ext>
            </a:extLst>
          </p:cNvPr>
          <p:cNvSpPr>
            <a:spLocks noGrp="1"/>
          </p:cNvSpPr>
          <p:nvPr>
            <p:ph idx="1"/>
          </p:nvPr>
        </p:nvSpPr>
        <p:spPr/>
        <p:txBody>
          <a:bodyPr/>
          <a:lstStyle/>
          <a:p>
            <a:pPr>
              <a:buFont typeface="Wingdings" panose="05000000000000000000" pitchFamily="2" charset="2"/>
              <a:buChar char="v"/>
            </a:pPr>
            <a:r>
              <a:rPr lang="vi-VN" dirty="0"/>
              <a:t> </a:t>
            </a:r>
            <a:r>
              <a:rPr lang="vi-VN" sz="2400" dirty="0"/>
              <a:t>Tham lam là một hệ tư tưởng. Vì vậy cách giải của mỗi bài tham lam là khác nhau.</a:t>
            </a:r>
          </a:p>
          <a:p>
            <a:pPr>
              <a:buFont typeface="Wingdings" panose="05000000000000000000" pitchFamily="2" charset="2"/>
              <a:buChar char="v"/>
            </a:pPr>
            <a:r>
              <a:rPr lang="vi-VN" dirty="0"/>
              <a:t> </a:t>
            </a:r>
            <a:r>
              <a:rPr lang="vi-VN" sz="2400" dirty="0"/>
              <a:t>Tham lam tuân theo cách tiếp cận giải quyết vấn đề để đưa ra lựa chọn tối ưu tại mỗi lần chọn với hi vọng tìm thấy cách giải  tổng thể tối ưu.</a:t>
            </a:r>
          </a:p>
          <a:p>
            <a:pPr marL="0" indent="0">
              <a:buNone/>
            </a:pPr>
            <a:endParaRPr lang="vi-VN" sz="2400" dirty="0"/>
          </a:p>
          <a:p>
            <a:pPr>
              <a:buFont typeface="Wingdings" panose="05000000000000000000" pitchFamily="2" charset="2"/>
              <a:buChar char="v"/>
            </a:pPr>
            <a:r>
              <a:rPr lang="vi-VN" sz="2400" dirty="0"/>
              <a:t> Ưu: đơn giản, dễ thực hiện, chạy nhanh.</a:t>
            </a:r>
          </a:p>
          <a:p>
            <a:pPr>
              <a:buFont typeface="Wingdings" panose="05000000000000000000" pitchFamily="2" charset="2"/>
              <a:buChar char="v"/>
            </a:pPr>
            <a:r>
              <a:rPr lang="vi-VN" sz="2400" dirty="0"/>
              <a:t> Nhược: Thường không đưa ra được cách giải tổng thể tối ưu.</a:t>
            </a:r>
          </a:p>
        </p:txBody>
      </p:sp>
    </p:spTree>
    <p:extLst>
      <p:ext uri="{BB962C8B-B14F-4D97-AF65-F5344CB8AC3E}">
        <p14:creationId xmlns:p14="http://schemas.microsoft.com/office/powerpoint/2010/main" val="377593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EC79-5DEF-4D38-96C2-D2C6AB591001}"/>
              </a:ext>
            </a:extLst>
          </p:cNvPr>
          <p:cNvSpPr>
            <a:spLocks noGrp="1"/>
          </p:cNvSpPr>
          <p:nvPr>
            <p:ph type="title"/>
          </p:nvPr>
        </p:nvSpPr>
        <p:spPr>
          <a:xfrm>
            <a:off x="1097280" y="286604"/>
            <a:ext cx="10058400" cy="1136680"/>
          </a:xfrm>
        </p:spPr>
        <p:txBody>
          <a:bodyPr/>
          <a:lstStyle/>
          <a:p>
            <a:pPr algn="ctr"/>
            <a:r>
              <a:rPr lang="vi-VN" dirty="0"/>
              <a:t>Thuật toán tham lam</a:t>
            </a:r>
            <a:endParaRPr lang="en-US" dirty="0"/>
          </a:p>
        </p:txBody>
      </p:sp>
      <p:sp>
        <p:nvSpPr>
          <p:cNvPr id="11" name="Content Placeholder 10">
            <a:extLst>
              <a:ext uri="{FF2B5EF4-FFF2-40B4-BE49-F238E27FC236}">
                <a16:creationId xmlns:a16="http://schemas.microsoft.com/office/drawing/2014/main" id="{C202FABC-30C7-4C48-A36C-54BEAB511E92}"/>
              </a:ext>
            </a:extLst>
          </p:cNvPr>
          <p:cNvSpPr>
            <a:spLocks noGrp="1"/>
          </p:cNvSpPr>
          <p:nvPr>
            <p:ph idx="1"/>
          </p:nvPr>
        </p:nvSpPr>
        <p:spPr/>
        <p:txBody>
          <a:bodyPr/>
          <a:lstStyle/>
          <a:p>
            <a:pPr>
              <a:buFont typeface="Wingdings" panose="05000000000000000000" pitchFamily="2" charset="2"/>
              <a:buChar char="v"/>
            </a:pPr>
            <a:r>
              <a:rPr lang="vi-VN" dirty="0"/>
              <a:t> </a:t>
            </a:r>
            <a:r>
              <a:rPr lang="vi-VN" sz="2400" dirty="0"/>
              <a:t>Như cách giải dưới đây tối ưu tại mỗi lần chọn nhưng không tối ưu tổng thể cả bài.</a:t>
            </a:r>
          </a:p>
          <a:p>
            <a:pPr marL="0" indent="0">
              <a:buNone/>
            </a:pPr>
            <a:endParaRPr lang="en-US" sz="2400" dirty="0"/>
          </a:p>
        </p:txBody>
      </p:sp>
      <p:pic>
        <p:nvPicPr>
          <p:cNvPr id="13" name="Picture 12">
            <a:extLst>
              <a:ext uri="{FF2B5EF4-FFF2-40B4-BE49-F238E27FC236}">
                <a16:creationId xmlns:a16="http://schemas.microsoft.com/office/drawing/2014/main" id="{2BAA6CC2-6A70-42EE-AFE3-8D2882EAF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215" y="2842092"/>
            <a:ext cx="5218043" cy="3130826"/>
          </a:xfrm>
          <a:prstGeom prst="rect">
            <a:avLst/>
          </a:prstGeom>
        </p:spPr>
      </p:pic>
    </p:spTree>
    <p:extLst>
      <p:ext uri="{BB962C8B-B14F-4D97-AF65-F5344CB8AC3E}">
        <p14:creationId xmlns:p14="http://schemas.microsoft.com/office/powerpoint/2010/main" val="420715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A88E-882D-4B4B-A45A-5CC39C4E964E}"/>
              </a:ext>
            </a:extLst>
          </p:cNvPr>
          <p:cNvSpPr>
            <a:spLocks noGrp="1"/>
          </p:cNvSpPr>
          <p:nvPr>
            <p:ph type="title"/>
          </p:nvPr>
        </p:nvSpPr>
        <p:spPr>
          <a:xfrm>
            <a:off x="1097280" y="286604"/>
            <a:ext cx="10058400" cy="1073070"/>
          </a:xfrm>
        </p:spPr>
        <p:txBody>
          <a:bodyPr/>
          <a:lstStyle/>
          <a:p>
            <a:pPr algn="ctr"/>
            <a:r>
              <a:rPr lang="vi-VN" dirty="0"/>
              <a:t>Trường hợp áp dụng</a:t>
            </a:r>
            <a:endParaRPr lang="en-US" dirty="0"/>
          </a:p>
        </p:txBody>
      </p:sp>
      <p:sp>
        <p:nvSpPr>
          <p:cNvPr id="3" name="Content Placeholder 2">
            <a:extLst>
              <a:ext uri="{FF2B5EF4-FFF2-40B4-BE49-F238E27FC236}">
                <a16:creationId xmlns:a16="http://schemas.microsoft.com/office/drawing/2014/main" id="{8A94A4D2-5C6B-4707-9DBA-0D12E6092386}"/>
              </a:ext>
            </a:extLst>
          </p:cNvPr>
          <p:cNvSpPr>
            <a:spLocks noGrp="1"/>
          </p:cNvSpPr>
          <p:nvPr>
            <p:ph idx="1"/>
          </p:nvPr>
        </p:nvSpPr>
        <p:spPr/>
        <p:txBody>
          <a:bodyPr>
            <a:normAutofit/>
          </a:bodyPr>
          <a:lstStyle/>
          <a:p>
            <a:r>
              <a:rPr lang="vi-VN" sz="2400" dirty="0"/>
              <a:t>Các vấn đề được giải quyết bằng thuật toán tham lam thỏa mãn 2 thuộc tính:</a:t>
            </a:r>
          </a:p>
          <a:p>
            <a:pPr>
              <a:buFont typeface="Wingdings" panose="05000000000000000000" pitchFamily="2" charset="2"/>
              <a:buChar char="v"/>
            </a:pPr>
            <a:r>
              <a:rPr lang="vi-VN" sz="2400" dirty="0"/>
              <a:t> Tham lam – lựa chọn tối ưu: Lựa chọn tối ưu tại từng phần dẫn đến tối ưu tại tổng thể.</a:t>
            </a:r>
          </a:p>
          <a:p>
            <a:pPr marL="0" indent="0">
              <a:buNone/>
            </a:pPr>
            <a:endParaRPr lang="vi-VN" sz="2400" dirty="0"/>
          </a:p>
          <a:p>
            <a:pPr>
              <a:buFont typeface="Wingdings" panose="05000000000000000000" pitchFamily="2" charset="2"/>
              <a:buChar char="v"/>
            </a:pPr>
            <a:r>
              <a:rPr lang="vi-VN" sz="2400" dirty="0"/>
              <a:t> Cấu trúc tối ưu: Các bài toán mà giải pháp tối ưu có thể được xây dựng hiệu quả từ các giải pháp tối ưu cho các vấn đề con của nó.</a:t>
            </a:r>
            <a:endParaRPr lang="en-US" sz="2400" dirty="0"/>
          </a:p>
        </p:txBody>
      </p:sp>
    </p:spTree>
    <p:extLst>
      <p:ext uri="{BB962C8B-B14F-4D97-AF65-F5344CB8AC3E}">
        <p14:creationId xmlns:p14="http://schemas.microsoft.com/office/powerpoint/2010/main" val="96182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69E7-0030-4BBA-9DD5-B8C1BA08430D}"/>
              </a:ext>
            </a:extLst>
          </p:cNvPr>
          <p:cNvSpPr>
            <a:spLocks noGrp="1"/>
          </p:cNvSpPr>
          <p:nvPr>
            <p:ph type="title"/>
          </p:nvPr>
        </p:nvSpPr>
        <p:spPr>
          <a:xfrm>
            <a:off x="103367" y="-1470635"/>
            <a:ext cx="10058400" cy="1450757"/>
          </a:xfrm>
        </p:spPr>
        <p:txBody>
          <a:bodyPr/>
          <a:lstStyle/>
          <a:p>
            <a:endParaRPr lang="en-US"/>
          </a:p>
        </p:txBody>
      </p:sp>
      <p:pic>
        <p:nvPicPr>
          <p:cNvPr id="5" name="Content Placeholder 4">
            <a:extLst>
              <a:ext uri="{FF2B5EF4-FFF2-40B4-BE49-F238E27FC236}">
                <a16:creationId xmlns:a16="http://schemas.microsoft.com/office/drawing/2014/main" id="{9FB9F32E-D157-41A3-8E9B-E7A0FEE2CC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170212"/>
          </a:xfrm>
        </p:spPr>
      </p:pic>
    </p:spTree>
    <p:extLst>
      <p:ext uri="{BB962C8B-B14F-4D97-AF65-F5344CB8AC3E}">
        <p14:creationId xmlns:p14="http://schemas.microsoft.com/office/powerpoint/2010/main" val="11473003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78</TotalTime>
  <Words>377</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Retrospect</vt:lpstr>
      <vt:lpstr>Greedy</vt:lpstr>
      <vt:lpstr>Giới thiệu</vt:lpstr>
      <vt:lpstr>Ý tưởng</vt:lpstr>
      <vt:lpstr>Ý tưởng</vt:lpstr>
      <vt:lpstr>Thuật toán tham lam</vt:lpstr>
      <vt:lpstr>Thuật toán tham lam</vt:lpstr>
      <vt:lpstr>Trường hợp áp dụng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dc:title>
  <dc:creator>Nhật Lại</dc:creator>
  <cp:lastModifiedBy>Nhật Lại</cp:lastModifiedBy>
  <cp:revision>8</cp:revision>
  <dcterms:created xsi:type="dcterms:W3CDTF">2020-12-21T08:46:28Z</dcterms:created>
  <dcterms:modified xsi:type="dcterms:W3CDTF">2020-12-21T10:04:57Z</dcterms:modified>
</cp:coreProperties>
</file>