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4" r:id="rId7"/>
    <p:sldId id="265" r:id="rId8"/>
    <p:sldId id="266" r:id="rId9"/>
    <p:sldId id="267" r:id="rId10"/>
    <p:sldId id="268" r:id="rId11"/>
    <p:sldId id="271" r:id="rId12"/>
    <p:sldId id="26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60"/>
  </p:normalViewPr>
  <p:slideViewPr>
    <p:cSldViewPr snapToGrid="0">
      <p:cViewPr varScale="1">
        <p:scale>
          <a:sx n="63" d="100"/>
          <a:sy n="63" d="100"/>
        </p:scale>
        <p:origin x="8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597B8-BACD-42D6-8403-C083ECF0FF0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B4BE1-11C9-4792-B7AC-29286655A13F}" type="slidenum">
              <a:rPr lang="en-US" smtClean="0"/>
              <a:t>‹#›</a:t>
            </a:fld>
            <a:endParaRPr lang="en-US"/>
          </a:p>
        </p:txBody>
      </p:sp>
    </p:spTree>
    <p:extLst>
      <p:ext uri="{BB962C8B-B14F-4D97-AF65-F5344CB8AC3E}">
        <p14:creationId xmlns:p14="http://schemas.microsoft.com/office/powerpoint/2010/main" val="205671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EB4BE1-11C9-4792-B7AC-29286655A13F}" type="slidenum">
              <a:rPr lang="en-US" smtClean="0"/>
              <a:t>12</a:t>
            </a:fld>
            <a:endParaRPr lang="en-US"/>
          </a:p>
        </p:txBody>
      </p:sp>
    </p:spTree>
    <p:extLst>
      <p:ext uri="{BB962C8B-B14F-4D97-AF65-F5344CB8AC3E}">
        <p14:creationId xmlns:p14="http://schemas.microsoft.com/office/powerpoint/2010/main" val="421783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69E454-538A-4633-BBED-18266AAE1875}"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269294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9E454-538A-4633-BBED-18266AAE1875}"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118989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9E454-538A-4633-BBED-18266AAE1875}"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66187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9E454-538A-4633-BBED-18266AAE1875}"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130242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69E454-538A-4633-BBED-18266AAE1875}"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15556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69E454-538A-4633-BBED-18266AAE1875}"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227528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69E454-538A-4633-BBED-18266AAE1875}"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176535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69E454-538A-4633-BBED-18266AAE1875}"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21595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9E454-538A-4633-BBED-18266AAE1875}"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264950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69E454-538A-4633-BBED-18266AAE1875}"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311190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69E454-538A-4633-BBED-18266AAE1875}"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8810-ABE4-4D1C-8F1A-5A1C4EDA47FC}" type="slidenum">
              <a:rPr lang="en-US" smtClean="0"/>
              <a:t>‹#›</a:t>
            </a:fld>
            <a:endParaRPr lang="en-US"/>
          </a:p>
        </p:txBody>
      </p:sp>
    </p:spTree>
    <p:extLst>
      <p:ext uri="{BB962C8B-B14F-4D97-AF65-F5344CB8AC3E}">
        <p14:creationId xmlns:p14="http://schemas.microsoft.com/office/powerpoint/2010/main" val="51586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9E454-538A-4633-BBED-18266AAE1875}"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C8810-ABE4-4D1C-8F1A-5A1C4EDA47FC}" type="slidenum">
              <a:rPr lang="en-US" smtClean="0"/>
              <a:t>‹#›</a:t>
            </a:fld>
            <a:endParaRPr lang="en-US"/>
          </a:p>
        </p:txBody>
      </p:sp>
    </p:spTree>
    <p:extLst>
      <p:ext uri="{BB962C8B-B14F-4D97-AF65-F5344CB8AC3E}">
        <p14:creationId xmlns:p14="http://schemas.microsoft.com/office/powerpoint/2010/main" val="1339341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0194"/>
            <a:ext cx="9144000" cy="844982"/>
          </a:xfrm>
        </p:spPr>
        <p:txBody>
          <a:bodyPr>
            <a:normAutofit fontScale="90000"/>
          </a:bodyPr>
          <a:lstStyle/>
          <a:p>
            <a:r>
              <a:rPr lang="en-US" smtClean="0">
                <a:latin typeface="Tahoma" panose="020B0604030504040204" pitchFamily="34" charset="0"/>
                <a:ea typeface="Tahoma" panose="020B0604030504040204" pitchFamily="34" charset="0"/>
                <a:cs typeface="Tahoma" panose="020B0604030504040204" pitchFamily="34" charset="0"/>
              </a:rPr>
              <a:t>Lý Thuyết Đồ Thị</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ttps://upload.wikimedia.org/wikipedia/commons/thumb/5/5b/6n-graf.svg/333px-6n-graf.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900" y="1981200"/>
            <a:ext cx="6486200" cy="404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26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917D-EE26-476D-AE84-E939DC726949}"/>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B7D89E-F74D-459D-8D4A-0AFBCA0EB058}"/>
              </a:ext>
            </a:extLst>
          </p:cNvPr>
          <p:cNvSpPr>
            <a:spLocks noGrp="1"/>
          </p:cNvSpPr>
          <p:nvPr>
            <p:ph idx="1"/>
          </p:nvPr>
        </p:nvSpPr>
        <p:spPr/>
        <p:txBody>
          <a:bodyPr/>
          <a:lstStyle/>
          <a:p>
            <a:pPr algn="l">
              <a:buFont typeface="+mj-lt"/>
              <a:buAutoNum type="arabicPeriod"/>
            </a:pPr>
            <a:r>
              <a:rPr lang="vi-VN" b="0" i="0" dirty="0">
                <a:solidFill>
                  <a:srgbClr val="333333"/>
                </a:solidFill>
                <a:effectLst/>
                <a:latin typeface="Times New Roman" panose="02020603050405020304" pitchFamily="18" charset="0"/>
                <a:cs typeface="Times New Roman" panose="02020603050405020304" pitchFamily="18" charset="0"/>
              </a:rPr>
              <a:t>Thăm đỉnh xuất phát, đỉnh u, đánh dấu đỉnh u.</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vi-VN"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vi-VN" b="0" i="0" dirty="0">
                <a:solidFill>
                  <a:srgbClr val="333333"/>
                </a:solidFill>
                <a:effectLst/>
                <a:latin typeface="Times New Roman" panose="02020603050405020304" pitchFamily="18" charset="0"/>
                <a:cs typeface="Times New Roman" panose="02020603050405020304" pitchFamily="18" charset="0"/>
              </a:rPr>
              <a:t>Xét các đỉnh v kề với đỉnh hiện đang thăm</a:t>
            </a:r>
          </a:p>
          <a:p>
            <a:pPr marL="742950" lvl="1" indent="-285750" algn="l">
              <a:buFont typeface="+mj-lt"/>
              <a:buAutoNum type="arabicPeriod"/>
            </a:pPr>
            <a:r>
              <a:rPr lang="vi-VN" b="0" i="0" dirty="0">
                <a:solidFill>
                  <a:srgbClr val="333333"/>
                </a:solidFill>
                <a:effectLst/>
                <a:latin typeface="Times New Roman" panose="02020603050405020304" pitchFamily="18" charset="0"/>
                <a:cs typeface="Times New Roman" panose="02020603050405020304" pitchFamily="18" charset="0"/>
              </a:rPr>
              <a:t>Nếu đỉnh v chưa được đánh dấu (chưa thăm), thăm đỉnh v.</a:t>
            </a:r>
          </a:p>
          <a:p>
            <a:pPr marL="742950" lvl="1" indent="-285750" algn="l">
              <a:buFont typeface="+mj-lt"/>
              <a:buAutoNum type="arabicPeriod"/>
            </a:pPr>
            <a:r>
              <a:rPr lang="vi-VN" b="0" i="0" dirty="0">
                <a:solidFill>
                  <a:srgbClr val="333333"/>
                </a:solidFill>
                <a:effectLst/>
                <a:latin typeface="Times New Roman" panose="02020603050405020304" pitchFamily="18" charset="0"/>
                <a:cs typeface="Times New Roman" panose="02020603050405020304" pitchFamily="18" charset="0"/>
              </a:rPr>
              <a:t>Nếu đỉnh v đã được đánh đấu, bỏ qua.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65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normAutofit fontScale="90000"/>
          </a:bodyPr>
          <a:lstStyle/>
          <a:p>
            <a:r>
              <a:rPr lang="en-US" smtClean="0"/>
              <a:t>                                 Minh Họa DFS</a:t>
            </a:r>
            <a:endParaRPr lang="en-US"/>
          </a:p>
        </p:txBody>
      </p:sp>
      <p:pic>
        <p:nvPicPr>
          <p:cNvPr id="7" name="Depth-First-Search">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375212" y="1181100"/>
            <a:ext cx="5540188" cy="4995863"/>
          </a:xfrm>
        </p:spPr>
      </p:pic>
    </p:spTree>
    <p:extLst>
      <p:ext uri="{BB962C8B-B14F-4D97-AF65-F5344CB8AC3E}">
        <p14:creationId xmlns:p14="http://schemas.microsoft.com/office/powerpoint/2010/main" val="8909584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865341" y="767401"/>
            <a:ext cx="3917519" cy="5458587"/>
          </a:xfrm>
          <a:prstGeom prst="rect">
            <a:avLst/>
          </a:prstGeom>
        </p:spPr>
      </p:pic>
      <p:pic>
        <p:nvPicPr>
          <p:cNvPr id="7" name="Picture 6"/>
          <p:cNvPicPr>
            <a:picLocks noChangeAspect="1"/>
          </p:cNvPicPr>
          <p:nvPr/>
        </p:nvPicPr>
        <p:blipFill>
          <a:blip r:embed="rId4"/>
          <a:stretch>
            <a:fillRect/>
          </a:stretch>
        </p:blipFill>
        <p:spPr>
          <a:xfrm>
            <a:off x="1169895" y="767401"/>
            <a:ext cx="3989216" cy="5458587"/>
          </a:xfrm>
          <a:prstGeom prst="rect">
            <a:avLst/>
          </a:prstGeom>
        </p:spPr>
      </p:pic>
      <p:sp>
        <p:nvSpPr>
          <p:cNvPr id="8" name="TextBox 7"/>
          <p:cNvSpPr txBox="1"/>
          <p:nvPr/>
        </p:nvSpPr>
        <p:spPr>
          <a:xfrm>
            <a:off x="995082" y="6484234"/>
            <a:ext cx="4164029" cy="369332"/>
          </a:xfrm>
          <a:prstGeom prst="rect">
            <a:avLst/>
          </a:prstGeom>
          <a:noFill/>
        </p:spPr>
        <p:txBody>
          <a:bodyPr wrap="square" rtlCol="0">
            <a:spAutoFit/>
          </a:bodyPr>
          <a:lstStyle/>
          <a:p>
            <a:r>
              <a:rPr lang="en-US" smtClean="0"/>
              <a:t>                             DFS  Đệ Quy</a:t>
            </a:r>
            <a:endParaRPr lang="en-US"/>
          </a:p>
        </p:txBody>
      </p:sp>
      <p:sp>
        <p:nvSpPr>
          <p:cNvPr id="9" name="TextBox 8"/>
          <p:cNvSpPr txBox="1"/>
          <p:nvPr/>
        </p:nvSpPr>
        <p:spPr>
          <a:xfrm>
            <a:off x="5823419" y="6364515"/>
            <a:ext cx="5338482" cy="369332"/>
          </a:xfrm>
          <a:prstGeom prst="rect">
            <a:avLst/>
          </a:prstGeom>
          <a:noFill/>
        </p:spPr>
        <p:txBody>
          <a:bodyPr wrap="square" rtlCol="0">
            <a:spAutoFit/>
          </a:bodyPr>
          <a:lstStyle/>
          <a:p>
            <a:r>
              <a:rPr lang="en-US" smtClean="0"/>
              <a:t>                 DFS Khử Đệ Quy (Sử dụng Ngăn Xếp – Stack)</a:t>
            </a:r>
            <a:endParaRPr lang="en-US"/>
          </a:p>
        </p:txBody>
      </p:sp>
      <p:sp>
        <p:nvSpPr>
          <p:cNvPr id="10" name="Title 1">
            <a:extLst>
              <a:ext uri="{FF2B5EF4-FFF2-40B4-BE49-F238E27FC236}">
                <a16:creationId xmlns:a16="http://schemas.microsoft.com/office/drawing/2014/main" id="{D32A945C-E203-4AB8-BCCE-C3883F0235A3}"/>
              </a:ext>
            </a:extLst>
          </p:cNvPr>
          <p:cNvSpPr>
            <a:spLocks noGrp="1"/>
          </p:cNvSpPr>
          <p:nvPr>
            <p:ph type="title"/>
          </p:nvPr>
        </p:nvSpPr>
        <p:spPr>
          <a:xfrm>
            <a:off x="5159111" y="299493"/>
            <a:ext cx="10515600" cy="70987"/>
          </a:xfrm>
        </p:spPr>
        <p:txBody>
          <a:bodyPr>
            <a:normAutofit fontScale="90000"/>
          </a:bodyPr>
          <a:lstStyle/>
          <a:p>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733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5CAD-5AE8-492D-A2A7-997820FEC902}"/>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9638B09-4B00-467C-8BA0-7F8307534212}"/>
              </a:ext>
            </a:extLst>
          </p:cNvPr>
          <p:cNvSpPr>
            <a:spLocks noGrp="1"/>
          </p:cNvSpPr>
          <p:nvPr>
            <p:ph idx="1"/>
          </p:nvPr>
        </p:nvSpPr>
        <p:spPr/>
        <p:txBody>
          <a:bodyPr/>
          <a:lstStyle/>
          <a:p>
            <a:pPr marL="0" indent="0" algn="l">
              <a:buNone/>
            </a:pPr>
            <a:r>
              <a:rPr lang="vi-VN" b="0" i="0" dirty="0">
                <a:solidFill>
                  <a:srgbClr val="333333"/>
                </a:solidFill>
                <a:effectLst/>
                <a:latin typeface="Times New Roman" panose="02020603050405020304" pitchFamily="18" charset="0"/>
                <a:cs typeface="Times New Roman" panose="02020603050405020304" pitchFamily="18" charset="0"/>
              </a:rPr>
              <a:t>O(|V| + |E|) tương đương BFS</a:t>
            </a:r>
          </a:p>
          <a:p>
            <a:pPr marL="623888" indent="-333375"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DFS được gọi đúng 1 lần ứng với mỗi đỉnh.</a:t>
            </a:r>
          </a:p>
          <a:p>
            <a:pPr marL="623888" indent="-333375"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Mỗi cạnh được duyệt qua 1 lần với đồ thị có hướng. Nếu là đồ thị vô hướng thì mỗi cạnh được duyệt qua 2 lần.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354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8"/>
            <a:ext cx="10515600" cy="687820"/>
          </a:xfrm>
        </p:spPr>
        <p:txBody>
          <a:bodyPr>
            <a:normAutofit fontScale="90000"/>
          </a:bodyPr>
          <a:lstStyle/>
          <a:p>
            <a:pPr algn="ctr"/>
            <a:r>
              <a:rPr lang="en-US" smtClean="0">
                <a:latin typeface=".VnArial" panose="020B7200000000000000" pitchFamily="34" charset="0"/>
              </a:rPr>
              <a:t>§å ThÞ </a:t>
            </a:r>
            <a:endParaRPr lang="en-US">
              <a:latin typeface=".VnArial" panose="020B7200000000000000" pitchFamily="34" charset="0"/>
            </a:endParaRPr>
          </a:p>
        </p:txBody>
      </p:sp>
      <p:sp>
        <p:nvSpPr>
          <p:cNvPr id="3" name="Content Placeholder 2"/>
          <p:cNvSpPr>
            <a:spLocks noGrp="1"/>
          </p:cNvSpPr>
          <p:nvPr>
            <p:ph idx="1"/>
          </p:nvPr>
        </p:nvSpPr>
        <p:spPr>
          <a:xfrm>
            <a:off x="0" y="1205345"/>
            <a:ext cx="12192000" cy="1510146"/>
          </a:xfrm>
        </p:spPr>
        <p:txBody>
          <a:bodyPr>
            <a:noAutofit/>
          </a:bodyPr>
          <a:lstStyle/>
          <a:p>
            <a:pPr marL="0" indent="0">
              <a:buNone/>
            </a:pPr>
            <a:r>
              <a:rPr lang="en-US" smtClean="0">
                <a:latin typeface="Tahoma" panose="020B0604030504040204" pitchFamily="34" charset="0"/>
                <a:ea typeface="Tahoma" panose="020B0604030504040204" pitchFamily="34" charset="0"/>
                <a:cs typeface="Tahoma" panose="020B0604030504040204" pitchFamily="34" charset="0"/>
              </a:rPr>
              <a:t>  Là tập hợp các đỉnh (tập đỉnh V) được nối nhau bởi các cạnh (tập cạnh E)</a:t>
            </a:r>
          </a:p>
          <a:p>
            <a:pPr marL="0" indent="0">
              <a:buNone/>
            </a:pPr>
            <a:r>
              <a:rPr lang="en-US" smtClean="0">
                <a:latin typeface="Tahoma" panose="020B0604030504040204" pitchFamily="34" charset="0"/>
                <a:ea typeface="Tahoma" panose="020B0604030504040204" pitchFamily="34" charset="0"/>
                <a:cs typeface="Tahoma" panose="020B0604030504040204" pitchFamily="34" charset="0"/>
              </a:rPr>
              <a:t>  - Đỉnh : Là tập hợp các nút trên đồ thị</a:t>
            </a:r>
          </a:p>
          <a:p>
            <a:pPr marL="0" indent="0">
              <a:buNone/>
            </a:pPr>
            <a:r>
              <a:rPr lang="en-US" smtClean="0">
                <a:latin typeface="Tahoma" panose="020B0604030504040204" pitchFamily="34" charset="0"/>
                <a:ea typeface="Tahoma" panose="020B0604030504040204" pitchFamily="34" charset="0"/>
                <a:cs typeface="Tahoma" panose="020B0604030504040204" pitchFamily="34" charset="0"/>
              </a:rPr>
              <a:t>  - Cạnh : Là tập hợp các cạnh được nối bởi 2 đỉnh</a:t>
            </a: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r>
              <a:rPr lang="en-US" smtClean="0">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2054" name="Picture 6" descr="Undirec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544" y="3162668"/>
            <a:ext cx="2178912" cy="19808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irec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486" y="3162668"/>
            <a:ext cx="2178913" cy="19808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28256" y="5375234"/>
            <a:ext cx="3505200" cy="430887"/>
          </a:xfrm>
          <a:prstGeom prst="rect">
            <a:avLst/>
          </a:prstGeom>
          <a:noFill/>
        </p:spPr>
        <p:txBody>
          <a:bodyPr wrap="square" rtlCol="0">
            <a:spAutoFit/>
          </a:bodyPr>
          <a:lstStyle/>
          <a:p>
            <a:r>
              <a:rPr lang="en-US" sz="2200" smtClean="0"/>
              <a:t>                     Đồ thị vô hướng</a:t>
            </a:r>
            <a:endParaRPr lang="en-US" sz="2200"/>
          </a:p>
        </p:txBody>
      </p:sp>
      <p:sp>
        <p:nvSpPr>
          <p:cNvPr id="12" name="TextBox 11"/>
          <p:cNvSpPr txBox="1"/>
          <p:nvPr/>
        </p:nvSpPr>
        <p:spPr>
          <a:xfrm>
            <a:off x="6135687" y="5375234"/>
            <a:ext cx="4142509" cy="430887"/>
          </a:xfrm>
          <a:prstGeom prst="rect">
            <a:avLst/>
          </a:prstGeom>
          <a:noFill/>
        </p:spPr>
        <p:txBody>
          <a:bodyPr wrap="square" rtlCol="0">
            <a:spAutoFit/>
          </a:bodyPr>
          <a:lstStyle/>
          <a:p>
            <a:r>
              <a:rPr lang="en-US" smtClean="0"/>
              <a:t>                     </a:t>
            </a:r>
            <a:r>
              <a:rPr lang="en-US" sz="2200" smtClean="0"/>
              <a:t>Đồ thị có hướng</a:t>
            </a:r>
            <a:endParaRPr lang="en-US" sz="2200"/>
          </a:p>
        </p:txBody>
      </p:sp>
    </p:spTree>
    <p:extLst>
      <p:ext uri="{BB962C8B-B14F-4D97-AF65-F5344CB8AC3E}">
        <p14:creationId xmlns:p14="http://schemas.microsoft.com/office/powerpoint/2010/main" val="366576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54"/>
                                        </p:tgtEl>
                                        <p:attrNameLst>
                                          <p:attrName>style.visibility</p:attrName>
                                        </p:attrNameLst>
                                      </p:cBhvr>
                                      <p:to>
                                        <p:strVal val="visible"/>
                                      </p:to>
                                    </p:set>
                                    <p:anim calcmode="lin" valueType="num">
                                      <p:cBhvr additive="base">
                                        <p:cTn id="18" dur="500" fill="hold"/>
                                        <p:tgtEl>
                                          <p:spTgt spid="2054"/>
                                        </p:tgtEl>
                                        <p:attrNameLst>
                                          <p:attrName>ppt_x</p:attrName>
                                        </p:attrNameLst>
                                      </p:cBhvr>
                                      <p:tavLst>
                                        <p:tav tm="0">
                                          <p:val>
                                            <p:strVal val="#ppt_x"/>
                                          </p:val>
                                        </p:tav>
                                        <p:tav tm="100000">
                                          <p:val>
                                            <p:strVal val="#ppt_x"/>
                                          </p:val>
                                        </p:tav>
                                      </p:tavLst>
                                    </p:anim>
                                    <p:anim calcmode="lin" valueType="num">
                                      <p:cBhvr additive="base">
                                        <p:cTn id="19" dur="500" fill="hold"/>
                                        <p:tgtEl>
                                          <p:spTgt spid="205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056"/>
                                        </p:tgtEl>
                                        <p:attrNameLst>
                                          <p:attrName>style.visibility</p:attrName>
                                        </p:attrNameLst>
                                      </p:cBhvr>
                                      <p:to>
                                        <p:strVal val="visible"/>
                                      </p:to>
                                    </p:set>
                                    <p:anim calcmode="lin" valueType="num">
                                      <p:cBhvr additive="base">
                                        <p:cTn id="32" dur="500" fill="hold"/>
                                        <p:tgtEl>
                                          <p:spTgt spid="2056"/>
                                        </p:tgtEl>
                                        <p:attrNameLst>
                                          <p:attrName>ppt_x</p:attrName>
                                        </p:attrNameLst>
                                      </p:cBhvr>
                                      <p:tavLst>
                                        <p:tav tm="0">
                                          <p:val>
                                            <p:strVal val="#ppt_x"/>
                                          </p:val>
                                        </p:tav>
                                        <p:tav tm="100000">
                                          <p:val>
                                            <p:strVal val="#ppt_x"/>
                                          </p:val>
                                        </p:tav>
                                      </p:tavLst>
                                    </p:anim>
                                    <p:anim calcmode="lin" valueType="num">
                                      <p:cBhvr additive="base">
                                        <p:cTn id="33"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09708"/>
            <a:ext cx="10515600" cy="687820"/>
          </a:xfrm>
        </p:spPr>
        <p:txBody>
          <a:bodyPr>
            <a:normAutofit fontScale="90000"/>
          </a:bodyPr>
          <a:lstStyle/>
          <a:p>
            <a:pPr algn="ctr"/>
            <a:r>
              <a:rPr lang="en-US" smtClean="0">
                <a:latin typeface="Tahoma" panose="020B0604030504040204" pitchFamily="34" charset="0"/>
                <a:ea typeface="Tahoma" panose="020B0604030504040204" pitchFamily="34" charset="0"/>
                <a:cs typeface="Tahoma" panose="020B0604030504040204" pitchFamily="34" charset="0"/>
              </a:rPr>
              <a:t>Các Dạng Đồ Thị  </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descr="https://upload.wikimedia.org/wikipedia/commons/thumb/c/c9/Multi-pseudograph.svg/220px-Multi-pseudo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518" y="2416082"/>
            <a:ext cx="2514600" cy="25146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43001" y="1264956"/>
            <a:ext cx="9749117" cy="523220"/>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Có 2 dạng đồ thị : Đồ Thị Đơn Và Đồ Thị Đa</a:t>
            </a:r>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196788" y="1963271"/>
            <a:ext cx="6710083" cy="3539430"/>
          </a:xfrm>
          <a:prstGeom prst="rect">
            <a:avLst/>
          </a:prstGeom>
          <a:noFill/>
        </p:spPr>
        <p:txBody>
          <a:bodyPr wrap="square" rtlCol="0">
            <a:spAutoFit/>
          </a:bodyPr>
          <a:lstStyle/>
          <a:p>
            <a:r>
              <a:rPr lang="en-US" sz="2200" smtClean="0">
                <a:latin typeface="Tahoma" panose="020B0604030504040204" pitchFamily="34" charset="0"/>
                <a:ea typeface="Tahoma" panose="020B0604030504040204" pitchFamily="34" charset="0"/>
                <a:cs typeface="Tahoma" panose="020B0604030504040204" pitchFamily="34" charset="0"/>
              </a:rPr>
              <a:t> </a:t>
            </a:r>
            <a:r>
              <a:rPr lang="en-US" sz="2800" smtClean="0">
                <a:latin typeface="Tahoma" panose="020B0604030504040204" pitchFamily="34" charset="0"/>
                <a:ea typeface="Tahoma" panose="020B0604030504040204" pitchFamily="34" charset="0"/>
                <a:cs typeface="Tahoma" panose="020B0604030504040204" pitchFamily="34" charset="0"/>
              </a:rPr>
              <a:t>Ở Đồ Thị Đa , Chúng ta có các khái niệm : </a:t>
            </a:r>
          </a:p>
          <a:p>
            <a:pPr marL="342900" indent="-342900">
              <a:buFontTx/>
              <a:buChar char="-"/>
            </a:pPr>
            <a:r>
              <a:rPr lang="en-US" sz="2800" smtClean="0">
                <a:latin typeface="Tahoma" panose="020B0604030504040204" pitchFamily="34" charset="0"/>
                <a:ea typeface="Tahoma" panose="020B0604030504040204" pitchFamily="34" charset="0"/>
                <a:cs typeface="Tahoma" panose="020B0604030504040204" pitchFamily="34" charset="0"/>
              </a:rPr>
              <a:t>Cạnh Song Song : Cùng có đỉnh đầu và cuối nhưng lại là 2 cạnh khác nhau</a:t>
            </a:r>
          </a:p>
          <a:p>
            <a:pPr marL="342900" indent="-342900">
              <a:buFontTx/>
              <a:buChar char="-"/>
            </a:pPr>
            <a:r>
              <a:rPr lang="en-US" sz="2800" smtClean="0">
                <a:latin typeface="Tahoma" panose="020B0604030504040204" pitchFamily="34" charset="0"/>
                <a:ea typeface="Tahoma" panose="020B0604030504040204" pitchFamily="34" charset="0"/>
                <a:cs typeface="Tahoma" panose="020B0604030504040204" pitchFamily="34" charset="0"/>
              </a:rPr>
              <a:t>Bậc : Số cạnh kề đỉnh đó</a:t>
            </a:r>
          </a:p>
          <a:p>
            <a:pPr marL="342900" indent="-342900">
              <a:buFontTx/>
              <a:buChar char="-"/>
            </a:pPr>
            <a:r>
              <a:rPr lang="en-US" sz="2800" smtClean="0">
                <a:latin typeface="Tahoma" panose="020B0604030504040204" pitchFamily="34" charset="0"/>
                <a:ea typeface="Tahoma" panose="020B0604030504040204" pitchFamily="34" charset="0"/>
                <a:cs typeface="Tahoma" panose="020B0604030504040204" pitchFamily="34" charset="0"/>
              </a:rPr>
              <a:t>Đỉnh cô lập : Không có cạnh nào kề nó</a:t>
            </a:r>
          </a:p>
          <a:p>
            <a:pPr marL="342900" indent="-342900">
              <a:buFontTx/>
              <a:buChar char="-"/>
            </a:pPr>
            <a:r>
              <a:rPr lang="en-US" sz="2800" smtClean="0">
                <a:latin typeface="Tahoma" panose="020B0604030504040204" pitchFamily="34" charset="0"/>
                <a:ea typeface="Tahoma" panose="020B0604030504040204" pitchFamily="34" charset="0"/>
                <a:cs typeface="Tahoma" panose="020B0604030504040204" pitchFamily="34" charset="0"/>
              </a:rPr>
              <a:t>Khuyên : Là cạnh nối 1 đỉnh với chính nó</a:t>
            </a:r>
            <a:endParaRPr lang="en-US"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6294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additive="base">
                                        <p:cTn id="12" dur="500" fill="hold"/>
                                        <p:tgtEl>
                                          <p:spTgt spid="3074"/>
                                        </p:tgtEl>
                                        <p:attrNameLst>
                                          <p:attrName>ppt_x</p:attrName>
                                        </p:attrNameLst>
                                      </p:cBhvr>
                                      <p:tavLst>
                                        <p:tav tm="0">
                                          <p:val>
                                            <p:strVal val="#ppt_x"/>
                                          </p:val>
                                        </p:tav>
                                        <p:tav tm="100000">
                                          <p:val>
                                            <p:strVal val="#ppt_x"/>
                                          </p:val>
                                        </p:tav>
                                      </p:tavLst>
                                    </p:anim>
                                    <p:anim calcmode="lin" valueType="num">
                                      <p:cBhvr additive="base">
                                        <p:cTn id="13"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500"/>
                                        <p:tgtEl>
                                          <p:spTgt spid="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500"/>
                                        <p:tgtEl>
                                          <p:spTgt spid="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fade">
                                      <p:cBhvr>
                                        <p:cTn id="3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8153"/>
            <a:ext cx="10515600" cy="1317812"/>
          </a:xfrm>
        </p:spPr>
        <p:txBody>
          <a:bodyPr>
            <a:normAutofit lnSpcReduction="10000"/>
          </a:bodyPr>
          <a:lstStyle/>
          <a:p>
            <a:r>
              <a:rPr lang="en-US" smtClean="0"/>
              <a:t>- Trong đồ thị nếu tồn tại 1 vòng khép kín ta gọi đó là 1 Chu Trình</a:t>
            </a:r>
          </a:p>
          <a:p>
            <a:r>
              <a:rPr lang="en-US" smtClean="0"/>
              <a:t>- Một đồ thị được gọi là Liên thông Nếu luôn </a:t>
            </a:r>
            <a:r>
              <a:rPr lang="en-US" smtClean="0"/>
              <a:t>tìm được </a:t>
            </a:r>
            <a:r>
              <a:rPr lang="en-US" smtClean="0"/>
              <a:t>đường đi giữa 2 đỉnh trong đồ thị</a:t>
            </a:r>
            <a:endParaRPr lang="en-US"/>
          </a:p>
        </p:txBody>
      </p:sp>
      <p:sp>
        <p:nvSpPr>
          <p:cNvPr id="5" name="Title 1"/>
          <p:cNvSpPr>
            <a:spLocks noGrp="1"/>
          </p:cNvSpPr>
          <p:nvPr>
            <p:ph type="title"/>
          </p:nvPr>
        </p:nvSpPr>
        <p:spPr>
          <a:xfrm>
            <a:off x="838200" y="309708"/>
            <a:ext cx="10515600" cy="687820"/>
          </a:xfrm>
        </p:spPr>
        <p:txBody>
          <a:bodyPr>
            <a:normAutofit fontScale="90000"/>
          </a:bodyPr>
          <a:lstStyle/>
          <a:p>
            <a:pPr algn="ctr"/>
            <a:r>
              <a:rPr lang="en-US" smtClean="0">
                <a:latin typeface="Tahoma" panose="020B0604030504040204" pitchFamily="34" charset="0"/>
                <a:ea typeface="Tahoma" panose="020B0604030504040204" pitchFamily="34" charset="0"/>
                <a:cs typeface="Tahoma" panose="020B0604030504040204" pitchFamily="34" charset="0"/>
              </a:rPr>
              <a:t>Chu Trình Và Liên Thông </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4098" name="Picture 2" descr="Undirected 6 cyc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918" y="2906017"/>
            <a:ext cx="2272552" cy="198848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19817" y="5459507"/>
            <a:ext cx="3872753" cy="430887"/>
          </a:xfrm>
          <a:prstGeom prst="rect">
            <a:avLst/>
          </a:prstGeom>
          <a:noFill/>
        </p:spPr>
        <p:txBody>
          <a:bodyPr wrap="square" rtlCol="0">
            <a:spAutoFit/>
          </a:bodyPr>
          <a:lstStyle/>
          <a:p>
            <a:r>
              <a:rPr lang="en-US" sz="2200" smtClean="0">
                <a:latin typeface="Tahoma" panose="020B0604030504040204" pitchFamily="34" charset="0"/>
                <a:ea typeface="Tahoma" panose="020B0604030504040204" pitchFamily="34" charset="0"/>
                <a:cs typeface="Tahoma" panose="020B0604030504040204" pitchFamily="34" charset="0"/>
              </a:rPr>
              <a:t>Hình Minh Họa Cho Chu Trình</a:t>
            </a:r>
            <a:endParaRPr lang="en-US" sz="22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87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additive="base">
                                        <p:cTn id="17" dur="500" fill="hold"/>
                                        <p:tgtEl>
                                          <p:spTgt spid="4098"/>
                                        </p:tgtEl>
                                        <p:attrNameLst>
                                          <p:attrName>ppt_x</p:attrName>
                                        </p:attrNameLst>
                                      </p:cBhvr>
                                      <p:tavLst>
                                        <p:tav tm="0">
                                          <p:val>
                                            <p:strVal val="#ppt_x"/>
                                          </p:val>
                                        </p:tav>
                                        <p:tav tm="100000">
                                          <p:val>
                                            <p:strVal val="#ppt_x"/>
                                          </p:val>
                                        </p:tav>
                                      </p:tavLst>
                                    </p:anim>
                                    <p:anim calcmode="lin" valueType="num">
                                      <p:cBhvr additive="base">
                                        <p:cTn id="18" dur="500" fill="hold"/>
                                        <p:tgtEl>
                                          <p:spTgt spid="409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4753" y="592096"/>
            <a:ext cx="10515600" cy="687820"/>
          </a:xfrm>
        </p:spPr>
        <p:txBody>
          <a:bodyPr>
            <a:normAutofit fontScale="90000"/>
          </a:bodyPr>
          <a:lstStyle/>
          <a:p>
            <a:pPr algn="ctr"/>
            <a:r>
              <a:rPr lang="en-US" smtClean="0">
                <a:latin typeface="Tahoma" panose="020B0604030504040204" pitchFamily="34" charset="0"/>
                <a:ea typeface="Tahoma" panose="020B0604030504040204" pitchFamily="34" charset="0"/>
                <a:cs typeface="Tahoma" panose="020B0604030504040204" pitchFamily="34" charset="0"/>
              </a:rPr>
              <a:t>Thuật Toán Duyệt Đồ Thị Theo Chiều Sâu</a:t>
            </a:r>
            <a:br>
              <a:rPr lang="en-US" smtClean="0">
                <a:latin typeface="Tahoma" panose="020B0604030504040204" pitchFamily="34" charset="0"/>
                <a:ea typeface="Tahoma" panose="020B0604030504040204" pitchFamily="34" charset="0"/>
                <a:cs typeface="Tahoma" panose="020B0604030504040204" pitchFamily="34" charset="0"/>
              </a:rPr>
            </a:br>
            <a:r>
              <a:rPr lang="en-US" smtClean="0">
                <a:latin typeface="Tahoma" panose="020B0604030504040204" pitchFamily="34" charset="0"/>
                <a:ea typeface="Tahoma" panose="020B0604030504040204" pitchFamily="34" charset="0"/>
                <a:cs typeface="Tahoma" panose="020B0604030504040204" pitchFamily="34" charset="0"/>
              </a:rPr>
              <a:t>(Depth First Search)</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5122" name="Picture 2" descr="Depth-first-tre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718" y="1974393"/>
            <a:ext cx="5674658" cy="363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919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F20A-B4B6-4B61-ADD9-7FDDC8A54BFF}"/>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B5266EA-843D-48B6-93C6-5E9C8C59F438}"/>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88136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0E88-0264-43E3-8AC4-B4FC9C42105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2705489-65BB-4F78-AF37-E7E24CD8A11E}"/>
              </a:ext>
            </a:extLst>
          </p:cNvPr>
          <p:cNvSpPr>
            <a:spLocks noGrp="1"/>
          </p:cNvSpPr>
          <p:nvPr>
            <p:ph idx="1"/>
          </p:nvPr>
        </p:nvSpPr>
        <p:spPr/>
        <p:txBody>
          <a:bodyPr/>
          <a:lstStyle/>
          <a:p>
            <a:pPr marL="0" indent="0" algn="l">
              <a:buNone/>
            </a:pPr>
            <a:r>
              <a:rPr lang="vi-VN" b="0" i="0" dirty="0">
                <a:solidFill>
                  <a:srgbClr val="333333"/>
                </a:solidFill>
                <a:effectLst/>
                <a:latin typeface="Times New Roman" panose="02020603050405020304" pitchFamily="18" charset="0"/>
                <a:cs typeface="Times New Roman" panose="02020603050405020304" pitchFamily="18" charset="0"/>
              </a:rPr>
              <a:t>DFS được ứng dụng rất nhiều. Ví dụ như…</a:t>
            </a:r>
          </a:p>
          <a:p>
            <a:pPr marL="623888" indent="-623888"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Xác định các thành phần liên thông của đồ thị</a:t>
            </a:r>
          </a:p>
          <a:p>
            <a:pPr marL="623888" indent="-623888"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Sắp xếp tô-pô cho đồ thị</a:t>
            </a:r>
          </a:p>
          <a:p>
            <a:pPr marL="623888" indent="-623888"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Xác định các thành phần liên thông mạnh của đồ thị có hướng</a:t>
            </a:r>
          </a:p>
          <a:p>
            <a:pPr marL="623888" indent="-623888"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Kiểm tra một đồ thị có phải là đồ thị phẳng hay không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96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E992-C74D-4F66-A8A5-1B4327BEAC0B}"/>
              </a:ext>
            </a:extLst>
          </p:cNvPr>
          <p:cNvSpPr>
            <a:spLocks noGrp="1"/>
          </p:cNvSpPr>
          <p:nvPr>
            <p:ph type="title"/>
          </p:nvPr>
        </p:nvSpPr>
        <p:spPr/>
        <p:txBody>
          <a:bodyPr/>
          <a:lstStyle/>
          <a:p>
            <a:r>
              <a:rPr lang="vi-VN" b="0" i="0" dirty="0">
                <a:solidFill>
                  <a:srgbClr val="333333"/>
                </a:solidFill>
                <a:effectLst/>
              </a:rPr>
              <a:t>Ý Tưởng</a:t>
            </a:r>
            <a:br>
              <a:rPr lang="vi-VN" b="0" i="0" dirty="0">
                <a:solidFill>
                  <a:srgbClr val="333333"/>
                </a:solidFill>
                <a:effectLst/>
              </a:rPr>
            </a:br>
            <a:endParaRPr lang="en-US" dirty="0"/>
          </a:p>
        </p:txBody>
      </p:sp>
      <p:sp>
        <p:nvSpPr>
          <p:cNvPr id="3" name="Content Placeholder 2">
            <a:extLst>
              <a:ext uri="{FF2B5EF4-FFF2-40B4-BE49-F238E27FC236}">
                <a16:creationId xmlns:a16="http://schemas.microsoft.com/office/drawing/2014/main" id="{64827159-9632-4B7A-9F5A-E79D3D958904}"/>
              </a:ext>
            </a:extLst>
          </p:cNvPr>
          <p:cNvSpPr>
            <a:spLocks noGrp="1"/>
          </p:cNvSpPr>
          <p:nvPr>
            <p:ph idx="1"/>
          </p:nvPr>
        </p:nvSpPr>
        <p:spPr/>
        <p:txBody>
          <a:bodyPr/>
          <a:lstStyle/>
          <a:p>
            <a:r>
              <a:rPr lang="vi-VN" b="0" i="0" dirty="0">
                <a:solidFill>
                  <a:srgbClr val="333333"/>
                </a:solidFill>
                <a:effectLst/>
                <a:latin typeface="+mj-lt"/>
              </a:rPr>
              <a:t>Ý tưởng vô cùng đơn giản. Nó giống như việc bạn lạc vào một mê cung. Và bạn có một cái bánh mì. Cách tốt nhất để thoát khỏi mê cung trước khi bánh mì hết là: Bạn nhìn thấy một lối đi trước mặt, bạn đi theo lối đó, và vừa đi vừa rải những mẩu bánh mì nhỏ dọc theo con đường. Khi bạn tới một ngõ cụt, bạn quay lại con đường đã đi. Nếu bạn gặp ngã rẽ, bạn nhìn thấy bánh mì ở một con đường và bạn biết mình đã đi qua nó rồi, nó vô dụng, và bạn sẽ đi theo ngả khác.</a:t>
            </a:r>
            <a:endParaRPr lang="en-US" dirty="0">
              <a:latin typeface="+mj-lt"/>
            </a:endParaRPr>
          </a:p>
        </p:txBody>
      </p:sp>
    </p:spTree>
    <p:extLst>
      <p:ext uri="{BB962C8B-B14F-4D97-AF65-F5344CB8AC3E}">
        <p14:creationId xmlns:p14="http://schemas.microsoft.com/office/powerpoint/2010/main" val="1498291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CF44A-1A5F-4990-A570-FE764351DA71}"/>
              </a:ext>
            </a:extLst>
          </p:cNvPr>
          <p:cNvSpPr>
            <a:spLocks noGrp="1"/>
          </p:cNvSpPr>
          <p:nvPr>
            <p:ph idx="1"/>
          </p:nvPr>
        </p:nvSpPr>
        <p:spPr>
          <a:xfrm>
            <a:off x="838200" y="1967345"/>
            <a:ext cx="10515600" cy="4084927"/>
          </a:xfrm>
        </p:spPr>
        <p:txBody>
          <a:bodyPr>
            <a:normAutofit/>
          </a:bodyPr>
          <a:lstStyle/>
          <a:p>
            <a:r>
              <a:rPr lang="en-US" sz="3600" dirty="0">
                <a:latin typeface="Times New Roman" panose="02020603050405020304" pitchFamily="18" charset="0"/>
                <a:cs typeface="Times New Roman" panose="02020603050405020304" pitchFamily="18" charset="0"/>
              </a:rPr>
              <a:t>Input: m </a:t>
            </a:r>
            <a:r>
              <a:rPr lang="en-US" sz="3600" dirty="0" err="1">
                <a:latin typeface="Times New Roman" panose="02020603050405020304" pitchFamily="18" charset="0"/>
                <a:cs typeface="Times New Roman" panose="02020603050405020304" pitchFamily="18" charset="0"/>
              </a:rPr>
              <a:t>cạnh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đồ</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thị</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Output: </a:t>
            </a:r>
            <a:r>
              <a:rPr lang="en-US" sz="3600" dirty="0" err="1">
                <a:latin typeface="Times New Roman" panose="02020603050405020304" pitchFamily="18" charset="0"/>
                <a:cs typeface="Times New Roman" panose="02020603050405020304" pitchFamily="18" charset="0"/>
              </a:rPr>
              <a:t>thứ</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tự</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duyệt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cạnh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ấy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theo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chiều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sâu</a:t>
            </a:r>
            <a:r>
              <a:rPr lang="en-US" sz="36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EFB373D8-A26C-426C-8C8E-41FCB040A653}"/>
              </a:ext>
            </a:extLst>
          </p:cNvPr>
          <p:cNvSpPr txBox="1"/>
          <p:nvPr/>
        </p:nvSpPr>
        <p:spPr>
          <a:xfrm>
            <a:off x="893619" y="260936"/>
            <a:ext cx="9227128" cy="92333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Input, Output:</a:t>
            </a:r>
          </a:p>
        </p:txBody>
      </p:sp>
    </p:spTree>
    <p:extLst>
      <p:ext uri="{BB962C8B-B14F-4D97-AF65-F5344CB8AC3E}">
        <p14:creationId xmlns:p14="http://schemas.microsoft.com/office/powerpoint/2010/main" val="2411204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552</Words>
  <Application>Microsoft Office PowerPoint</Application>
  <PresentationFormat>Widescreen</PresentationFormat>
  <Paragraphs>50</Paragraphs>
  <Slides>13</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.VnArial</vt:lpstr>
      <vt:lpstr>Arial</vt:lpstr>
      <vt:lpstr>Calibri</vt:lpstr>
      <vt:lpstr>Calibri Light</vt:lpstr>
      <vt:lpstr>Tahoma</vt:lpstr>
      <vt:lpstr>Times New Roman</vt:lpstr>
      <vt:lpstr>Office Theme</vt:lpstr>
      <vt:lpstr>Lý Thuyết Đồ Thị</vt:lpstr>
      <vt:lpstr>§å ThÞ </vt:lpstr>
      <vt:lpstr>Các Dạng Đồ Thị  </vt:lpstr>
      <vt:lpstr>Chu Trình Và Liên Thông </vt:lpstr>
      <vt:lpstr>Thuật Toán Duyệt Đồ Thị Theo Chiều Sâu (Depth First Search)</vt:lpstr>
      <vt:lpstr>Đặt vấn đề:</vt:lpstr>
      <vt:lpstr>Ứng dụng </vt:lpstr>
      <vt:lpstr>Ý Tưởng </vt:lpstr>
      <vt:lpstr>PowerPoint Presentation</vt:lpstr>
      <vt:lpstr>Thuật toán</vt:lpstr>
      <vt:lpstr>                                 Minh Họa DFS</vt:lpstr>
      <vt:lpstr>Cài đặt</vt:lpstr>
      <vt:lpstr>Độ phức tạp: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Lý ThuyÕt §å ThÞ</dc:title>
  <dc:creator>Admin</dc:creator>
  <cp:lastModifiedBy>Admin</cp:lastModifiedBy>
  <cp:revision>26</cp:revision>
  <dcterms:created xsi:type="dcterms:W3CDTF">2020-09-01T06:23:31Z</dcterms:created>
  <dcterms:modified xsi:type="dcterms:W3CDTF">2021-04-15T05:31:27Z</dcterms:modified>
</cp:coreProperties>
</file>