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7" r:id="rId6"/>
    <p:sldId id="273" r:id="rId7"/>
    <p:sldId id="270" r:id="rId8"/>
    <p:sldId id="271" r:id="rId9"/>
    <p:sldId id="282" r:id="rId10"/>
    <p:sldId id="283" r:id="rId11"/>
    <p:sldId id="284" r:id="rId12"/>
    <p:sldId id="274" r:id="rId13"/>
    <p:sldId id="275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3" r:id="rId23"/>
  </p:sldIdLst>
  <p:sldSz cx="18288000" cy="10287000"/>
  <p:notesSz cx="6858000" cy="9144000"/>
  <p:embeddedFontLst>
    <p:embeddedFont>
      <p:font typeface="Clear Sans Bold" charset="0"/>
      <p:regular r:id="rId25"/>
    </p:embeddedFont>
    <p:embeddedFont>
      <p:font typeface="Arimo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Arimo Bold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EFEA"/>
    <a:srgbClr val="D4D2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22" autoAdjust="0"/>
  </p:normalViewPr>
  <p:slideViewPr>
    <p:cSldViewPr>
      <p:cViewPr>
        <p:scale>
          <a:sx n="50" d="100"/>
          <a:sy n="50" d="100"/>
        </p:scale>
        <p:origin x="-28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C5E-3437-4DDB-B296-F962B2C56465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43A3-48DD-4E85-9D3D-2A5F1F56F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30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432890">
            <a:off x="16103087" y="3321483"/>
            <a:ext cx="1525575" cy="1332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1169" y="1632909"/>
            <a:ext cx="1101991" cy="10458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667000" y="2868665"/>
            <a:ext cx="13870403" cy="2488116"/>
            <a:chOff x="1089596" y="-294132"/>
            <a:chExt cx="18493871" cy="3317487"/>
          </a:xfrm>
        </p:grpSpPr>
        <p:sp>
          <p:nvSpPr>
            <p:cNvPr id="6" name="TextBox 6"/>
            <p:cNvSpPr txBox="1"/>
            <p:nvPr/>
          </p:nvSpPr>
          <p:spPr>
            <a:xfrm>
              <a:off x="1089596" y="-294132"/>
              <a:ext cx="18493871" cy="22570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8000" dirty="0" err="1" smtClean="0">
                  <a:solidFill>
                    <a:srgbClr val="000000"/>
                  </a:solidFill>
                  <a:latin typeface="Clear Sans Bold"/>
                </a:rPr>
                <a:t>Đội</a:t>
              </a:r>
              <a:r>
                <a:rPr lang="en-US" sz="8000" dirty="0" smtClean="0">
                  <a:solidFill>
                    <a:srgbClr val="000000"/>
                  </a:solidFill>
                  <a:latin typeface="Clear Sans Bold"/>
                </a:rPr>
                <a:t> Olympic Tin </a:t>
              </a:r>
              <a:r>
                <a:rPr lang="en-US" sz="8000" dirty="0" err="1" smtClean="0">
                  <a:solidFill>
                    <a:srgbClr val="000000"/>
                  </a:solidFill>
                  <a:latin typeface="Clear Sans Bold"/>
                </a:rPr>
                <a:t>học</a:t>
              </a:r>
              <a:endParaRPr lang="en-US" sz="8000" dirty="0">
                <a:solidFill>
                  <a:srgbClr val="000000"/>
                </a:solidFill>
                <a:latin typeface="Clear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564625" y="2242030"/>
              <a:ext cx="14576394" cy="781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Đại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học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công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nghiệp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hà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nội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05567" y="8422438"/>
            <a:ext cx="2502028" cy="133952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29000" y="7792479"/>
            <a:ext cx="1600200" cy="17594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250766" y="8672206"/>
            <a:ext cx="2037234" cy="146814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25507">
            <a:off x="1271284" y="8309233"/>
            <a:ext cx="1525575" cy="13328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846079">
            <a:off x="16265994" y="623090"/>
            <a:ext cx="930350" cy="882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7" y="27024"/>
            <a:ext cx="3744876" cy="374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488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PHÂN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LoẠI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34" y="3071798"/>
            <a:ext cx="75009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(undirected graph)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E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định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tức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(u, v)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chiều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8" name="Picture 7" descr="Diagram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10072694" y="2786046"/>
            <a:ext cx="5548865" cy="5217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488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PHÂN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LoẠI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696" y="2643170"/>
            <a:ext cx="1000132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(directed graph)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E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định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tức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tồn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tại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nhưng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chưa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chắc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tồn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tại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sẽ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cung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cũng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coi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như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coi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(u, v)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tương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ứng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cung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(</a:t>
            </a:r>
            <a:r>
              <a:rPr lang="en-US" sz="3200" i="1" dirty="0" err="1" smtClean="0">
                <a:latin typeface="Arimo" charset="0"/>
                <a:ea typeface="Arimo" charset="0"/>
                <a:cs typeface="Arimo" charset="0"/>
              </a:rPr>
              <a:t>u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→</a:t>
            </a:r>
            <a:r>
              <a:rPr lang="en-US" sz="3200" i="1" dirty="0" err="1" smtClean="0">
                <a:latin typeface="Arimo" charset="0"/>
                <a:ea typeface="Arimo" charset="0"/>
                <a:cs typeface="Arimo" charset="0"/>
              </a:rPr>
              <a:t>v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i="1" dirty="0" err="1" smtClean="0">
                <a:latin typeface="Arimo" charset="0"/>
                <a:ea typeface="Arimo" charset="0"/>
                <a:cs typeface="Arimo" charset="0"/>
              </a:rPr>
              <a:t>v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→</a:t>
            </a:r>
            <a:r>
              <a:rPr lang="en-US" sz="3200" i="1" dirty="0" err="1" smtClean="0">
                <a:latin typeface="Arimo" charset="0"/>
                <a:ea typeface="Arimo" charset="0"/>
                <a:cs typeface="Arimo" charset="0"/>
              </a:rPr>
              <a:t>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 smtClean="0"/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8" name="Picture 7" descr="Diagram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12144396" y="2928922"/>
            <a:ext cx="4714908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85537" y="0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-81319" y="8395651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617224" y="632085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14378" y="8001020"/>
            <a:ext cx="2402463" cy="26270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9992" y="3869474"/>
            <a:ext cx="176766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CÁC KHÁI </a:t>
            </a:r>
            <a:r>
              <a:rPr lang="en-ZA" sz="10000" dirty="0" err="1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NiỆM</a:t>
            </a:r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 TRÊN ĐỒ THỊ</a:t>
            </a:r>
            <a:endParaRPr lang="en-ZA" sz="10000" dirty="0" smtClean="0">
              <a:solidFill>
                <a:schemeClr val="bg1"/>
              </a:solidFill>
              <a:latin typeface="Clear Sans Bold" charset="0"/>
              <a:cs typeface="Clear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696" y="2312518"/>
            <a:ext cx="1528773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200"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Bậc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3200" b="1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 G=(V,E)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liền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kề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u,v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 Є E.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e =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u,v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thì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e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thuộc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v.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điểm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đầu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mút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e.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Bậc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G=(V,E),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ký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hiệu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deg(v),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thuộc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treo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deg(v)=1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cô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lập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deg(v)=0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10210828" y="3000360"/>
            <a:ext cx="7862922" cy="60388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7258" y="3500426"/>
            <a:ext cx="100013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Ví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dụ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4800" b="1" dirty="0" smtClean="0">
              <a:latin typeface="Arimo" charset="0"/>
              <a:ea typeface="Arimo" charset="0"/>
              <a:cs typeface="Arimo" charset="0"/>
            </a:endParaRPr>
          </a:p>
          <a:p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Ta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 deg0)=3, deg(1)=0, deg(2)=4, deg(3)=5, deg(4)=3, deg(5)=1.</a:t>
            </a:r>
          </a:p>
          <a:p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1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cô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lập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5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treo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696" y="2428856"/>
            <a:ext cx="15287732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ZA" sz="3200" b="1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ZA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b="1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ZA" sz="32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3200" b="1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độ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dài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dương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G = (V, E)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0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,…,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n-1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;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=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0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v =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(x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,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i+1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  <a:sym typeface="Symbol"/>
              </a:rPr>
              <a:t>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E,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= 0, 1, 2,…, n-1.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nói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còn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biểu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diễn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dưới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 (x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0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), (x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2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), …, (x</a:t>
            </a:r>
            <a:r>
              <a:rPr lang="en-US" sz="3200" baseline="-25000" dirty="0" smtClean="0">
                <a:latin typeface="Arimo" charset="0"/>
                <a:ea typeface="Arimo" charset="0"/>
                <a:cs typeface="Arimo" charset="0"/>
              </a:rPr>
              <a:t>n-1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đầu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còn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cuối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đầu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trùng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cuối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tức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= v)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trình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hay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trình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như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nào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lặp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lại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30" y="2571732"/>
            <a:ext cx="950125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Ví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dụ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4800" b="1" dirty="0" smtClean="0">
              <a:latin typeface="Arimo" charset="0"/>
              <a:ea typeface="Arimo" charset="0"/>
              <a:cs typeface="Arimo" charset="0"/>
            </a:endParaRPr>
          </a:p>
          <a:p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hình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0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4, 2, 3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độ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dài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3.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0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5, 2, 1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do (2,1)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phải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thuộc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1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4, 2, 5, 1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trình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độ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dài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4.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0, 3, 2, 0, 3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do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(0, 3)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mặt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2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lần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10215570" y="3786178"/>
            <a:ext cx="7625126" cy="379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696" y="2357418"/>
            <a:ext cx="152877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200"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hướng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G = (V, E)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luôn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tìm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giữa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còn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B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sẽ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bao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gồm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nhiều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này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chỉ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30" y="2571732"/>
            <a:ext cx="950125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Ví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dụ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4800" b="1" dirty="0" smtClean="0">
              <a:latin typeface="Arimo" charset="0"/>
              <a:ea typeface="Arimo" charset="0"/>
              <a:cs typeface="Arimo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</p:txBody>
      </p:sp>
      <p:pic>
        <p:nvPicPr>
          <p:cNvPr id="10" name="Picture 9" descr="Shape&#10;&#10;Description automatically generated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501454" y="6500822"/>
            <a:ext cx="4786346" cy="278608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430016" y="2928922"/>
            <a:ext cx="5429288" cy="30003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0134" y="7572392"/>
            <a:ext cx="754084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B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B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gồm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2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 smtClean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  <a:p>
            <a:endParaRPr lang="en-US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696" y="2357418"/>
            <a:ext cx="1528773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200"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trọng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thực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tế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hay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về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ở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cung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gắn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giá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hiện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tin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nào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quan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cung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(hay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còn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trọng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hợp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này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trọng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dụ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lưới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giao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bộ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giữa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trọng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tương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ứng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tuyến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giữa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độ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dài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tuyến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hoặc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cước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chuyển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theo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tấn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/km,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hoặc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lượng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xe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ngày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8800" y="5761218"/>
            <a:ext cx="4628033" cy="39330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16511885" y="4534075"/>
            <a:ext cx="1181415" cy="1032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40183" y="8068881"/>
            <a:ext cx="2037234" cy="1468147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1714448" y="3125903"/>
            <a:ext cx="13358906" cy="1245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ZA" sz="6000" u="none" dirty="0" smtClean="0">
                <a:solidFill>
                  <a:srgbClr val="F3F3F3"/>
                </a:solidFill>
                <a:latin typeface="Clear Sans Bold"/>
              </a:rPr>
              <a:t>ĐỒ THỊ</a:t>
            </a:r>
            <a:endParaRPr lang="en-US" sz="6000" u="none" dirty="0">
              <a:solidFill>
                <a:srgbClr val="F3F3F3"/>
              </a:solidFill>
              <a:latin typeface="Clear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696" y="2357418"/>
            <a:ext cx="1528773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200"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Biểu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diễn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bằng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ma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trận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kề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Ma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A={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a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ij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i,j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=1, 2,. . . ,n}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a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ij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=0,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i,j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  <a:sym typeface="Symbol"/>
              </a:rPr>
              <a:t>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E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a</a:t>
            </a:r>
            <a:r>
              <a:rPr lang="en-US" sz="3200" baseline="-25000" dirty="0" err="1" smtClean="0">
                <a:latin typeface="Arimo" charset="0"/>
                <a:ea typeface="Arimo" charset="0"/>
                <a:cs typeface="Arimo" charset="0"/>
              </a:rPr>
              <a:t>ij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=1,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nếu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i,j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)ЄE,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j=1, 2,. . .,n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gọi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ma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kề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G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. Ma trận A là một ma trận vuông với kích thước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nxn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Ma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trận kề của đồ thị vô hướng có tính đối xứng.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Ưu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điểm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lớn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phương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pháp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biểu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diễn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bằng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ma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kề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hoặc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ma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trọng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lời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câu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hỏi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u,v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kề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nhau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hay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chúng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chỉ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phải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thực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hiện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phép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so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điểm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lớn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phương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pháp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này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phụ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thuộc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luôn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phải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dụng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n</a:t>
            </a:r>
            <a:r>
              <a:rPr lang="vi-VN" sz="3200" baseline="30000" dirty="0" smtClean="0">
                <a:latin typeface="Arimo" charset="0"/>
                <a:ea typeface="Arimo" charset="0"/>
                <a:cs typeface="Arimo" charset="0"/>
              </a:rPr>
              <a:t>2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bộ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nhớ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lưu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trữ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ma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trận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kề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14" y="500030"/>
            <a:ext cx="14295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CÁC KHÁI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TRÊN ĐỒ THỊ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30" y="2571732"/>
            <a:ext cx="9501254" cy="10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Ví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4800" b="1" dirty="0" err="1" smtClean="0">
                <a:latin typeface="Arimo" charset="0"/>
                <a:ea typeface="Arimo" charset="0"/>
                <a:cs typeface="Arimo" charset="0"/>
              </a:rPr>
              <a:t>dụ</a:t>
            </a:r>
            <a:r>
              <a:rPr lang="en-US" sz="48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11" name="Picture 10" descr="Radar chart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10387042" y="4000185"/>
            <a:ext cx="6400824" cy="5072405"/>
          </a:xfrm>
          <a:prstGeom prst="rect">
            <a:avLst/>
          </a:prstGeom>
        </p:spPr>
      </p:pic>
      <p:pic>
        <p:nvPicPr>
          <p:cNvPr id="12" name="Picture 11" descr="Diagram&#10;&#10;Description automatically generated"/>
          <p:cNvPicPr/>
          <p:nvPr/>
        </p:nvPicPr>
        <p:blipFill>
          <a:blip r:embed="rId7"/>
          <a:stretch>
            <a:fillRect/>
          </a:stretch>
        </p:blipFill>
        <p:spPr>
          <a:xfrm>
            <a:off x="1214382" y="4000492"/>
            <a:ext cx="7500990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3406" y="4982834"/>
            <a:ext cx="11188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THANH FOR WATCHING</a:t>
            </a:r>
            <a:endParaRPr lang="en-US" sz="88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68" y="5767261"/>
            <a:ext cx="4628213" cy="4519739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87404" y="-500102"/>
            <a:ext cx="4628213" cy="4519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3200" y="5995362"/>
            <a:ext cx="4114800" cy="41532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01916" y="285716"/>
            <a:ext cx="1770771" cy="16805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526473"/>
            <a:ext cx="6658415" cy="8878310"/>
          </a:xfrm>
          <a:prstGeom prst="roundRect">
            <a:avLst/>
          </a:prstGeom>
          <a:solidFill>
            <a:srgbClr val="ED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2478" y="2197416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7429500"/>
            <a:ext cx="1770771" cy="168059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15009" y="6099608"/>
            <a:ext cx="2402463" cy="2627083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02180" y="6438654"/>
            <a:ext cx="2402463" cy="2627083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8720248" y="2786046"/>
            <a:ext cx="9567752" cy="332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err="1" smtClean="0">
                <a:latin typeface="Arimo Bold"/>
              </a:rPr>
              <a:t>Khái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niệm</a:t>
            </a:r>
            <a:endParaRPr lang="en-US" sz="3599" dirty="0" smtClean="0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ZA" sz="3599" dirty="0" err="1" smtClean="0">
                <a:latin typeface="Arimo Bold"/>
              </a:rPr>
              <a:t>Phân</a:t>
            </a:r>
            <a:r>
              <a:rPr lang="en-ZA" sz="3599" dirty="0" smtClean="0">
                <a:latin typeface="Arimo Bold"/>
              </a:rPr>
              <a:t> </a:t>
            </a:r>
            <a:r>
              <a:rPr lang="en-ZA" sz="3599" dirty="0" err="1" smtClean="0">
                <a:latin typeface="Arimo Bold"/>
              </a:rPr>
              <a:t>loại</a:t>
            </a:r>
            <a:endParaRPr lang="en-US" sz="3599" dirty="0" smtClean="0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err="1" smtClean="0">
                <a:latin typeface="Arimo Bold"/>
              </a:rPr>
              <a:t>Các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khái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niệm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trên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đồ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thị</a:t>
            </a:r>
            <a:endParaRPr lang="en-US" sz="3599" dirty="0">
              <a:latin typeface="Arimo Bold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859040" y="0"/>
            <a:ext cx="2547834" cy="2786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87670" y="0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204497" y="7538394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519357" y="632085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929450"/>
            <a:ext cx="2402463" cy="2627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2258" y="3857616"/>
            <a:ext cx="65678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KHÁI </a:t>
            </a:r>
            <a:r>
              <a:rPr lang="en-ZA" sz="10000" dirty="0" err="1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NiỆM</a:t>
            </a:r>
            <a:endParaRPr lang="en-US" sz="10000" dirty="0">
              <a:solidFill>
                <a:schemeClr val="bg1"/>
              </a:solidFill>
              <a:latin typeface="Clear Sans Bold" charset="0"/>
              <a:cs typeface="Clear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8630" y="392905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/>
              <a:t> </a:t>
            </a:r>
            <a:r>
              <a:rPr lang="en-US" sz="3200" b="1" dirty="0" err="1" smtClean="0"/>
              <a:t>Đồ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thị</a:t>
            </a:r>
            <a:r>
              <a:rPr lang="en-US" sz="3200" b="1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cấu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rời</a:t>
            </a:r>
            <a:r>
              <a:rPr lang="en-US" sz="3200" dirty="0" smtClean="0"/>
              <a:t> </a:t>
            </a:r>
            <a:r>
              <a:rPr lang="en-US" sz="3200" dirty="0" err="1" smtClean="0"/>
              <a:t>rạc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đỉnh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cạnh</a:t>
            </a:r>
            <a:r>
              <a:rPr lang="en-US" sz="3200" dirty="0" smtClean="0"/>
              <a:t> </a:t>
            </a:r>
            <a:r>
              <a:rPr lang="en-US" sz="3200" dirty="0" err="1" smtClean="0"/>
              <a:t>nối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đỉnh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.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G=(V,E)</a:t>
            </a:r>
          </a:p>
          <a:p>
            <a:r>
              <a:rPr lang="en-US" sz="3200" dirty="0" err="1" smtClean="0"/>
              <a:t>tức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 G 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đỉnh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 V,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cạnh</a:t>
            </a:r>
            <a:r>
              <a:rPr lang="en-US" sz="3200" dirty="0" smtClean="0"/>
              <a:t> E.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hiểu</a:t>
            </a:r>
            <a:r>
              <a:rPr lang="en-US" sz="3200" dirty="0" smtClean="0"/>
              <a:t> E 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cặp</a:t>
            </a:r>
            <a:r>
              <a:rPr lang="en-US" sz="3200" dirty="0" smtClean="0"/>
              <a:t> (u, v) </a:t>
            </a:r>
            <a:r>
              <a:rPr lang="en-US" sz="3200" dirty="0" err="1" smtClean="0"/>
              <a:t>với</a:t>
            </a:r>
            <a:r>
              <a:rPr lang="en-US" sz="3200" dirty="0" smtClean="0"/>
              <a:t> u </a:t>
            </a:r>
            <a:r>
              <a:rPr lang="en-US" sz="3200" dirty="0" err="1" smtClean="0"/>
              <a:t>và</a:t>
            </a:r>
            <a:r>
              <a:rPr lang="en-US" sz="3200" dirty="0" smtClean="0"/>
              <a:t> v 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đỉnh</a:t>
            </a:r>
            <a:r>
              <a:rPr lang="en-US" sz="3200" dirty="0" smtClean="0"/>
              <a:t> </a:t>
            </a:r>
            <a:r>
              <a:rPr lang="en-US" sz="3200" dirty="0" err="1" smtClean="0"/>
              <a:t>thuộc</a:t>
            </a:r>
            <a:r>
              <a:rPr lang="en-US" sz="3200" dirty="0" smtClean="0"/>
              <a:t> V.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vi-VN" sz="32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18" y="1071534"/>
            <a:ext cx="4881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Khái</a:t>
            </a:r>
            <a:r>
              <a:rPr lang="en-ZA" sz="8000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 </a:t>
            </a:r>
            <a:r>
              <a:rPr lang="en-ZA" sz="8000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niệm</a:t>
            </a:r>
            <a:endParaRPr lang="en-US" sz="8000" dirty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pic>
        <p:nvPicPr>
          <p:cNvPr id="11" name="Picture 10" descr="440px-Do_th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578" y="3428988"/>
            <a:ext cx="6334725" cy="512536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85537" y="-285788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-81318" y="8324213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617224" y="346297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85816" y="7659917"/>
            <a:ext cx="2402463" cy="2627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2034" y="3857616"/>
            <a:ext cx="66739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PHÂN </a:t>
            </a:r>
            <a:r>
              <a:rPr lang="en-ZA" sz="10000" dirty="0" err="1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LoẠI</a:t>
            </a:r>
            <a:endParaRPr lang="en-ZA" sz="10000" dirty="0" smtClean="0">
              <a:solidFill>
                <a:schemeClr val="bg1"/>
              </a:solidFill>
              <a:latin typeface="Clear Sans Bold" charset="0"/>
              <a:cs typeface="Clear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3604" y="500030"/>
            <a:ext cx="5488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PHÂN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LoẠI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456" y="3143236"/>
            <a:ext cx="12858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chia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theo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tính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chất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tập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thành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4 </a:t>
            </a:r>
            <a:r>
              <a:rPr lang="en-Z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loại</a:t>
            </a:r>
            <a:r>
              <a:rPr lang="en-Z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ZA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Đa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thị</a:t>
            </a:r>
            <a:endParaRPr lang="en-ZA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hướng</a:t>
            </a:r>
            <a:endParaRPr lang="en-ZA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vô</a:t>
            </a:r>
            <a:r>
              <a:rPr lang="en-Z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charset="0"/>
                <a:ea typeface="Arimo" charset="0"/>
                <a:cs typeface="Arimo" charset="0"/>
              </a:rPr>
              <a:t>hướng</a:t>
            </a:r>
            <a:endParaRPr lang="vi-V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488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PHÂN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LoẠI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34" y="3071798"/>
            <a:ext cx="5786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giữa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u,v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nhiều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nhất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E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u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v.</a:t>
            </a: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8" name="Picture 7" descr="Shape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9429752" y="2643170"/>
            <a:ext cx="7242852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488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PHÂN </a:t>
            </a:r>
            <a:r>
              <a:rPr lang="en-ZA" sz="8000" b="1" dirty="0" err="1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LoẠI</a:t>
            </a:r>
            <a:endParaRPr lang="en-ZA" sz="8000" b="1" dirty="0" smtClean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34" y="3071798"/>
            <a:ext cx="578647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Đa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b="1" i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i="1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giữa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đỉnh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(u, v)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nhiều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1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E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nối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từ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i="1" dirty="0" smtClean="0">
                <a:latin typeface="Arimo" charset="0"/>
                <a:ea typeface="Arimo" charset="0"/>
                <a:cs typeface="Arimo" charset="0"/>
              </a:rPr>
              <a:t>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 </a:t>
            </a:r>
            <a:r>
              <a:rPr lang="en-US" sz="3200" i="1" dirty="0" smtClean="0">
                <a:latin typeface="Arimo" charset="0"/>
                <a:ea typeface="Arimo" charset="0"/>
                <a:cs typeface="Arimo" charset="0"/>
              </a:rPr>
              <a:t>v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Hiển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nhiên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cũng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đồ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thị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4680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11" name="Picture 10" descr="Đồ_thị_G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72" y="2714608"/>
            <a:ext cx="7706024" cy="5660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1244</TotalTime>
  <Words>1056</Words>
  <Application>Microsoft Office PowerPoint</Application>
  <PresentationFormat>Custom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Clear Sans Bold</vt:lpstr>
      <vt:lpstr>Arimo</vt:lpstr>
      <vt:lpstr>Calibri</vt:lpstr>
      <vt:lpstr>Arimo Bold</vt:lpstr>
      <vt:lpstr>Wingdings</vt:lpstr>
      <vt:lpstr>Symbol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Hiện đại Công nghệ Bản thuyết trình Phát biểu</dc:title>
  <dc:creator>Son</dc:creator>
  <cp:lastModifiedBy>AutoBVT</cp:lastModifiedBy>
  <cp:revision>26</cp:revision>
  <dcterms:created xsi:type="dcterms:W3CDTF">2006-08-16T00:00:00Z</dcterms:created>
  <dcterms:modified xsi:type="dcterms:W3CDTF">2022-10-17T08:59:15Z</dcterms:modified>
  <dc:identifier>DAFEiO2ta4c</dc:identifier>
</cp:coreProperties>
</file>