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15117763"/>
  <p:notesSz cx="7099300" cy="10234613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oto Sans Symbols" panose="020B0604020202020204" charset="0"/>
      <p:regular r:id="rId8"/>
      <p:bold r:id="rId9"/>
    </p:embeddedFont>
    <p:embeddedFont>
      <p:font typeface="Tahoma" panose="020B0604030504040204" pitchFamily="34" charset="0"/>
      <p:regular r:id="rId10"/>
      <p:bold r:id="rId11"/>
    </p:embeddedFont>
    <p:embeddedFont>
      <p:font typeface="Times" panose="02020603050405020304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3FB11-9735-42D2-A086-14E2ED0BCD67}" v="1513" dt="2023-02-25T03:14:34.251"/>
    <p1510:client id="{B30EAF1D-3B17-425D-99C4-5962D7A53ED2}" v="29" dt="2023-02-26T03:01:4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4" y="58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2337" y="773112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73113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marR="0" lvl="0" indent="-55880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sz="5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sz="4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sz="3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3"/>
          <p:cNvCxnSpPr/>
          <p:nvPr/>
        </p:nvCxnSpPr>
        <p:spPr>
          <a:xfrm>
            <a:off x="773112" y="5848350"/>
            <a:ext cx="9067800" cy="158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393700" y="623887"/>
            <a:ext cx="9906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Poly-GAN cho hệ thống thử trang phục trực tuyến</a:t>
            </a:r>
            <a:endParaRPr lang="en-US"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5256213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620712" y="5318125"/>
            <a:ext cx="9448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2089150" y="2720975"/>
            <a:ext cx="1524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What?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7051675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125564" y="1261730"/>
            <a:ext cx="272602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 Tư Thành Nhân</a:t>
            </a:r>
            <a:r>
              <a:rPr lang="en-US" sz="16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4509144" y="1218182"/>
            <a:ext cx="23622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Lê Nhật Minh</a:t>
            </a:r>
            <a:r>
              <a:rPr lang="en-US" sz="16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7364412" y="1233487"/>
            <a:ext cx="199904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Cao Văn Hùng</a:t>
            </a:r>
            <a:r>
              <a:rPr lang="en-US" sz="14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382272" y="1750789"/>
            <a:ext cx="28956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Vietnam National University </a:t>
            </a:r>
            <a:endParaRPr lang="it-IT" sz="12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it-IT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Ho Chi Minh City, Vietnam</a:t>
            </a:r>
            <a:endParaRPr lang="it-IT"/>
          </a:p>
        </p:txBody>
      </p:sp>
      <p:sp>
        <p:nvSpPr>
          <p:cNvPr id="114" name="Google Shape;114;p13"/>
          <p:cNvSpPr txBox="1"/>
          <p:nvPr/>
        </p:nvSpPr>
        <p:spPr>
          <a:xfrm>
            <a:off x="4746060" y="1757139"/>
            <a:ext cx="39624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Information Technology</a:t>
            </a:r>
            <a:endParaRPr/>
          </a:p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Ho Chi Minh City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Vietnam</a:t>
            </a:r>
            <a:endParaRPr/>
          </a:p>
        </p:txBody>
      </p:sp>
      <p:grpSp>
        <p:nvGrpSpPr>
          <p:cNvPr id="116" name="Google Shape;116;p13"/>
          <p:cNvGrpSpPr/>
          <p:nvPr/>
        </p:nvGrpSpPr>
        <p:grpSpPr>
          <a:xfrm>
            <a:off x="1196975" y="5668962"/>
            <a:ext cx="2166937" cy="354012"/>
            <a:chOff x="1313656" y="5809456"/>
            <a:chExt cx="2166938" cy="354013"/>
          </a:xfrm>
        </p:grpSpPr>
        <p:sp>
          <p:nvSpPr>
            <p:cNvPr id="117" name="Google Shape;117;p13"/>
            <p:cNvSpPr/>
            <p:nvPr/>
          </p:nvSpPr>
          <p:spPr>
            <a:xfrm>
              <a:off x="1313656" y="5809456"/>
              <a:ext cx="2166938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1423194" y="5836444"/>
              <a:ext cx="1981200" cy="27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</a:rPr>
                <a:t>Xây dựng dữ liệu</a:t>
              </a:r>
              <a:endParaRPr/>
            </a:p>
          </p:txBody>
        </p:sp>
      </p:grpSp>
      <p:grpSp>
        <p:nvGrpSpPr>
          <p:cNvPr id="119" name="Google Shape;119;p13"/>
          <p:cNvGrpSpPr/>
          <p:nvPr/>
        </p:nvGrpSpPr>
        <p:grpSpPr>
          <a:xfrm>
            <a:off x="4430712" y="5662612"/>
            <a:ext cx="2209800" cy="355600"/>
            <a:chOff x="4355306" y="5806281"/>
            <a:chExt cx="2209800" cy="354013"/>
          </a:xfrm>
        </p:grpSpPr>
        <p:sp>
          <p:nvSpPr>
            <p:cNvPr id="120" name="Google Shape;120;p13"/>
            <p:cNvSpPr/>
            <p:nvPr/>
          </p:nvSpPr>
          <p:spPr>
            <a:xfrm>
              <a:off x="4355306" y="5806281"/>
              <a:ext cx="2209800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4464844" y="5833269"/>
              <a:ext cx="2024062" cy="27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Huấn luyên mô hình</a:t>
              </a:r>
              <a:endParaRPr/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7478712" y="5653087"/>
            <a:ext cx="2209800" cy="355600"/>
            <a:chOff x="4355306" y="5806281"/>
            <a:chExt cx="2209800" cy="354013"/>
          </a:xfrm>
        </p:grpSpPr>
        <p:sp>
          <p:nvSpPr>
            <p:cNvPr id="123" name="Google Shape;123;p13"/>
            <p:cNvSpPr/>
            <p:nvPr/>
          </p:nvSpPr>
          <p:spPr>
            <a:xfrm>
              <a:off x="4355306" y="5806281"/>
              <a:ext cx="2209800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 txBox="1"/>
            <p:nvPr/>
          </p:nvSpPr>
          <p:spPr>
            <a:xfrm>
              <a:off x="4464844" y="5833269"/>
              <a:ext cx="2024062" cy="27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Minh họa và đánh giá</a:t>
              </a:r>
              <a:endParaRPr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3744912" y="5729287"/>
            <a:ext cx="381000" cy="228600"/>
            <a:chOff x="3745706" y="5806281"/>
            <a:chExt cx="381000" cy="228600"/>
          </a:xfrm>
        </p:grpSpPr>
        <p:sp>
          <p:nvSpPr>
            <p:cNvPr id="126" name="Google Shape;126;p13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6869112" y="5729287"/>
            <a:ext cx="381000" cy="228600"/>
            <a:chOff x="3745706" y="5806281"/>
            <a:chExt cx="381000" cy="228600"/>
          </a:xfrm>
        </p:grpSpPr>
        <p:sp>
          <p:nvSpPr>
            <p:cNvPr id="129" name="Google Shape;129;p13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328" name="Google Shape;328;p13"/>
          <p:cNvSpPr txBox="1"/>
          <p:nvPr/>
        </p:nvSpPr>
        <p:spPr>
          <a:xfrm>
            <a:off x="620712" y="9141487"/>
            <a:ext cx="33803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Tìm hiểu về các bộ dữ liệu sử dụng để huấn luyện các loại mô hình Image-based Virtual Try-on và Virtual Try-on nói chung</a:t>
            </a:r>
            <a:endParaRPr/>
          </a:p>
        </p:txBody>
      </p:sp>
      <p:sp>
        <p:nvSpPr>
          <p:cNvPr id="329" name="Google Shape;329;p13"/>
          <p:cNvSpPr txBox="1"/>
          <p:nvPr/>
        </p:nvSpPr>
        <p:spPr>
          <a:xfrm>
            <a:off x="630404" y="9768923"/>
            <a:ext cx="33803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Tìm cách chuẩn hóa dữ liệu về định dạng của bộ dữ liệu Deepfashion </a:t>
            </a:r>
            <a:endParaRPr lang="en-US"/>
          </a:p>
        </p:txBody>
      </p:sp>
      <p:sp>
        <p:nvSpPr>
          <p:cNvPr id="330" name="Google Shape;330;p13"/>
          <p:cNvSpPr txBox="1"/>
          <p:nvPr/>
        </p:nvSpPr>
        <p:spPr>
          <a:xfrm>
            <a:off x="4105958" y="9123562"/>
            <a:ext cx="30660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Tìm hiểu, khảo sát về các thành phần mô hình Poly-GAN và các SOTA hiện tại </a:t>
            </a:r>
            <a:endParaRPr/>
          </a:p>
        </p:txBody>
      </p:sp>
      <p:sp>
        <p:nvSpPr>
          <p:cNvPr id="390" name="Google Shape;390;p13"/>
          <p:cNvSpPr txBox="1"/>
          <p:nvPr/>
        </p:nvSpPr>
        <p:spPr>
          <a:xfrm>
            <a:off x="544512" y="8827162"/>
            <a:ext cx="2743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 Xây dựng bộ dữ liệu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4029758" y="8850312"/>
            <a:ext cx="3352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2.  </a:t>
            </a: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Khảo sát, xây dựng mô hình</a:t>
            </a:r>
            <a:endParaRPr/>
          </a:p>
        </p:txBody>
      </p:sp>
      <p:sp>
        <p:nvSpPr>
          <p:cNvPr id="395" name="Google Shape;395;p13"/>
          <p:cNvSpPr txBox="1"/>
          <p:nvPr/>
        </p:nvSpPr>
        <p:spPr>
          <a:xfrm>
            <a:off x="4232303" y="9515261"/>
            <a:ext cx="306607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Pose-Estimation: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ViTPose-G</a:t>
            </a:r>
            <a:endParaRPr lang="en-US"/>
          </a:p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Segmentation: PiPa (Transformer)</a:t>
            </a:r>
          </a:p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Parser &amp; Multi-stage Processing: ViT</a:t>
            </a:r>
          </a:p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Post Processing: VisualBERT</a:t>
            </a:r>
            <a:endParaRPr lang="en-US"/>
          </a:p>
        </p:txBody>
      </p:sp>
      <p:sp>
        <p:nvSpPr>
          <p:cNvPr id="431" name="Google Shape;431;p13"/>
          <p:cNvSpPr txBox="1"/>
          <p:nvPr/>
        </p:nvSpPr>
        <p:spPr>
          <a:xfrm>
            <a:off x="5649912" y="3170009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Thương mại điện tử hiện nay đang phát triển mạnh nhờ khả năng tiếp cận đến đông đảo người dung hơn</a:t>
            </a:r>
            <a:endParaRPr lang="en-US"/>
          </a:p>
        </p:txBody>
      </p:sp>
      <p:sp>
        <p:nvSpPr>
          <p:cNvPr id="433" name="Google Shape;433;p13"/>
          <p:cNvSpPr txBox="1"/>
          <p:nvPr/>
        </p:nvSpPr>
        <p:spPr>
          <a:xfrm>
            <a:off x="620712" y="3071812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Chúng tôi dự kiến xây dựng một hệ thống thử trang phục sử dụng mô hình Poly-GAN gồm các thành phần: </a:t>
            </a:r>
          </a:p>
        </p:txBody>
      </p:sp>
      <p:sp>
        <p:nvSpPr>
          <p:cNvPr id="434" name="Google Shape;434;p13"/>
          <p:cNvSpPr txBox="1"/>
          <p:nvPr/>
        </p:nvSpPr>
        <p:spPr>
          <a:xfrm>
            <a:off x="925512" y="3519487"/>
            <a:ext cx="3962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 hình Poly-GAN (GAN có điều kiện) với các thành phần state-of-the-art: vision transformers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endParaRPr/>
          </a:p>
        </p:txBody>
      </p:sp>
      <p:sp>
        <p:nvSpPr>
          <p:cNvPr id="2" name="Google Shape;431;p13">
            <a:extLst>
              <a:ext uri="{FF2B5EF4-FFF2-40B4-BE49-F238E27FC236}">
                <a16:creationId xmlns:a16="http://schemas.microsoft.com/office/drawing/2014/main" id="{094579B9-5881-CF68-2AD3-F3ACD3506144}"/>
              </a:ext>
            </a:extLst>
          </p:cNvPr>
          <p:cNvSpPr txBox="1"/>
          <p:nvPr/>
        </p:nvSpPr>
        <p:spPr>
          <a:xfrm>
            <a:off x="5649912" y="4225300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Cần một hệ thống mặc thử trực tuyến để tăng sức cạnh tranh so với các loại hình thương mại truyền thống</a:t>
            </a:r>
            <a:endParaRPr lang="en-US"/>
          </a:p>
        </p:txBody>
      </p:sp>
      <p:sp>
        <p:nvSpPr>
          <p:cNvPr id="4" name="Google Shape;391;p13">
            <a:extLst>
              <a:ext uri="{FF2B5EF4-FFF2-40B4-BE49-F238E27FC236}">
                <a16:creationId xmlns:a16="http://schemas.microsoft.com/office/drawing/2014/main" id="{C45EE4AB-FE54-AEB6-16D1-D52E31F1A4EA}"/>
              </a:ext>
            </a:extLst>
          </p:cNvPr>
          <p:cNvSpPr txBox="1"/>
          <p:nvPr/>
        </p:nvSpPr>
        <p:spPr>
          <a:xfrm>
            <a:off x="7384368" y="8856662"/>
            <a:ext cx="2590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Minh họa và đánh giá</a:t>
            </a:r>
            <a:endParaRPr lang="en-US"/>
          </a:p>
        </p:txBody>
      </p:sp>
      <p:sp>
        <p:nvSpPr>
          <p:cNvPr id="5" name="Google Shape;330;p13">
            <a:extLst>
              <a:ext uri="{FF2B5EF4-FFF2-40B4-BE49-F238E27FC236}">
                <a16:creationId xmlns:a16="http://schemas.microsoft.com/office/drawing/2014/main" id="{4C2850A8-30C3-5A57-AC03-A4AA8765BC55}"/>
              </a:ext>
            </a:extLst>
          </p:cNvPr>
          <p:cNvSpPr txBox="1"/>
          <p:nvPr/>
        </p:nvSpPr>
        <p:spPr>
          <a:xfrm>
            <a:off x="7326246" y="9118250"/>
            <a:ext cx="270357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Xây dựng ứng dụng nền tảng trực tuyến để minh họa, đồng thời thu thập them dữ liệu huấn luyện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EB0BE-FFE1-2ED8-0388-DD85B9BE4EE5}"/>
              </a:ext>
            </a:extLst>
          </p:cNvPr>
          <p:cNvSpPr txBox="1"/>
          <p:nvPr/>
        </p:nvSpPr>
        <p:spPr>
          <a:xfrm>
            <a:off x="909796" y="3980663"/>
            <a:ext cx="3882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Một hệ thống web minh họa, có thể áp dụng trực tiếp lên các hệ thống thương mại điện tử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1B731-0CB9-5A1B-DF42-803E87EB692F}"/>
              </a:ext>
            </a:extLst>
          </p:cNvPr>
          <p:cNvSpPr txBox="1"/>
          <p:nvPr/>
        </p:nvSpPr>
        <p:spPr>
          <a:xfrm>
            <a:off x="909796" y="4439539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Một bộ dữ liệu được chuẩn hóa từ nhiều nguồn dữ liệu khác nhau</a:t>
            </a:r>
          </a:p>
        </p:txBody>
      </p:sp>
      <p:sp>
        <p:nvSpPr>
          <p:cNvPr id="12" name="Google Shape;431;p13">
            <a:extLst>
              <a:ext uri="{FF2B5EF4-FFF2-40B4-BE49-F238E27FC236}">
                <a16:creationId xmlns:a16="http://schemas.microsoft.com/office/drawing/2014/main" id="{A1E0BF7F-6C86-12E2-ADEE-52DDF03C086A}"/>
              </a:ext>
            </a:extLst>
          </p:cNvPr>
          <p:cNvSpPr txBox="1"/>
          <p:nvPr/>
        </p:nvSpPr>
        <p:spPr>
          <a:xfrm>
            <a:off x="5649912" y="3694884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Tuy nhiên, thử trang phục trước khi mua là nhu cầu của người tiêu dùng, đây là lợi thế của loại hình trực tiếp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2D456-8FE9-B8EC-C25A-EC05583A6838}"/>
              </a:ext>
            </a:extLst>
          </p:cNvPr>
          <p:cNvSpPr/>
          <p:nvPr/>
        </p:nvSpPr>
        <p:spPr>
          <a:xfrm>
            <a:off x="797820" y="6210808"/>
            <a:ext cx="981580" cy="352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Deepfashion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7BCF3-55C1-1D3A-E2D9-A1E81EDC25A7}"/>
              </a:ext>
            </a:extLst>
          </p:cNvPr>
          <p:cNvSpPr/>
          <p:nvPr/>
        </p:nvSpPr>
        <p:spPr>
          <a:xfrm>
            <a:off x="797818" y="6720398"/>
            <a:ext cx="981580" cy="352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VITON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62E07-A6AF-FFD2-C429-8355382079F7}"/>
              </a:ext>
            </a:extLst>
          </p:cNvPr>
          <p:cNvSpPr/>
          <p:nvPr/>
        </p:nvSpPr>
        <p:spPr>
          <a:xfrm>
            <a:off x="797816" y="7229988"/>
            <a:ext cx="981582" cy="352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VITON-HD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75A77-4B51-B1FA-F5AE-6E5DB981C0D3}"/>
              </a:ext>
            </a:extLst>
          </p:cNvPr>
          <p:cNvSpPr/>
          <p:nvPr/>
        </p:nvSpPr>
        <p:spPr>
          <a:xfrm>
            <a:off x="1971076" y="6210807"/>
            <a:ext cx="981580" cy="352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MPV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E8E9F-5504-29B6-A001-5DCE4CA37827}"/>
              </a:ext>
            </a:extLst>
          </p:cNvPr>
          <p:cNvSpPr/>
          <p:nvPr/>
        </p:nvSpPr>
        <p:spPr>
          <a:xfrm>
            <a:off x="1971076" y="6723729"/>
            <a:ext cx="981581" cy="352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FashionIQ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BEAE46-153F-44D5-A937-EE0012532373}"/>
              </a:ext>
            </a:extLst>
          </p:cNvPr>
          <p:cNvSpPr/>
          <p:nvPr/>
        </p:nvSpPr>
        <p:spPr>
          <a:xfrm>
            <a:off x="1971073" y="7229988"/>
            <a:ext cx="981582" cy="352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Extra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D0EBAF-E1EC-DCB5-1281-02548B2B1550}"/>
              </a:ext>
            </a:extLst>
          </p:cNvPr>
          <p:cNvSpPr/>
          <p:nvPr/>
        </p:nvSpPr>
        <p:spPr>
          <a:xfrm>
            <a:off x="797815" y="7841804"/>
            <a:ext cx="981583" cy="352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Paid for Photoshop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1CA6F1-FA01-23F0-5754-BD38BC2ABAF1}"/>
              </a:ext>
            </a:extLst>
          </p:cNvPr>
          <p:cNvSpPr/>
          <p:nvPr/>
        </p:nvSpPr>
        <p:spPr>
          <a:xfrm>
            <a:off x="1971073" y="7840857"/>
            <a:ext cx="981583" cy="352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Internet Crawling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E6DF0BB-FFC9-F7DF-B475-37232A56D172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rot="5400000" flipH="1" flipV="1">
            <a:off x="1745540" y="7125481"/>
            <a:ext cx="259390" cy="1173257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A1038E-2001-0C97-E579-337571E34E89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2461864" y="7582414"/>
            <a:ext cx="1" cy="2584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EDEEC-33B1-4281-3229-37740AC8136F}"/>
              </a:ext>
            </a:extLst>
          </p:cNvPr>
          <p:cNvSpPr/>
          <p:nvPr/>
        </p:nvSpPr>
        <p:spPr>
          <a:xfrm>
            <a:off x="672545" y="6111022"/>
            <a:ext cx="2493642" cy="220091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E8A300-6027-86F3-D7B8-2325566949B5}"/>
              </a:ext>
            </a:extLst>
          </p:cNvPr>
          <p:cNvSpPr/>
          <p:nvPr/>
        </p:nvSpPr>
        <p:spPr>
          <a:xfrm>
            <a:off x="3422650" y="6116623"/>
            <a:ext cx="953806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Standardize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1D9A-97D8-B65D-DB63-9805C8165E4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52655" y="6314109"/>
            <a:ext cx="4699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4C68D56-247A-8FAE-8923-D244B287C20A}"/>
              </a:ext>
            </a:extLst>
          </p:cNvPr>
          <p:cNvSpPr/>
          <p:nvPr/>
        </p:nvSpPr>
        <p:spPr>
          <a:xfrm>
            <a:off x="5609290" y="11787013"/>
            <a:ext cx="1186899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Pose-Estimator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EA8D3-0AC7-1C1F-C6A1-861D8F8655CD}"/>
              </a:ext>
            </a:extLst>
          </p:cNvPr>
          <p:cNvSpPr/>
          <p:nvPr/>
        </p:nvSpPr>
        <p:spPr>
          <a:xfrm>
            <a:off x="5767040" y="12564873"/>
            <a:ext cx="901496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Segmentor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2AEA4-7300-08D5-3A75-94968B3A9F03}"/>
              </a:ext>
            </a:extLst>
          </p:cNvPr>
          <p:cNvSpPr/>
          <p:nvPr/>
        </p:nvSpPr>
        <p:spPr>
          <a:xfrm>
            <a:off x="5767040" y="13120483"/>
            <a:ext cx="901496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857C45-3DB0-9CD9-19AF-1092D72AA928}"/>
              </a:ext>
            </a:extLst>
          </p:cNvPr>
          <p:cNvSpPr/>
          <p:nvPr/>
        </p:nvSpPr>
        <p:spPr>
          <a:xfrm>
            <a:off x="7186583" y="11790818"/>
            <a:ext cx="1186899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Poly-GAN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1A3F57-C3CA-0953-5812-DF7308837012}"/>
              </a:ext>
            </a:extLst>
          </p:cNvPr>
          <p:cNvSpPr/>
          <p:nvPr/>
        </p:nvSpPr>
        <p:spPr>
          <a:xfrm>
            <a:off x="7186583" y="12568678"/>
            <a:ext cx="1186899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Poly-GAN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Stitching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DFF2FE-8440-3A2E-C9C8-6681DCDEEF26}"/>
              </a:ext>
            </a:extLst>
          </p:cNvPr>
          <p:cNvSpPr/>
          <p:nvPr/>
        </p:nvSpPr>
        <p:spPr>
          <a:xfrm>
            <a:off x="7186583" y="13295739"/>
            <a:ext cx="1186899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Poly-GAN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Refinement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7F5AA5-4336-8CAC-2323-8BB9C1A407DE}"/>
              </a:ext>
            </a:extLst>
          </p:cNvPr>
          <p:cNvSpPr/>
          <p:nvPr/>
        </p:nvSpPr>
        <p:spPr>
          <a:xfrm>
            <a:off x="8897878" y="12564873"/>
            <a:ext cx="1186899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Post-processor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7769AB-D327-DC6A-9E0A-D07E4DC845C1}"/>
              </a:ext>
            </a:extLst>
          </p:cNvPr>
          <p:cNvSpPr/>
          <p:nvPr/>
        </p:nvSpPr>
        <p:spPr>
          <a:xfrm>
            <a:off x="8897878" y="13298249"/>
            <a:ext cx="1186899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Model Head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AE2F49-3B16-6A39-97E1-A89CA6352502}"/>
              </a:ext>
            </a:extLst>
          </p:cNvPr>
          <p:cNvSpPr/>
          <p:nvPr/>
        </p:nvSpPr>
        <p:spPr>
          <a:xfrm>
            <a:off x="5609290" y="12387692"/>
            <a:ext cx="1186899" cy="1252496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972637-3B48-BC80-AB4A-27DE9D61151D}"/>
              </a:ext>
            </a:extLst>
          </p:cNvPr>
          <p:cNvSpPr/>
          <p:nvPr/>
        </p:nvSpPr>
        <p:spPr>
          <a:xfrm>
            <a:off x="4291348" y="11964778"/>
            <a:ext cx="901496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Garment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ACE57E-D0FC-49A0-4FDA-66C2BABC0228}"/>
              </a:ext>
            </a:extLst>
          </p:cNvPr>
          <p:cNvSpPr/>
          <p:nvPr/>
        </p:nvSpPr>
        <p:spPr>
          <a:xfrm>
            <a:off x="4291347" y="12533088"/>
            <a:ext cx="901496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15359D-8B87-2947-6B2C-3508AFAF334C}"/>
              </a:ext>
            </a:extLst>
          </p:cNvPr>
          <p:cNvSpPr/>
          <p:nvPr/>
        </p:nvSpPr>
        <p:spPr>
          <a:xfrm>
            <a:off x="4152647" y="11787012"/>
            <a:ext cx="1186899" cy="1830042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8256B66-636E-2F43-A7AE-909374A29A4D}"/>
              </a:ext>
            </a:extLst>
          </p:cNvPr>
          <p:cNvCxnSpPr>
            <a:stCxn id="62" idx="0"/>
            <a:endCxn id="56" idx="0"/>
          </p:cNvCxnSpPr>
          <p:nvPr/>
        </p:nvCxnSpPr>
        <p:spPr>
          <a:xfrm rot="5400000" flipH="1" flipV="1">
            <a:off x="6174084" y="10358830"/>
            <a:ext cx="173960" cy="3037937"/>
          </a:xfrm>
          <a:prstGeom prst="bentConnector3">
            <a:avLst>
              <a:gd name="adj1" fmla="val 23141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18C384B-5D8D-F658-5BED-9763EEE95AE6}"/>
              </a:ext>
            </a:extLst>
          </p:cNvPr>
          <p:cNvCxnSpPr>
            <a:cxnSpLocks/>
            <a:stCxn id="63" idx="3"/>
            <a:endCxn id="53" idx="1"/>
          </p:cNvCxnSpPr>
          <p:nvPr/>
        </p:nvCxnSpPr>
        <p:spPr>
          <a:xfrm flipV="1">
            <a:off x="5192843" y="11976893"/>
            <a:ext cx="416447" cy="746075"/>
          </a:xfrm>
          <a:prstGeom prst="bentConnector3">
            <a:avLst>
              <a:gd name="adj1" fmla="val 66773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DADCA6C-1E49-4545-E5D5-2A09029E641B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5192843" y="12722968"/>
            <a:ext cx="416447" cy="290972"/>
          </a:xfrm>
          <a:prstGeom prst="bentConnector3">
            <a:avLst>
              <a:gd name="adj1" fmla="val 66773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C73D470-78CD-B8A7-87D8-BEF02447E8FF}"/>
              </a:ext>
            </a:extLst>
          </p:cNvPr>
          <p:cNvCxnSpPr>
            <a:stCxn id="56" idx="3"/>
            <a:endCxn id="57" idx="0"/>
          </p:cNvCxnSpPr>
          <p:nvPr/>
        </p:nvCxnSpPr>
        <p:spPr>
          <a:xfrm flipH="1">
            <a:off x="7780033" y="11980698"/>
            <a:ext cx="593449" cy="587980"/>
          </a:xfrm>
          <a:prstGeom prst="bentConnector4">
            <a:avLst>
              <a:gd name="adj1" fmla="val -38521"/>
              <a:gd name="adj2" fmla="val 66147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855A819-334A-9AE7-776E-76B9B80150B5}"/>
              </a:ext>
            </a:extLst>
          </p:cNvPr>
          <p:cNvCxnSpPr>
            <a:stCxn id="57" idx="3"/>
            <a:endCxn id="58" idx="0"/>
          </p:cNvCxnSpPr>
          <p:nvPr/>
        </p:nvCxnSpPr>
        <p:spPr>
          <a:xfrm flipH="1">
            <a:off x="7780033" y="12758558"/>
            <a:ext cx="593449" cy="537181"/>
          </a:xfrm>
          <a:prstGeom prst="bentConnector4">
            <a:avLst>
              <a:gd name="adj1" fmla="val -27286"/>
              <a:gd name="adj2" fmla="val 67674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85B6F07-EBC7-6152-BF92-05C47857E37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6796189" y="13013940"/>
            <a:ext cx="390394" cy="471679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4F4630-465A-A53B-3515-1B9FB0DBE084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6796189" y="12758558"/>
            <a:ext cx="390394" cy="25538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F9AE13-CAB0-14EA-5D65-9EE35C232FB1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6796189" y="11976893"/>
            <a:ext cx="390394" cy="38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3490CD-4750-B954-E62F-A780A4E0E080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6796189" y="11976893"/>
            <a:ext cx="390394" cy="7816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5EE41B-5248-65DD-E50E-471B05679FD6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 flipV="1">
            <a:off x="8373482" y="12754753"/>
            <a:ext cx="524396" cy="38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2CE7218-3E99-067B-7AC7-5CC62D4DCC1D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8373482" y="12754753"/>
            <a:ext cx="524396" cy="7308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1C5C46-AB7E-8984-3960-F4675A36B53B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9491328" y="12944633"/>
            <a:ext cx="0" cy="35361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5577C90-9017-9655-4C59-93F3978FF07D}"/>
              </a:ext>
            </a:extLst>
          </p:cNvPr>
          <p:cNvSpPr/>
          <p:nvPr/>
        </p:nvSpPr>
        <p:spPr>
          <a:xfrm>
            <a:off x="4289158" y="13101398"/>
            <a:ext cx="901496" cy="37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Noise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62B1D-F0C7-479C-2B47-CDC15D5EEC82}"/>
              </a:ext>
            </a:extLst>
          </p:cNvPr>
          <p:cNvSpPr/>
          <p:nvPr/>
        </p:nvSpPr>
        <p:spPr>
          <a:xfrm>
            <a:off x="8897878" y="11787012"/>
            <a:ext cx="1186899" cy="37976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EB8D68-72E5-1C4E-11AD-5A0E639B4160}"/>
              </a:ext>
            </a:extLst>
          </p:cNvPr>
          <p:cNvCxnSpPr>
            <a:stCxn id="59" idx="0"/>
            <a:endCxn id="78" idx="2"/>
          </p:cNvCxnSpPr>
          <p:nvPr/>
        </p:nvCxnSpPr>
        <p:spPr>
          <a:xfrm flipV="1">
            <a:off x="9491328" y="12166773"/>
            <a:ext cx="0" cy="3981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5502AB6-F6A4-DE61-D1AD-9AD444EB6DED}"/>
              </a:ext>
            </a:extLst>
          </p:cNvPr>
          <p:cNvSpPr/>
          <p:nvPr/>
        </p:nvSpPr>
        <p:spPr>
          <a:xfrm>
            <a:off x="4018480" y="11441917"/>
            <a:ext cx="6204393" cy="2363761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BB82F35-F2E9-FF39-502D-E86A44EAA394}"/>
              </a:ext>
            </a:extLst>
          </p:cNvPr>
          <p:cNvCxnSpPr>
            <a:stCxn id="77" idx="0"/>
            <a:endCxn id="63" idx="2"/>
          </p:cNvCxnSpPr>
          <p:nvPr/>
        </p:nvCxnSpPr>
        <p:spPr>
          <a:xfrm flipV="1">
            <a:off x="4739906" y="12912848"/>
            <a:ext cx="2189" cy="18855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330;p13">
            <a:extLst>
              <a:ext uri="{FF2B5EF4-FFF2-40B4-BE49-F238E27FC236}">
                <a16:creationId xmlns:a16="http://schemas.microsoft.com/office/drawing/2014/main" id="{635CCACD-D766-1D8E-5655-6BE4B961DE77}"/>
              </a:ext>
            </a:extLst>
          </p:cNvPr>
          <p:cNvSpPr txBox="1"/>
          <p:nvPr/>
        </p:nvSpPr>
        <p:spPr>
          <a:xfrm>
            <a:off x="6234982" y="13843060"/>
            <a:ext cx="192794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Try-on Model</a:t>
            </a:r>
            <a:endParaRPr b="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9A5394-7FDF-EC5F-010F-EB9B70485806}"/>
              </a:ext>
            </a:extLst>
          </p:cNvPr>
          <p:cNvSpPr/>
          <p:nvPr/>
        </p:nvSpPr>
        <p:spPr>
          <a:xfrm>
            <a:off x="3422650" y="6734060"/>
            <a:ext cx="953806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Pretrained Modules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18515E-5DA7-5972-5D19-A2829AB7D832}"/>
              </a:ext>
            </a:extLst>
          </p:cNvPr>
          <p:cNvSpPr/>
          <p:nvPr/>
        </p:nvSpPr>
        <p:spPr>
          <a:xfrm>
            <a:off x="4723132" y="6120241"/>
            <a:ext cx="1025858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Poly-GAN Generator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604666-C05C-0730-3E2B-5D07508AD6EF}"/>
              </a:ext>
            </a:extLst>
          </p:cNvPr>
          <p:cNvSpPr/>
          <p:nvPr/>
        </p:nvSpPr>
        <p:spPr>
          <a:xfrm>
            <a:off x="4729483" y="6731679"/>
            <a:ext cx="1025857" cy="401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Poly-GAN Discriminator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5EA9C5-77BD-80A8-A8AA-F48185C37DF0}"/>
              </a:ext>
            </a:extLst>
          </p:cNvPr>
          <p:cNvSpPr/>
          <p:nvPr/>
        </p:nvSpPr>
        <p:spPr>
          <a:xfrm>
            <a:off x="4723133" y="7381080"/>
            <a:ext cx="1025857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GAN Loss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D81D7C5-AC7A-7E0E-B2E9-374C5E7688C4}"/>
              </a:ext>
            </a:extLst>
          </p:cNvPr>
          <p:cNvSpPr/>
          <p:nvPr/>
        </p:nvSpPr>
        <p:spPr>
          <a:xfrm>
            <a:off x="5944303" y="7380931"/>
            <a:ext cx="851886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Optimizer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8B9AA6-8BFD-C27B-95DA-983D97133F06}"/>
              </a:ext>
            </a:extLst>
          </p:cNvPr>
          <p:cNvCxnSpPr>
            <a:stCxn id="37" idx="2"/>
            <a:endCxn id="88" idx="0"/>
          </p:cNvCxnSpPr>
          <p:nvPr/>
        </p:nvCxnSpPr>
        <p:spPr>
          <a:xfrm>
            <a:off x="3899553" y="6511594"/>
            <a:ext cx="0" cy="22246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DEEE5F4-2007-2696-8F10-A967B3F8CCAF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 flipV="1">
            <a:off x="4376456" y="6317727"/>
            <a:ext cx="346676" cy="613819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78637DB-D7EF-CD63-0DAA-F615F6623A1D}"/>
              </a:ext>
            </a:extLst>
          </p:cNvPr>
          <p:cNvCxnSpPr>
            <a:stCxn id="88" idx="3"/>
            <a:endCxn id="93" idx="1"/>
          </p:cNvCxnSpPr>
          <p:nvPr/>
        </p:nvCxnSpPr>
        <p:spPr>
          <a:xfrm>
            <a:off x="4376456" y="6931546"/>
            <a:ext cx="346677" cy="647020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96B3D52-EE32-01A6-7653-A98AA50F8D96}"/>
              </a:ext>
            </a:extLst>
          </p:cNvPr>
          <p:cNvCxnSpPr>
            <a:stCxn id="88" idx="3"/>
            <a:endCxn id="92" idx="1"/>
          </p:cNvCxnSpPr>
          <p:nvPr/>
        </p:nvCxnSpPr>
        <p:spPr>
          <a:xfrm>
            <a:off x="4376456" y="6931546"/>
            <a:ext cx="353027" cy="82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93EB6A-85B4-BF87-742C-A7711B758DEC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5748990" y="7578417"/>
            <a:ext cx="195313" cy="14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82BF5289-64C4-B0F7-BC42-C4A9F62D4C34}"/>
              </a:ext>
            </a:extLst>
          </p:cNvPr>
          <p:cNvCxnSpPr>
            <a:cxnSpLocks/>
            <a:stCxn id="94" idx="0"/>
          </p:cNvCxnSpPr>
          <p:nvPr/>
        </p:nvCxnSpPr>
        <p:spPr>
          <a:xfrm rot="16200000" flipV="1">
            <a:off x="5904827" y="6915512"/>
            <a:ext cx="315932" cy="614906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917904F-2BA4-D14C-C0F2-61CF9E1341F5}"/>
              </a:ext>
            </a:extLst>
          </p:cNvPr>
          <p:cNvCxnSpPr>
            <a:cxnSpLocks/>
            <a:stCxn id="94" idx="0"/>
            <a:endCxn id="89" idx="2"/>
          </p:cNvCxnSpPr>
          <p:nvPr/>
        </p:nvCxnSpPr>
        <p:spPr>
          <a:xfrm rot="16200000" flipV="1">
            <a:off x="5370295" y="6380979"/>
            <a:ext cx="865719" cy="1134185"/>
          </a:xfrm>
          <a:prstGeom prst="bentConnector3">
            <a:avLst>
              <a:gd name="adj1" fmla="val 87848"/>
            </a:avLst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B78DE756-A45A-865D-318E-17EBE9F2E8D8}"/>
              </a:ext>
            </a:extLst>
          </p:cNvPr>
          <p:cNvCxnSpPr>
            <a:stCxn id="89" idx="3"/>
            <a:endCxn id="92" idx="3"/>
          </p:cNvCxnSpPr>
          <p:nvPr/>
        </p:nvCxnSpPr>
        <p:spPr>
          <a:xfrm>
            <a:off x="5748990" y="6317727"/>
            <a:ext cx="6350" cy="614646"/>
          </a:xfrm>
          <a:prstGeom prst="bentConnector3">
            <a:avLst>
              <a:gd name="adj1" fmla="val 370000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1F334FE-1261-C891-7493-464937902745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 flipH="1">
            <a:off x="5236062" y="7133066"/>
            <a:ext cx="6350" cy="24801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971B24-82C5-60E5-5C26-3E0E75FB0559}"/>
              </a:ext>
            </a:extLst>
          </p:cNvPr>
          <p:cNvSpPr/>
          <p:nvPr/>
        </p:nvSpPr>
        <p:spPr>
          <a:xfrm>
            <a:off x="8677275" y="6751723"/>
            <a:ext cx="1025858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Web-based Platform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6D65CE7-6602-2A1B-3FA9-9D727A728599}"/>
              </a:ext>
            </a:extLst>
          </p:cNvPr>
          <p:cNvSpPr/>
          <p:nvPr/>
        </p:nvSpPr>
        <p:spPr>
          <a:xfrm>
            <a:off x="8677275" y="7380141"/>
            <a:ext cx="1025858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User-input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1D0F3E0-E2B2-DFB8-A541-D32F9DD2B599}"/>
              </a:ext>
            </a:extLst>
          </p:cNvPr>
          <p:cNvCxnSpPr>
            <a:stCxn id="162" idx="2"/>
            <a:endCxn id="33" idx="3"/>
          </p:cNvCxnSpPr>
          <p:nvPr/>
        </p:nvCxnSpPr>
        <p:spPr>
          <a:xfrm rot="5400000">
            <a:off x="5950451" y="4777317"/>
            <a:ext cx="241958" cy="6237548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CC066CE-F285-032B-C6BD-CA8C59404D31}"/>
              </a:ext>
            </a:extLst>
          </p:cNvPr>
          <p:cNvSpPr/>
          <p:nvPr/>
        </p:nvSpPr>
        <p:spPr>
          <a:xfrm>
            <a:off x="7517718" y="6123929"/>
            <a:ext cx="1025858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Scoring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BA30803-DD5A-715A-DB4C-535926346AA3}"/>
              </a:ext>
            </a:extLst>
          </p:cNvPr>
          <p:cNvSpPr/>
          <p:nvPr/>
        </p:nvSpPr>
        <p:spPr>
          <a:xfrm>
            <a:off x="8677275" y="6123305"/>
            <a:ext cx="1025858" cy="394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User-feedback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5650EB8-98EC-0ECA-CA7E-57BAF78EEE33}"/>
              </a:ext>
            </a:extLst>
          </p:cNvPr>
          <p:cNvCxnSpPr>
            <a:stCxn id="89" idx="3"/>
            <a:endCxn id="165" idx="1"/>
          </p:cNvCxnSpPr>
          <p:nvPr/>
        </p:nvCxnSpPr>
        <p:spPr>
          <a:xfrm>
            <a:off x="5748990" y="6317727"/>
            <a:ext cx="1768728" cy="36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E38B373-0669-FC37-E4F9-BE390C1F64F4}"/>
              </a:ext>
            </a:extLst>
          </p:cNvPr>
          <p:cNvCxnSpPr>
            <a:stCxn id="170" idx="3"/>
            <a:endCxn id="33" idx="3"/>
          </p:cNvCxnSpPr>
          <p:nvPr/>
        </p:nvCxnSpPr>
        <p:spPr>
          <a:xfrm flipH="1">
            <a:off x="2952656" y="6320791"/>
            <a:ext cx="6750477" cy="1696279"/>
          </a:xfrm>
          <a:prstGeom prst="bentConnector3">
            <a:avLst>
              <a:gd name="adj1" fmla="val -3386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A4922FD-D2B2-C433-084A-76874B499D53}"/>
              </a:ext>
            </a:extLst>
          </p:cNvPr>
          <p:cNvCxnSpPr>
            <a:stCxn id="170" idx="1"/>
            <a:endCxn id="165" idx="3"/>
          </p:cNvCxnSpPr>
          <p:nvPr/>
        </p:nvCxnSpPr>
        <p:spPr>
          <a:xfrm flipH="1">
            <a:off x="8543576" y="6320791"/>
            <a:ext cx="133699" cy="62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D7B083-00DC-081C-4AAE-3D9ADDA731AE}"/>
              </a:ext>
            </a:extLst>
          </p:cNvPr>
          <p:cNvCxnSpPr>
            <a:stCxn id="162" idx="0"/>
            <a:endCxn id="161" idx="2"/>
          </p:cNvCxnSpPr>
          <p:nvPr/>
        </p:nvCxnSpPr>
        <p:spPr>
          <a:xfrm flipV="1">
            <a:off x="9190204" y="7146694"/>
            <a:ext cx="0" cy="23344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4E2858-1D3D-C37A-8C9E-B281F54BDA91}"/>
              </a:ext>
            </a:extLst>
          </p:cNvPr>
          <p:cNvCxnSpPr>
            <a:stCxn id="161" idx="0"/>
            <a:endCxn id="170" idx="2"/>
          </p:cNvCxnSpPr>
          <p:nvPr/>
        </p:nvCxnSpPr>
        <p:spPr>
          <a:xfrm flipV="1">
            <a:off x="9190204" y="6518276"/>
            <a:ext cx="0" cy="23344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Google Shape;330;p13">
            <a:extLst>
              <a:ext uri="{FF2B5EF4-FFF2-40B4-BE49-F238E27FC236}">
                <a16:creationId xmlns:a16="http://schemas.microsoft.com/office/drawing/2014/main" id="{B21EE58C-417A-68B3-B4BF-8B5D9B0D2E08}"/>
              </a:ext>
            </a:extLst>
          </p:cNvPr>
          <p:cNvSpPr txBox="1"/>
          <p:nvPr/>
        </p:nvSpPr>
        <p:spPr>
          <a:xfrm>
            <a:off x="4113212" y="10345499"/>
            <a:ext cx="30660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Tìm hiểu về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loại hình </a:t>
            </a:r>
            <a:r>
              <a:rPr lang="en-US" sz="12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GAN cũng như phương pháp huấn luyện GAN hiệu quả</a:t>
            </a:r>
            <a:endParaRPr/>
          </a:p>
        </p:txBody>
      </p:sp>
      <p:sp>
        <p:nvSpPr>
          <p:cNvPr id="183" name="Google Shape;395;p13">
            <a:extLst>
              <a:ext uri="{FF2B5EF4-FFF2-40B4-BE49-F238E27FC236}">
                <a16:creationId xmlns:a16="http://schemas.microsoft.com/office/drawing/2014/main" id="{ACD0E42C-8BCF-8023-D472-7435EFE85076}"/>
              </a:ext>
            </a:extLst>
          </p:cNvPr>
          <p:cNvSpPr txBox="1"/>
          <p:nvPr/>
        </p:nvSpPr>
        <p:spPr>
          <a:xfrm>
            <a:off x="4219350" y="10731640"/>
            <a:ext cx="306607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Least square generative adversarial net</a:t>
            </a:r>
          </a:p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Conditional generative adversarial net</a:t>
            </a:r>
          </a:p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Wasserstein generative adversarial net</a:t>
            </a:r>
          </a:p>
        </p:txBody>
      </p:sp>
      <p:sp>
        <p:nvSpPr>
          <p:cNvPr id="184" name="Google Shape;330;p13">
            <a:extLst>
              <a:ext uri="{FF2B5EF4-FFF2-40B4-BE49-F238E27FC236}">
                <a16:creationId xmlns:a16="http://schemas.microsoft.com/office/drawing/2014/main" id="{54AC8751-998C-FF88-F222-C312F75774A3}"/>
              </a:ext>
            </a:extLst>
          </p:cNvPr>
          <p:cNvSpPr txBox="1"/>
          <p:nvPr/>
        </p:nvSpPr>
        <p:spPr>
          <a:xfrm>
            <a:off x="7326246" y="9824714"/>
            <a:ext cx="27035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Tìm hiểu về các độ đo đánh giá bài toán: SSIM và IS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99BDFB5-E964-6D48-E94D-44FE2148D5D6}"/>
              </a:ext>
            </a:extLst>
          </p:cNvPr>
          <p:cNvCxnSpPr>
            <a:stCxn id="33" idx="1"/>
            <a:endCxn id="32" idx="3"/>
          </p:cNvCxnSpPr>
          <p:nvPr/>
        </p:nvCxnSpPr>
        <p:spPr>
          <a:xfrm flipH="1">
            <a:off x="1779398" y="8017070"/>
            <a:ext cx="191675" cy="94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330;p13">
            <a:extLst>
              <a:ext uri="{FF2B5EF4-FFF2-40B4-BE49-F238E27FC236}">
                <a16:creationId xmlns:a16="http://schemas.microsoft.com/office/drawing/2014/main" id="{7EB28110-D313-3F6D-11FA-8A5727C24334}"/>
              </a:ext>
            </a:extLst>
          </p:cNvPr>
          <p:cNvSpPr txBox="1"/>
          <p:nvPr/>
        </p:nvSpPr>
        <p:spPr>
          <a:xfrm>
            <a:off x="7326246" y="10346082"/>
            <a:ext cx="270357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Thực hiện so sánh với các mô hình SOTA được dùng để giải bài toán Virtual Try-on sử dụng mô hình Poly-GAN với các kết cấu thành phần khác nhau</a:t>
            </a:r>
          </a:p>
        </p:txBody>
      </p:sp>
      <p:sp>
        <p:nvSpPr>
          <p:cNvPr id="188" name="Google Shape;329;p13">
            <a:extLst>
              <a:ext uri="{FF2B5EF4-FFF2-40B4-BE49-F238E27FC236}">
                <a16:creationId xmlns:a16="http://schemas.microsoft.com/office/drawing/2014/main" id="{88EF7C37-EB7D-8547-F551-24E8F99D3F77}"/>
              </a:ext>
            </a:extLst>
          </p:cNvPr>
          <p:cNvSpPr txBox="1"/>
          <p:nvPr/>
        </p:nvSpPr>
        <p:spPr>
          <a:xfrm>
            <a:off x="620711" y="10196331"/>
            <a:ext cx="34718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nền tảng Internet để crawl dữ liệu cũng như xây dựng phương thức thu thập dữ liệu trực tuyến từ nền tảng web minh họa</a:t>
            </a:r>
            <a:endParaRPr/>
          </a:p>
        </p:txBody>
      </p:sp>
      <p:sp>
        <p:nvSpPr>
          <p:cNvPr id="189" name="Google Shape;329;p13">
            <a:extLst>
              <a:ext uri="{FF2B5EF4-FFF2-40B4-BE49-F238E27FC236}">
                <a16:creationId xmlns:a16="http://schemas.microsoft.com/office/drawing/2014/main" id="{153425FA-CD74-D525-7AFB-84900D3BD064}"/>
              </a:ext>
            </a:extLst>
          </p:cNvPr>
          <p:cNvSpPr txBox="1"/>
          <p:nvPr/>
        </p:nvSpPr>
        <p:spPr>
          <a:xfrm>
            <a:off x="620712" y="10805871"/>
            <a:ext cx="33803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Thuê và trả lương cho con người thực hiện Photoshop cắt ghép ảnh quần áo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802281-26B5-57D7-87B5-B6363DBF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56" y="11327935"/>
            <a:ext cx="890047" cy="11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90A95E9-1177-8898-AE83-528FFCE8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9" y="11334035"/>
            <a:ext cx="843081" cy="11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9A7B9-B6C4-8825-5816-1BBC5B87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49" y="11327935"/>
            <a:ext cx="840645" cy="112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9D77305-1FE0-4C60-FEB9-F96FB8FC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85" y="12608204"/>
            <a:ext cx="822506" cy="10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FF1B76-CA23-FEFF-170A-61692EB0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78" y="12608204"/>
            <a:ext cx="896559" cy="10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85FC483-CFB3-951E-EF57-35594046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69" y="12599046"/>
            <a:ext cx="822506" cy="10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Google Shape;330;p13">
            <a:extLst>
              <a:ext uri="{FF2B5EF4-FFF2-40B4-BE49-F238E27FC236}">
                <a16:creationId xmlns:a16="http://schemas.microsoft.com/office/drawing/2014/main" id="{88C8DB17-C7FC-B45A-9FE7-1276707E341F}"/>
              </a:ext>
            </a:extLst>
          </p:cNvPr>
          <p:cNvSpPr txBox="1"/>
          <p:nvPr/>
        </p:nvSpPr>
        <p:spPr>
          <a:xfrm>
            <a:off x="996006" y="13820552"/>
            <a:ext cx="71451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</a:t>
            </a:r>
            <a:endParaRPr b="1"/>
          </a:p>
        </p:txBody>
      </p:sp>
      <p:sp>
        <p:nvSpPr>
          <p:cNvPr id="325" name="Google Shape;330;p13">
            <a:extLst>
              <a:ext uri="{FF2B5EF4-FFF2-40B4-BE49-F238E27FC236}">
                <a16:creationId xmlns:a16="http://schemas.microsoft.com/office/drawing/2014/main" id="{67C26E24-5F68-DAA5-42F4-3E785266C485}"/>
              </a:ext>
            </a:extLst>
          </p:cNvPr>
          <p:cNvSpPr txBox="1"/>
          <p:nvPr/>
        </p:nvSpPr>
        <p:spPr>
          <a:xfrm>
            <a:off x="1932931" y="13819302"/>
            <a:ext cx="89004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Garment</a:t>
            </a:r>
            <a:endParaRPr b="1"/>
          </a:p>
        </p:txBody>
      </p:sp>
      <p:sp>
        <p:nvSpPr>
          <p:cNvPr id="326" name="Google Shape;330;p13">
            <a:extLst>
              <a:ext uri="{FF2B5EF4-FFF2-40B4-BE49-F238E27FC236}">
                <a16:creationId xmlns:a16="http://schemas.microsoft.com/office/drawing/2014/main" id="{47393177-EB13-6C48-A57F-643ADF1BB5D4}"/>
              </a:ext>
            </a:extLst>
          </p:cNvPr>
          <p:cNvSpPr txBox="1"/>
          <p:nvPr/>
        </p:nvSpPr>
        <p:spPr>
          <a:xfrm>
            <a:off x="2996516" y="13820732"/>
            <a:ext cx="71451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Wingdings</vt:lpstr>
      <vt:lpstr>Times</vt:lpstr>
      <vt:lpstr>Noto Sans Symbols</vt:lpstr>
      <vt:lpstr>Calibri</vt:lpstr>
      <vt:lpstr>Arial</vt:lpstr>
      <vt:lpstr>Tahoma</vt:lpstr>
      <vt:lpstr>新しいプレゼンテーション</vt:lpstr>
      <vt:lpstr>Poly-GAN cho hệ thống thử trang phục trực tuyến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Poly-GAN cho bài toán thử trang phục trực tuyến</dc:title>
  <dc:creator>Nhân Tư</dc:creator>
  <cp:lastModifiedBy>Nhân Tư</cp:lastModifiedBy>
  <cp:revision>1</cp:revision>
  <dcterms:modified xsi:type="dcterms:W3CDTF">2023-02-26T03:04:08Z</dcterms:modified>
</cp:coreProperties>
</file>