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2" r:id="rId4"/>
    <p:sldId id="263" r:id="rId5"/>
    <p:sldId id="264" r:id="rId6"/>
    <p:sldId id="282" r:id="rId7"/>
    <p:sldId id="290" r:id="rId8"/>
    <p:sldId id="283" r:id="rId9"/>
    <p:sldId id="285" r:id="rId10"/>
    <p:sldId id="284" r:id="rId11"/>
    <p:sldId id="291" r:id="rId12"/>
    <p:sldId id="286" r:id="rId13"/>
    <p:sldId id="289" r:id="rId14"/>
    <p:sldId id="288" r:id="rId15"/>
    <p:sldId id="292" r:id="rId16"/>
    <p:sldId id="265" r:id="rId17"/>
    <p:sldId id="266" r:id="rId18"/>
    <p:sldId id="293" r:id="rId19"/>
    <p:sldId id="296" r:id="rId20"/>
    <p:sldId id="295" r:id="rId21"/>
    <p:sldId id="294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6" autoAdjust="0"/>
  </p:normalViewPr>
  <p:slideViewPr>
    <p:cSldViewPr>
      <p:cViewPr varScale="1">
        <p:scale>
          <a:sx n="109" d="100"/>
          <a:sy n="109" d="100"/>
        </p:scale>
        <p:origin x="965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991C7-6374-45B7-89D9-AACA7FEB6A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9F283-74C4-4997-9F45-283C1E54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"Username"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"Email"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9F283-74C4-4997-9F45-283C1E546E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Committed:</a:t>
            </a:r>
            <a:r>
              <a:rPr lang="en-US" baseline="0" dirty="0" smtClean="0"/>
              <a:t> </a:t>
            </a:r>
            <a:r>
              <a:rPr lang="vi-VN" dirty="0" smtClean="0"/>
              <a:t>Committed có nghĩa là dữ liệu đã  được lưu trữ một cách an toàn trong cơ sở dữ  liệu</a:t>
            </a:r>
          </a:p>
          <a:p>
            <a:r>
              <a:rPr lang="vi-VN" dirty="0" smtClean="0"/>
              <a:t>Modified</a:t>
            </a:r>
            <a:r>
              <a:rPr lang="en-US" dirty="0" smtClean="0"/>
              <a:t>:</a:t>
            </a:r>
            <a:r>
              <a:rPr lang="vi-VN" dirty="0" smtClean="0"/>
              <a:t> Modified có nghĩa là bạn đã thay đổi  tập tin nhưng chưa commit vào cơ sở dữ liệu</a:t>
            </a:r>
            <a:endParaRPr lang="en-US" dirty="0" smtClean="0"/>
          </a:p>
          <a:p>
            <a:r>
              <a:rPr lang="vi-VN" dirty="0" smtClean="0"/>
              <a:t>Staged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vi-VN" dirty="0" smtClean="0"/>
              <a:t>là bạn đã đánh dấu sẽ commit phiên bản  hiện tại của một tập tin đã chỉnh sửa trong lần  commit sắp tới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9F283-74C4-4997-9F45-283C1E546E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4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3629" y="3246115"/>
            <a:ext cx="9984740" cy="1459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9" y="6205198"/>
            <a:ext cx="2330321" cy="6528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91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91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91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1982" y="1815122"/>
            <a:ext cx="8808034" cy="160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791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5428" y="1627289"/>
            <a:ext cx="11661142" cy="449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9" y="6205198"/>
            <a:ext cx="2330321" cy="6528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0" y="3246115"/>
            <a:ext cx="11658599" cy="1458091"/>
          </a:xfrm>
          <a:prstGeom prst="rect">
            <a:avLst/>
          </a:prstGeom>
        </p:spPr>
        <p:txBody>
          <a:bodyPr vert="horz" wrap="square" lIns="0" tIns="323850" rIns="0" bIns="0" rtlCol="0">
            <a:spAutoFit/>
          </a:bodyPr>
          <a:lstStyle/>
          <a:p>
            <a:pPr marL="5774690">
              <a:lnSpc>
                <a:spcPct val="100000"/>
              </a:lnSpc>
              <a:spcBef>
                <a:spcPts val="2550"/>
              </a:spcBef>
            </a:pPr>
            <a:r>
              <a:rPr dirty="0"/>
              <a:t>HOW TO USE GIT</a:t>
            </a:r>
          </a:p>
          <a:p>
            <a:pPr marL="4893310">
              <a:lnSpc>
                <a:spcPct val="100000"/>
              </a:lnSpc>
              <a:spcBef>
                <a:spcPts val="919"/>
              </a:spcBef>
            </a:pPr>
            <a:r>
              <a:rPr sz="1800" dirty="0"/>
              <a:t>HƯỚNG DẪN SỬ DỤNG GIT CHO NGƯỜI </a:t>
            </a:r>
            <a:r>
              <a:rPr sz="1800" dirty="0" smtClean="0"/>
              <a:t>MỚI</a:t>
            </a:r>
            <a:r>
              <a:rPr lang="en-US" sz="1800" dirty="0" smtClean="0"/>
              <a:t> </a:t>
            </a:r>
            <a:r>
              <a:rPr sz="1800" dirty="0" smtClean="0"/>
              <a:t> </a:t>
            </a:r>
            <a:r>
              <a:rPr sz="1800" dirty="0"/>
              <a:t>BẮT </a:t>
            </a:r>
            <a:r>
              <a:rPr lang="en-US" sz="1800" dirty="0" smtClean="0"/>
              <a:t> </a:t>
            </a:r>
            <a:r>
              <a:rPr sz="1800" dirty="0" smtClean="0"/>
              <a:t>ĐẦU</a:t>
            </a:r>
            <a:endParaRPr sz="1800" dirty="0"/>
          </a:p>
        </p:txBody>
      </p:sp>
      <p:sp>
        <p:nvSpPr>
          <p:cNvPr id="3" name="object 3"/>
          <p:cNvSpPr/>
          <p:nvPr/>
        </p:nvSpPr>
        <p:spPr>
          <a:xfrm>
            <a:off x="8674100" y="1028700"/>
            <a:ext cx="24892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58648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Verdana"/>
                <a:cs typeface="Verdana"/>
              </a:rPr>
              <a:t>BẮT ĐẦU SỬ DỤNG GIT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984276"/>
            <a:ext cx="12039600" cy="1136208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B6: Clone remote Repository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về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máy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tính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local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04165" algn="l"/>
                <a:tab pos="3048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  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clone 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https://github.com/VTIAcademyGit/ProjectDemo.git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5999"/>
            <a:ext cx="8610600" cy="37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2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538412"/>
            <a:ext cx="11668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2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59410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Verdana"/>
                <a:cs typeface="Verdana"/>
              </a:rPr>
              <a:t>BẮT ĐẦU SỬ DỤNG GIT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75519"/>
            <a:ext cx="9817100" cy="2685351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B7: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Tạo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1 file txt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có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tên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file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là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tên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của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Verdana"/>
                <a:cs typeface="Verdana"/>
              </a:rPr>
              <a:t>học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viên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và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điền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các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thông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tin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cá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nhân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sau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:</a:t>
            </a:r>
          </a:p>
          <a:p>
            <a:pPr marL="762000" lvl="1" indent="-292100"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Họ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và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tên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: Nguyen Van ….</a:t>
            </a:r>
          </a:p>
          <a:p>
            <a:pPr marL="762000" lvl="1" indent="-292100"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Tuổi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: 18</a:t>
            </a:r>
          </a:p>
          <a:p>
            <a:pPr marL="762000" lvl="1" indent="-292100"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Nghề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nghiệp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sinh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viên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/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người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đi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làm</a:t>
            </a:r>
            <a:endParaRPr lang="en-US" sz="28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000500"/>
            <a:ext cx="7486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64744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Verdana"/>
                <a:cs typeface="Verdana"/>
              </a:rPr>
              <a:t>BẮT ĐẦU SỬ DỤNG GIT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75519"/>
            <a:ext cx="9817100" cy="1136208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B8: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Xem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các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file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đã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thay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đổi</a:t>
            </a:r>
            <a:endParaRPr lang="en-US" sz="28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04165" algn="l"/>
                <a:tab pos="304800" algn="l"/>
              </a:tabLst>
            </a:pP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     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lang="en-US" sz="2800" smtClean="0">
                <a:solidFill>
                  <a:srgbClr val="FFFFFF"/>
                </a:solidFill>
                <a:latin typeface="Verdana"/>
                <a:cs typeface="Verdana"/>
              </a:rPr>
              <a:t> status 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thực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hiện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lệnh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bên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trong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project)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311727"/>
            <a:ext cx="6019800" cy="38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6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62458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Verdana"/>
                <a:cs typeface="Verdana"/>
              </a:rPr>
              <a:t>BẮT ĐẦU SỬ DỤNG GIT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75519"/>
            <a:ext cx="9817100" cy="2813591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B9: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Đẩy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các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file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thay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đổi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lên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Remote Repository:</a:t>
            </a:r>
          </a:p>
          <a:p>
            <a:pPr marL="762000" lvl="1" indent="-292100"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err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add .</a:t>
            </a:r>
            <a:endParaRPr lang="en-US" sz="280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762000" lvl="1" indent="-292100"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err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commit –m 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Noi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dung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thay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doi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“</a:t>
            </a:r>
          </a:p>
          <a:p>
            <a:pPr marL="762000" lvl="1" indent="-292100"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err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push</a:t>
            </a:r>
            <a:endParaRPr lang="en-US" sz="280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endParaRPr lang="en-US" sz="2800" dirty="0" smtClean="0">
              <a:solidFill>
                <a:srgbClr val="FFFFFF"/>
              </a:solidFill>
              <a:latin typeface="Verdana"/>
              <a:cs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80254"/>
            <a:ext cx="5095875" cy="3239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61" y="3580254"/>
            <a:ext cx="5024364" cy="3227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79" y="6205198"/>
            <a:ext cx="2330321" cy="6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4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11126522" cy="57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2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110464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 smtClean="0">
                <a:solidFill>
                  <a:srgbClr val="FFFFFF"/>
                </a:solidFill>
                <a:latin typeface="Verdana"/>
                <a:cs typeface="Verdana"/>
              </a:rPr>
              <a:t>CÁC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0" dirty="0" smtClean="0">
                <a:solidFill>
                  <a:srgbClr val="FFFFFF"/>
                </a:solidFill>
                <a:latin typeface="Verdana"/>
                <a:cs typeface="Verdana"/>
              </a:rPr>
              <a:t>TRẠNG </a:t>
            </a:r>
            <a:r>
              <a:rPr sz="3600" b="0" dirty="0">
                <a:solidFill>
                  <a:srgbClr val="FFFFFF"/>
                </a:solidFill>
                <a:latin typeface="Verdana"/>
                <a:cs typeface="Verdana"/>
              </a:rPr>
              <a:t>THÁI CỦA 1 FILE TRONG GIT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1" y="1726349"/>
            <a:ext cx="6447155" cy="125765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4800" marR="436880" indent="-292100" algn="just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304800" algn="l"/>
              </a:tabLst>
            </a:pPr>
            <a:r>
              <a:rPr sz="2400" dirty="0" smtClean="0">
                <a:solidFill>
                  <a:srgbClr val="FFFFFF"/>
                </a:solidFill>
                <a:latin typeface="Verdana"/>
                <a:cs typeface="Verdana"/>
              </a:rPr>
              <a:t>Committed</a:t>
            </a:r>
            <a:endParaRPr lang="en-US" sz="24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304800" marR="436880" indent="-292100" algn="just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304800" algn="l"/>
              </a:tabLst>
            </a:pPr>
            <a:r>
              <a:rPr sz="2400" dirty="0" smtClean="0">
                <a:solidFill>
                  <a:srgbClr val="FFFFFF"/>
                </a:solidFill>
                <a:latin typeface="Verdana"/>
                <a:cs typeface="Verdana"/>
              </a:rPr>
              <a:t>Modified</a:t>
            </a:r>
            <a:endParaRPr sz="2400" dirty="0">
              <a:latin typeface="Verdana"/>
              <a:cs typeface="Verdana"/>
            </a:endParaRPr>
          </a:p>
          <a:p>
            <a:pPr marL="304800" marR="120650" indent="-292100">
              <a:lnSpc>
                <a:spcPct val="100699"/>
              </a:lnSpc>
              <a:spcBef>
                <a:spcPts val="90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400" dirty="0" smtClean="0">
                <a:solidFill>
                  <a:srgbClr val="FFFFFF"/>
                </a:solidFill>
                <a:latin typeface="Verdana"/>
                <a:cs typeface="Verdana"/>
              </a:rPr>
              <a:t>Staged</a:t>
            </a:r>
            <a:endParaRPr lang="en-US" sz="2400" dirty="0" smtClean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1828800"/>
            <a:ext cx="4762500" cy="302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6442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Giải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thích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các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lệnh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65428" y="1627289"/>
            <a:ext cx="11661142" cy="28289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803910" indent="-2921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dirty="0"/>
              <a:t>git add: Thêm một file (modified hoặc untracked) vào lần commit tiếp theo</a:t>
            </a:r>
          </a:p>
          <a:p>
            <a:pPr marL="803910" marR="31115" indent="-292100">
              <a:lnSpc>
                <a:spcPts val="3100"/>
              </a:lnSpc>
              <a:spcBef>
                <a:spcPts val="120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dirty="0"/>
              <a:t>git commit: Lưu các thay đổi vừa tạo ra (bằng lệnh add) vào kho chứa (</a:t>
            </a:r>
            <a:r>
              <a:rPr dirty="0" smtClean="0"/>
              <a:t>repo</a:t>
            </a:r>
            <a:r>
              <a:rPr lang="en-US" dirty="0" smtClean="0"/>
              <a:t>sitory</a:t>
            </a:r>
            <a:r>
              <a:rPr dirty="0" smtClean="0"/>
              <a:t>) </a:t>
            </a:r>
            <a:r>
              <a:rPr dirty="0"/>
              <a:t>trên  máy mình</a:t>
            </a:r>
          </a:p>
          <a:p>
            <a:pPr marL="803910" indent="-292100">
              <a:lnSpc>
                <a:spcPct val="100000"/>
              </a:lnSpc>
              <a:spcBef>
                <a:spcPts val="98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dirty="0" err="1" smtClean="0"/>
              <a:t>git</a:t>
            </a:r>
            <a:r>
              <a:rPr dirty="0" smtClean="0"/>
              <a:t> </a:t>
            </a:r>
            <a:r>
              <a:rPr dirty="0"/>
              <a:t>push: Đồng bộ </a:t>
            </a:r>
            <a:r>
              <a:rPr dirty="0" err="1"/>
              <a:t>hóa</a:t>
            </a:r>
            <a:r>
              <a:rPr dirty="0"/>
              <a:t> </a:t>
            </a:r>
            <a:r>
              <a:rPr lang="en-US" dirty="0" smtClean="0"/>
              <a:t>local repository </a:t>
            </a:r>
            <a:r>
              <a:rPr dirty="0" smtClean="0"/>
              <a:t>&amp; </a:t>
            </a:r>
            <a:r>
              <a:rPr lang="en-US" dirty="0" smtClean="0"/>
              <a:t>remote repository </a:t>
            </a:r>
            <a:r>
              <a:rPr dirty="0" smtClean="0"/>
              <a:t>(</a:t>
            </a:r>
            <a:r>
              <a:rPr lang="en-US" dirty="0" err="1" smtClean="0"/>
              <a:t>Github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6442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Các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phần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tiếp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theo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65428" y="1627289"/>
            <a:ext cx="11661142" cy="28905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803910" indent="-2921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lang="en-US" sz="2800" dirty="0" err="1" smtClean="0">
                <a:solidFill>
                  <a:srgbClr val="FFFFFF"/>
                </a:solidFill>
              </a:rPr>
              <a:t>Git</a:t>
            </a:r>
            <a:r>
              <a:rPr lang="en-US" sz="2800" dirty="0" smtClean="0">
                <a:solidFill>
                  <a:srgbClr val="FFFFFF"/>
                </a:solidFill>
              </a:rPr>
              <a:t> pull</a:t>
            </a:r>
          </a:p>
          <a:p>
            <a:pPr marL="803910" indent="-2921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lang="en-US" sz="2800" dirty="0" smtClean="0">
                <a:solidFill>
                  <a:srgbClr val="FFFFFF"/>
                </a:solidFill>
              </a:rPr>
              <a:t>Branch</a:t>
            </a:r>
          </a:p>
          <a:p>
            <a:pPr marL="803910" indent="-2921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dirty="0" err="1" smtClean="0"/>
              <a:t>git</a:t>
            </a:r>
            <a:r>
              <a:rPr dirty="0" smtClean="0"/>
              <a:t> </a:t>
            </a:r>
            <a:r>
              <a:rPr lang="en-US" dirty="0" smtClean="0"/>
              <a:t>merge</a:t>
            </a:r>
          </a:p>
          <a:p>
            <a:pPr marL="803910" indent="-2921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lang="en-US" dirty="0" smtClean="0"/>
              <a:t>.</a:t>
            </a:r>
            <a:r>
              <a:rPr lang="en-US" sz="2800" dirty="0" smtClean="0">
                <a:solidFill>
                  <a:srgbClr val="FFFFFF"/>
                </a:solidFill>
              </a:rPr>
              <a:t>GITIGNORE</a:t>
            </a:r>
          </a:p>
          <a:p>
            <a:pPr marL="803910" indent="-2921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lang="en-US" sz="2800" dirty="0" smtClean="0">
                <a:solidFill>
                  <a:srgbClr val="FFFFFF"/>
                </a:solidFill>
              </a:rPr>
              <a:t>Work 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6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6442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Giới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thiệu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hệ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thống</a:t>
            </a:r>
            <a:r>
              <a:rPr lang="en-US" sz="3600" b="0" smtClean="0">
                <a:solidFill>
                  <a:srgbClr val="FFFFFF"/>
                </a:solidFill>
                <a:latin typeface="Verdana"/>
                <a:cs typeface="Verdana"/>
              </a:rPr>
              <a:t> LMS</a:t>
            </a:r>
            <a:endParaRPr sz="3600" dirty="0"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524000"/>
            <a:ext cx="95563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56717"/>
            <a:ext cx="3499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420" dirty="0">
                <a:solidFill>
                  <a:srgbClr val="FFFFFF"/>
                </a:solidFill>
                <a:latin typeface="Verdana"/>
                <a:cs typeface="Verdana"/>
              </a:rPr>
              <a:t>NHU </a:t>
            </a:r>
            <a:r>
              <a:rPr sz="3600" b="0" spc="-480" dirty="0">
                <a:solidFill>
                  <a:srgbClr val="FFFFFF"/>
                </a:solidFill>
                <a:latin typeface="Verdana"/>
                <a:cs typeface="Verdana"/>
              </a:rPr>
              <a:t>CẦU </a:t>
            </a:r>
            <a:r>
              <a:rPr sz="3600" b="0" spc="-465" dirty="0">
                <a:solidFill>
                  <a:srgbClr val="FFFFFF"/>
                </a:solidFill>
                <a:latin typeface="Verdana"/>
                <a:cs typeface="Verdana"/>
              </a:rPr>
              <a:t>THỰC</a:t>
            </a:r>
            <a:r>
              <a:rPr sz="3600" b="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0" spc="-520" dirty="0">
                <a:solidFill>
                  <a:srgbClr val="FFFFFF"/>
                </a:solidFill>
                <a:latin typeface="Verdana"/>
                <a:cs typeface="Verdana"/>
              </a:rPr>
              <a:t>TẾ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2286000"/>
            <a:ext cx="11960859" cy="2577629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Cần 1 hệ thống lưu trữ tất cả các thay đổi về code hàng ngày.</a:t>
            </a:r>
            <a:endParaRPr sz="2800" dirty="0">
              <a:latin typeface="Verdana"/>
              <a:cs typeface="Verdana"/>
            </a:endParaRPr>
          </a:p>
          <a:p>
            <a:pPr marL="762000" marR="398780" lvl="1" indent="-292100">
              <a:lnSpc>
                <a:spcPts val="3300"/>
              </a:lnSpc>
              <a:spcBef>
                <a:spcPts val="1200"/>
              </a:spcBef>
              <a:buFont typeface="Arial"/>
              <a:buChar char="•"/>
              <a:tabLst>
                <a:tab pos="761365" algn="l"/>
                <a:tab pos="762000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Để sau này có thể xem lại, hoặc phục hồi về một thời điểm  trong quá khứ.</a:t>
            </a:r>
            <a:endParaRPr sz="2800" dirty="0">
              <a:latin typeface="Verdana"/>
              <a:cs typeface="Verdana"/>
            </a:endParaRPr>
          </a:p>
          <a:p>
            <a:pPr marL="304800" marR="5080" indent="-292100">
              <a:lnSpc>
                <a:spcPts val="3300"/>
              </a:lnSpc>
              <a:spcBef>
                <a:spcPts val="1200"/>
              </a:spcBef>
              <a:buFont typeface="Arial"/>
              <a:buChar char="•"/>
              <a:tabLst>
                <a:tab pos="761365" algn="l"/>
                <a:tab pos="762000" algn="l"/>
              </a:tabLst>
            </a:pP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dirty="0" err="1" smtClean="0">
                <a:solidFill>
                  <a:srgbClr val="FFFFFF"/>
                </a:solidFill>
                <a:latin typeface="Verdana"/>
                <a:cs typeface="Verdana"/>
              </a:rPr>
              <a:t>hững</a:t>
            </a:r>
            <a:r>
              <a:rPr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 err="1" smtClean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ười</a:t>
            </a:r>
            <a:r>
              <a:rPr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khác </a:t>
            </a:r>
            <a:r>
              <a:rPr sz="2800" dirty="0" err="1">
                <a:solidFill>
                  <a:srgbClr val="FFFFFF"/>
                </a:solidFill>
                <a:latin typeface="Verdana"/>
                <a:cs typeface="Verdana"/>
              </a:rPr>
              <a:t>trong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Verdana"/>
                <a:cs typeface="Verdana"/>
              </a:rPr>
              <a:t>team </a:t>
            </a:r>
            <a:r>
              <a:rPr sz="2800" dirty="0" err="1" smtClean="0">
                <a:solidFill>
                  <a:srgbClr val="FFFFFF"/>
                </a:solidFill>
                <a:latin typeface="Verdana"/>
                <a:cs typeface="Verdana"/>
              </a:rPr>
              <a:t>biết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 err="1" smtClean="0">
                <a:solidFill>
                  <a:srgbClr val="FFFFFF"/>
                </a:solidFill>
                <a:latin typeface="Verdana"/>
                <a:cs typeface="Verdana"/>
              </a:rPr>
              <a:t>chính</a:t>
            </a:r>
            <a:r>
              <a:rPr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 err="1">
                <a:solidFill>
                  <a:srgbClr val="FFFFFF"/>
                </a:solidFill>
                <a:latin typeface="Verdana"/>
                <a:cs typeface="Verdana"/>
              </a:rPr>
              <a:t>xác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từng</a:t>
            </a:r>
            <a:r>
              <a:rPr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 err="1" smtClean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ười</a:t>
            </a:r>
            <a:r>
              <a:rPr sz="28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đã làm gì, thay đổi gì.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6442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Bài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tập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về</a:t>
            </a: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b="0" dirty="0" err="1" smtClean="0">
                <a:solidFill>
                  <a:srgbClr val="FFFFFF"/>
                </a:solidFill>
                <a:latin typeface="Verdana"/>
                <a:cs typeface="Verdana"/>
              </a:rPr>
              <a:t>nhà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65428" y="1627289"/>
            <a:ext cx="11661142" cy="230575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803910" indent="-2921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lang="en-US" sz="2800" dirty="0" err="1" smtClean="0">
                <a:solidFill>
                  <a:srgbClr val="FFFFFF"/>
                </a:solidFill>
              </a:rPr>
              <a:t>Giới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thiệu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các</a:t>
            </a:r>
            <a:r>
              <a:rPr lang="en-US" sz="2800" dirty="0" smtClean="0">
                <a:solidFill>
                  <a:srgbClr val="FFFFFF"/>
                </a:solidFill>
              </a:rPr>
              <a:t> Databases, SQL, MySQL.</a:t>
            </a:r>
          </a:p>
          <a:p>
            <a:pPr marL="803910" indent="-2921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lang="en-US" sz="2800" dirty="0" err="1" smtClean="0">
                <a:solidFill>
                  <a:srgbClr val="FFFFFF"/>
                </a:solidFill>
              </a:rPr>
              <a:t>Cài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đặt</a:t>
            </a:r>
            <a:r>
              <a:rPr lang="en-US" sz="2800" dirty="0" smtClean="0">
                <a:solidFill>
                  <a:srgbClr val="FFFFFF"/>
                </a:solidFill>
              </a:rPr>
              <a:t> MySQL </a:t>
            </a:r>
            <a:r>
              <a:rPr lang="en-US" sz="2800" dirty="0" err="1" smtClean="0">
                <a:solidFill>
                  <a:srgbClr val="FFFFFF"/>
                </a:solidFill>
              </a:rPr>
              <a:t>và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tìm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hiểu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giao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diện</a:t>
            </a:r>
            <a:r>
              <a:rPr lang="en-US" sz="2800" dirty="0" smtClean="0">
                <a:solidFill>
                  <a:srgbClr val="FFFFFF"/>
                </a:solidFill>
              </a:rPr>
              <a:t> MySQL.</a:t>
            </a:r>
          </a:p>
          <a:p>
            <a:pPr marL="803910" indent="-2921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SQL.</a:t>
            </a:r>
          </a:p>
          <a:p>
            <a:pPr marL="803910" indent="-2921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803275" algn="l"/>
                <a:tab pos="803910" algn="l"/>
              </a:tabLs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Database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50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200400"/>
            <a:ext cx="6442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 smtClean="0">
                <a:solidFill>
                  <a:srgbClr val="FFFFFF"/>
                </a:solidFill>
                <a:latin typeface="Verdana"/>
                <a:cs typeface="Verdana"/>
              </a:rPr>
              <a:t>Thank for watching</a:t>
            </a:r>
            <a:endParaRPr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151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47980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Verdana"/>
                <a:cs typeface="Verdana"/>
              </a:rPr>
              <a:t>GIỚI THIỆU GIT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1" y="1980565"/>
            <a:ext cx="9620885" cy="209461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04800" marR="5080" indent="-292100">
              <a:lnSpc>
                <a:spcPct val="101200"/>
              </a:lnSpc>
              <a:spcBef>
                <a:spcPts val="6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800" spc="-335" dirty="0" err="1">
                <a:solidFill>
                  <a:srgbClr val="FFFFFF"/>
                </a:solidFill>
                <a:latin typeface="Verdana"/>
                <a:cs typeface="Verdana"/>
              </a:rPr>
              <a:t>Tốc</a:t>
            </a:r>
            <a:r>
              <a:rPr sz="280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-47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40" dirty="0" err="1" smtClean="0">
                <a:solidFill>
                  <a:srgbClr val="FFFFFF"/>
                </a:solidFill>
                <a:latin typeface="Verdana"/>
                <a:cs typeface="Verdana"/>
              </a:rPr>
              <a:t>độ</a:t>
            </a:r>
            <a:r>
              <a:rPr sz="2800" spc="-27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cực</a:t>
            </a:r>
            <a:r>
              <a:rPr sz="2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05" dirty="0" err="1">
                <a:solidFill>
                  <a:srgbClr val="FFFFFF"/>
                </a:solidFill>
                <a:latin typeface="Verdana"/>
                <a:cs typeface="Verdana"/>
              </a:rPr>
              <a:t>nhanh</a:t>
            </a:r>
            <a:r>
              <a:rPr sz="28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2800" dirty="0">
              <a:latin typeface="Verdana"/>
              <a:cs typeface="Verdana"/>
            </a:endParaRPr>
          </a:p>
          <a:p>
            <a:pPr marL="304800" indent="-29210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Kiến</a:t>
            </a:r>
            <a:r>
              <a:rPr sz="2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trúc</a:t>
            </a:r>
            <a:r>
              <a:rPr sz="2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85" dirty="0">
                <a:solidFill>
                  <a:srgbClr val="FFFFFF"/>
                </a:solidFill>
                <a:latin typeface="Verdana"/>
                <a:cs typeface="Verdana"/>
              </a:rPr>
              <a:t>rất</a:t>
            </a:r>
            <a:r>
              <a:rPr sz="2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20" dirty="0" err="1">
                <a:solidFill>
                  <a:srgbClr val="FFFFFF"/>
                </a:solidFill>
                <a:latin typeface="Verdana"/>
                <a:cs typeface="Verdana"/>
              </a:rPr>
              <a:t>đơn</a:t>
            </a:r>
            <a:r>
              <a:rPr sz="28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20" dirty="0" err="1" smtClean="0">
                <a:solidFill>
                  <a:srgbClr val="FFFFFF"/>
                </a:solidFill>
                <a:latin typeface="Verdana"/>
                <a:cs typeface="Verdana"/>
              </a:rPr>
              <a:t>giản</a:t>
            </a:r>
            <a:r>
              <a:rPr sz="2800" spc="-215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2800" spc="-409" dirty="0" err="1" smtClean="0">
                <a:solidFill>
                  <a:srgbClr val="FFFFFF"/>
                </a:solidFill>
                <a:latin typeface="Verdana"/>
                <a:cs typeface="Verdana"/>
              </a:rPr>
              <a:t>Đã</a:t>
            </a:r>
            <a:r>
              <a:rPr sz="2800" spc="-33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được</a:t>
            </a:r>
            <a:r>
              <a:rPr sz="28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25" dirty="0">
                <a:solidFill>
                  <a:srgbClr val="FFFFFF"/>
                </a:solidFill>
                <a:latin typeface="Verdana"/>
                <a:cs typeface="Verdana"/>
              </a:rPr>
              <a:t>kiểm</a:t>
            </a:r>
            <a:r>
              <a:rPr sz="2800" spc="-320" dirty="0">
                <a:solidFill>
                  <a:srgbClr val="FFFFFF"/>
                </a:solidFill>
                <a:latin typeface="Verdana"/>
                <a:cs typeface="Verdana"/>
              </a:rPr>
              <a:t> nghiệm 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60" dirty="0">
                <a:solidFill>
                  <a:srgbClr val="FFFFFF"/>
                </a:solidFill>
                <a:latin typeface="Verdana"/>
                <a:cs typeface="Verdana"/>
              </a:rPr>
              <a:t>sử</a:t>
            </a:r>
            <a:r>
              <a:rPr sz="28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05" dirty="0">
                <a:solidFill>
                  <a:srgbClr val="FFFFFF"/>
                </a:solidFill>
                <a:latin typeface="Verdana"/>
                <a:cs typeface="Verdana"/>
              </a:rPr>
              <a:t>dụng</a:t>
            </a:r>
            <a:r>
              <a:rPr sz="28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65" dirty="0">
                <a:solidFill>
                  <a:srgbClr val="FFFFFF"/>
                </a:solidFill>
                <a:latin typeface="Verdana"/>
                <a:cs typeface="Verdana"/>
              </a:rPr>
              <a:t>trong</a:t>
            </a:r>
            <a:r>
              <a:rPr sz="28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20" dirty="0">
                <a:solidFill>
                  <a:srgbClr val="FFFFFF"/>
                </a:solidFill>
                <a:latin typeface="Verdana"/>
                <a:cs typeface="Verdana"/>
              </a:rPr>
              <a:t>hầu</a:t>
            </a:r>
            <a:r>
              <a:rPr sz="28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hết</a:t>
            </a:r>
            <a:r>
              <a:rPr sz="2800" spc="-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10" dirty="0">
                <a:solidFill>
                  <a:srgbClr val="FFFFFF"/>
                </a:solidFill>
                <a:latin typeface="Verdana"/>
                <a:cs typeface="Verdana"/>
              </a:rPr>
              <a:t>các</a:t>
            </a:r>
            <a:r>
              <a:rPr sz="2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90" dirty="0">
                <a:solidFill>
                  <a:srgbClr val="FFFFFF"/>
                </a:solidFill>
                <a:latin typeface="Verdana"/>
                <a:cs typeface="Verdana"/>
              </a:rPr>
              <a:t>công</a:t>
            </a:r>
            <a:r>
              <a:rPr sz="28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60" dirty="0">
                <a:solidFill>
                  <a:srgbClr val="FFFFFF"/>
                </a:solidFill>
                <a:latin typeface="Verdana"/>
                <a:cs typeface="Verdana"/>
              </a:rPr>
              <a:t>ty.</a:t>
            </a:r>
            <a:endParaRPr sz="2800" dirty="0">
              <a:latin typeface="Verdana"/>
              <a:cs typeface="Verdana"/>
            </a:endParaRPr>
          </a:p>
          <a:p>
            <a:pPr marL="304800" indent="-29210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spc="-300" dirty="0" err="1" smtClean="0">
                <a:solidFill>
                  <a:srgbClr val="FFFFFF"/>
                </a:solidFill>
                <a:latin typeface="Verdana"/>
                <a:cs typeface="Verdana"/>
              </a:rPr>
              <a:t>Đồng</a:t>
            </a:r>
            <a:r>
              <a:rPr lang="en-US" sz="2800" spc="-3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-300" dirty="0" err="1" smtClean="0">
                <a:solidFill>
                  <a:srgbClr val="FFFFFF"/>
                </a:solidFill>
                <a:latin typeface="Verdana"/>
                <a:cs typeface="Verdana"/>
              </a:rPr>
              <a:t>bộ</a:t>
            </a:r>
            <a:r>
              <a:rPr lang="en-US" sz="2800" spc="-300" dirty="0" smtClean="0">
                <a:solidFill>
                  <a:srgbClr val="FFFFFF"/>
                </a:solidFill>
                <a:latin typeface="Verdana"/>
                <a:cs typeface="Verdana"/>
              </a:rPr>
              <a:t> source code </a:t>
            </a:r>
            <a:r>
              <a:rPr lang="en-US" sz="2800" spc="-300" dirty="0" err="1" smtClean="0">
                <a:solidFill>
                  <a:srgbClr val="FFFFFF"/>
                </a:solidFill>
                <a:latin typeface="Verdana"/>
                <a:cs typeface="Verdana"/>
              </a:rPr>
              <a:t>giữa</a:t>
            </a:r>
            <a:r>
              <a:rPr lang="en-US" sz="2800" spc="-3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-300" dirty="0" err="1" smtClean="0">
                <a:solidFill>
                  <a:srgbClr val="FFFFFF"/>
                </a:solidFill>
                <a:latin typeface="Verdana"/>
                <a:cs typeface="Verdana"/>
              </a:rPr>
              <a:t>các</a:t>
            </a:r>
            <a:r>
              <a:rPr lang="en-US" sz="2800" spc="-3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-300" dirty="0" err="1" smtClean="0">
                <a:solidFill>
                  <a:srgbClr val="FFFFFF"/>
                </a:solidFill>
                <a:latin typeface="Verdana"/>
                <a:cs typeface="Verdana"/>
              </a:rPr>
              <a:t>thành</a:t>
            </a:r>
            <a:r>
              <a:rPr lang="en-US" sz="2800" spc="-3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-300" dirty="0" err="1" smtClean="0">
                <a:solidFill>
                  <a:srgbClr val="FFFFFF"/>
                </a:solidFill>
                <a:latin typeface="Verdana"/>
                <a:cs typeface="Verdana"/>
              </a:rPr>
              <a:t>viên</a:t>
            </a:r>
            <a:r>
              <a:rPr lang="en-US" sz="2800" spc="-3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-300" dirty="0" err="1" smtClean="0">
                <a:solidFill>
                  <a:srgbClr val="FFFFFF"/>
                </a:solidFill>
                <a:latin typeface="Verdana"/>
                <a:cs typeface="Verdana"/>
              </a:rPr>
              <a:t>với</a:t>
            </a:r>
            <a:r>
              <a:rPr lang="en-US" sz="2800" spc="-3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-300" dirty="0" err="1" smtClean="0">
                <a:solidFill>
                  <a:srgbClr val="FFFFFF"/>
                </a:solidFill>
                <a:latin typeface="Verdana"/>
                <a:cs typeface="Verdana"/>
              </a:rPr>
              <a:t>nhau</a:t>
            </a:r>
            <a:r>
              <a:rPr sz="2800" spc="-30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61835"/>
            <a:ext cx="8074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Verdana"/>
                <a:cs typeface="Verdana"/>
              </a:rPr>
              <a:t>CÁCH THỨC GIT HOẠT ĐỘNG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1003300"/>
            <a:ext cx="6934200" cy="568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60172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Verdana"/>
                <a:cs typeface="Verdana"/>
              </a:rPr>
              <a:t>BẮT ĐẦU SỬ DỤNG GIT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9817100" cy="577081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B1: 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Download </a:t>
            </a:r>
            <a:r>
              <a:rPr lang="en-US" sz="2800" dirty="0" err="1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 (</a:t>
            </a:r>
            <a:r>
              <a:rPr lang="en-US" sz="2800" dirty="0">
                <a:hlinkClick r:id="rId2"/>
              </a:rPr>
              <a:t>https://git-scm.com/download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)</a:t>
            </a:r>
          </a:p>
        </p:txBody>
      </p:sp>
      <p:pic>
        <p:nvPicPr>
          <p:cNvPr id="1026" name="Picture 2" descr="Installing GIT on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7" y="2567286"/>
            <a:ext cx="47244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58648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Verdana"/>
                <a:cs typeface="Verdana"/>
              </a:rPr>
              <a:t>BẮT ĐẦU SỬ DỤNG GIT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9817100" cy="577081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B2: </a:t>
            </a:r>
            <a:r>
              <a:rPr lang="en-US" sz="2800" dirty="0" err="1">
                <a:solidFill>
                  <a:srgbClr val="FFFFFF"/>
                </a:solidFill>
                <a:latin typeface="Verdana"/>
                <a:cs typeface="Verdana"/>
              </a:rPr>
              <a:t>Tạo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Verdana"/>
                <a:cs typeface="Verdana"/>
              </a:rPr>
              <a:t>tài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Verdana"/>
                <a:cs typeface="Verdana"/>
              </a:rPr>
              <a:t>khoản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 (</a:t>
            </a:r>
            <a:r>
              <a:rPr lang="en-US" sz="2800" dirty="0">
                <a:hlinkClick r:id="rId2"/>
              </a:rPr>
              <a:t>https://github.com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</a:p>
        </p:txBody>
      </p:sp>
      <p:pic>
        <p:nvPicPr>
          <p:cNvPr id="2050" name="Picture 2" descr="Image result for sign up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7000"/>
            <a:ext cx="4591476" cy="355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1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68554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Verdana"/>
                <a:cs typeface="Verdana"/>
              </a:rPr>
              <a:t>BẮT ĐẦU SỬ DỤNG GIT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9817100" cy="577081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B3: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Tạo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Remote repository </a:t>
            </a:r>
            <a:endParaRPr lang="en-US" sz="28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8077200" cy="447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0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63220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Verdana"/>
                <a:cs typeface="Verdana"/>
              </a:rPr>
              <a:t>BẮT ĐẦU SỬ DỤNG GIT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9817100" cy="577081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B4: </a:t>
            </a:r>
            <a:r>
              <a:rPr lang="en-US" sz="2800" dirty="0" err="1" smtClean="0">
                <a:solidFill>
                  <a:srgbClr val="FFFFFF"/>
                </a:solidFill>
                <a:latin typeface="Verdana"/>
                <a:cs typeface="Verdana"/>
              </a:rPr>
              <a:t>Tạo</a:t>
            </a: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 folder "Project demo"</a:t>
            </a:r>
            <a:endParaRPr lang="en-US" sz="28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8450272" cy="157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4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1" y="361835"/>
            <a:ext cx="55600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FFFF"/>
                </a:solidFill>
                <a:latin typeface="Verdana"/>
                <a:cs typeface="Verdana"/>
              </a:rPr>
              <a:t>BẮT ĐẦU SỬ DỤNG GIT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9817100" cy="577081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Verdana"/>
                <a:cs typeface="Verdana"/>
              </a:rPr>
              <a:t>B5: 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Setting User </a:t>
            </a:r>
            <a:r>
              <a:rPr lang="en-US" sz="2800" dirty="0" err="1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endParaRPr lang="en-US" sz="28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10698"/>
              </p:ext>
            </p:extLst>
          </p:nvPr>
        </p:nvGraphicFramePr>
        <p:xfrm>
          <a:off x="3124200" y="2286000"/>
          <a:ext cx="5514975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Bitmap Image" r:id="rId4" imgW="5514840" imgH="3486240" progId="Paint.Picture">
                  <p:embed/>
                </p:oleObj>
              </mc:Choice>
              <mc:Fallback>
                <p:oleObj name="Bitmap Image" r:id="rId4" imgW="5514840" imgH="3486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2286000"/>
                        <a:ext cx="5514975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35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512</Words>
  <Application>Microsoft Office PowerPoint</Application>
  <PresentationFormat>Widescreen</PresentationFormat>
  <Paragraphs>66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Verdana</vt:lpstr>
      <vt:lpstr>Office Theme</vt:lpstr>
      <vt:lpstr>Bitmap Image</vt:lpstr>
      <vt:lpstr>HOW TO USE GIT HƯỚNG DẪN SỬ DỤNG GIT CHO NGƯỜI MỚI  BẮT  ĐẦU</vt:lpstr>
      <vt:lpstr>NHU CẦU THỰC TẾ</vt:lpstr>
      <vt:lpstr>GIỚI THIỆU GIT</vt:lpstr>
      <vt:lpstr>CÁCH THỨC GIT HOẠT ĐỘNG</vt:lpstr>
      <vt:lpstr>BẮT ĐẦU SỬ DỤNG GIT</vt:lpstr>
      <vt:lpstr>BẮT ĐẦU SỬ DỤNG GIT</vt:lpstr>
      <vt:lpstr>BẮT ĐẦU SỬ DỤNG GIT</vt:lpstr>
      <vt:lpstr>BẮT ĐẦU SỬ DỤNG GIT</vt:lpstr>
      <vt:lpstr>BẮT ĐẦU SỬ DỤNG GIT</vt:lpstr>
      <vt:lpstr>BẮT ĐẦU SỬ DỤNG GIT</vt:lpstr>
      <vt:lpstr>PowerPoint Presentation</vt:lpstr>
      <vt:lpstr>BẮT ĐẦU SỬ DỤNG GIT</vt:lpstr>
      <vt:lpstr>BẮT ĐẦU SỬ DỤNG GIT</vt:lpstr>
      <vt:lpstr>BẮT ĐẦU SỬ DỤNG GIT</vt:lpstr>
      <vt:lpstr>PowerPoint Presentation</vt:lpstr>
      <vt:lpstr>CÁC TRẠNG THÁI CỦA 1 FILE TRONG GIT</vt:lpstr>
      <vt:lpstr>Giải thích các lệnh</vt:lpstr>
      <vt:lpstr>Các phần tiếp theo</vt:lpstr>
      <vt:lpstr>Giới thiệu hệ thống LMS</vt:lpstr>
      <vt:lpstr>Bài tập về nhà</vt:lpstr>
      <vt:lpstr>Thank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GIT HƯỚNG DẪN SỬ DỤNG GIT CHO NGƯỜI MỚI  BẮT ĐẦU</dc:title>
  <cp:lastModifiedBy>DuyNguyen</cp:lastModifiedBy>
  <cp:revision>83</cp:revision>
  <dcterms:created xsi:type="dcterms:W3CDTF">2019-10-14T09:10:44Z</dcterms:created>
  <dcterms:modified xsi:type="dcterms:W3CDTF">2020-04-04T15:20:31Z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2019-10-14T00:00:00Z</vt:filetime>
  </property>
</Properties>
</file>