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notesMasterIdLst>
    <p:notesMasterId r:id="rId3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84" r:id="rId13"/>
    <p:sldId id="273" r:id="rId14"/>
    <p:sldId id="275" r:id="rId15"/>
    <p:sldId id="278" r:id="rId16"/>
    <p:sldId id="277" r:id="rId17"/>
    <p:sldId id="276" r:id="rId18"/>
    <p:sldId id="274" r:id="rId19"/>
    <p:sldId id="282" r:id="rId20"/>
    <p:sldId id="281" r:id="rId21"/>
    <p:sldId id="280" r:id="rId22"/>
    <p:sldId id="283" r:id="rId23"/>
    <p:sldId id="293" r:id="rId24"/>
    <p:sldId id="259" r:id="rId25"/>
    <p:sldId id="261" r:id="rId26"/>
    <p:sldId id="262" r:id="rId27"/>
    <p:sldId id="285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031D2-6330-40A6-8B68-3BE834174DE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80B6E-0B00-4172-A639-FD458E2D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9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7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376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6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526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89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48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9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0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8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5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9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7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1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7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djacency_lis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dge_lis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en/graphd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2raV0H9KqY8&amp;list=PLDN4rrl48XKpZkf03iYFl-O29szjTrs_O&amp;index=80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djacency_matrix" TargetMode="External"/><Relationship Id="rId4" Type="http://schemas.openxmlformats.org/officeDocument/2006/relationships/hyperlink" Target="https://visualgo.net/en/graph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1" y="304800"/>
            <a:ext cx="9479279" cy="1457990"/>
          </a:xfrm>
        </p:spPr>
        <p:txBody>
          <a:bodyPr>
            <a:noAutofit/>
          </a:bodyPr>
          <a:lstStyle/>
          <a:p>
            <a:pPr algn="ctr"/>
            <a:r>
              <a:rPr lang="en-US" sz="4900" b="1" dirty="0"/>
              <a:t>I</a:t>
            </a:r>
            <a:r>
              <a:rPr lang="en-US" sz="4900" b="1" dirty="0" smtClean="0"/>
              <a:t>ntroduction </a:t>
            </a:r>
            <a:r>
              <a:rPr lang="en-US" sz="4900" b="1" dirty="0"/>
              <a:t>to graph</a:t>
            </a:r>
            <a:br>
              <a:rPr lang="en-US" sz="4900" b="1" dirty="0"/>
            </a:br>
            <a:r>
              <a:rPr lang="en-US" sz="4900" b="1" dirty="0"/>
              <a:t>And shortest path </a:t>
            </a:r>
            <a:r>
              <a:rPr lang="en-US" sz="4900" b="1" dirty="0" smtClean="0"/>
              <a:t>algorithms</a:t>
            </a:r>
            <a:endParaRPr lang="en-US" sz="4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36586" y="2451854"/>
            <a:ext cx="61732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Members of group</a:t>
            </a:r>
          </a:p>
          <a:p>
            <a:r>
              <a:rPr lang="en-US" sz="2000" dirty="0" smtClean="0"/>
              <a:t>Nguyen </a:t>
            </a:r>
            <a:r>
              <a:rPr lang="en-US" sz="2000" dirty="0" err="1" smtClean="0"/>
              <a:t>Duc</a:t>
            </a:r>
            <a:r>
              <a:rPr lang="en-US" sz="2000" dirty="0" smtClean="0"/>
              <a:t> Minh, Nguyen Van </a:t>
            </a:r>
            <a:r>
              <a:rPr lang="en-US" sz="2000" dirty="0" err="1" smtClean="0"/>
              <a:t>Loc</a:t>
            </a:r>
            <a:r>
              <a:rPr lang="en-US" sz="2000" dirty="0" smtClean="0"/>
              <a:t>, Nguyen Van Nam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329618" y="3851781"/>
            <a:ext cx="5787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Instructors</a:t>
            </a:r>
          </a:p>
          <a:p>
            <a:r>
              <a:rPr lang="en-US" dirty="0" smtClean="0"/>
              <a:t> </a:t>
            </a:r>
            <a:r>
              <a:rPr lang="en-US" sz="2400" dirty="0" smtClean="0"/>
              <a:t>Nguyen </a:t>
            </a:r>
            <a:r>
              <a:rPr lang="en-US" sz="2400" dirty="0" err="1" smtClean="0"/>
              <a:t>Thi</a:t>
            </a:r>
            <a:r>
              <a:rPr lang="en-US" sz="2400" dirty="0" smtClean="0"/>
              <a:t> Hong Minh, Pham </a:t>
            </a:r>
            <a:r>
              <a:rPr lang="en-US" sz="2400" dirty="0" err="1" smtClean="0"/>
              <a:t>Huy</a:t>
            </a:r>
            <a:r>
              <a:rPr lang="en-US" sz="2400" dirty="0" smtClean="0"/>
              <a:t> Thong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497966" y="5433397"/>
            <a:ext cx="5450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Hanoi University </a:t>
            </a:r>
            <a:r>
              <a:rPr lang="en-US" sz="3200" b="1" dirty="0"/>
              <a:t>of </a:t>
            </a:r>
            <a:r>
              <a:rPr lang="en-US" sz="3200" b="1" dirty="0" smtClean="0"/>
              <a:t>Science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059885" y="6365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for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Adjacency List</a:t>
            </a:r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773" y="1998391"/>
            <a:ext cx="3989589" cy="1519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73" y="3873359"/>
            <a:ext cx="3989589" cy="1151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10/33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96181" y="6274917"/>
            <a:ext cx="495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https://en.wikipedia.org/wiki/Adjacency_list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7634" y="1930400"/>
            <a:ext cx="6906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graph theory and computer science, an adjacency list is a </a:t>
            </a:r>
            <a:endParaRPr lang="en-US" dirty="0" smtClean="0"/>
          </a:p>
          <a:p>
            <a:r>
              <a:rPr lang="en-US" dirty="0" smtClean="0"/>
              <a:t>collection </a:t>
            </a:r>
            <a:r>
              <a:rPr lang="en-US" dirty="0"/>
              <a:t>of unordered lists used to represent a finite graph.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list describes the set of neighbors of a vertex in the graph.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one of several commonly used representations of graphs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use in computer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Graphs</a:t>
            </a:r>
            <a:br>
              <a:rPr lang="en-US" dirty="0"/>
            </a:br>
            <a:r>
              <a:rPr lang="en-US" dirty="0"/>
              <a:t>- Edge List</a:t>
            </a:r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11" y="2149332"/>
            <a:ext cx="4006416" cy="1387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755830"/>
            <a:ext cx="4126039" cy="1260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11/33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51108" y="5752403"/>
            <a:ext cx="4382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https://en.wikipedia.org/wiki/Edge_list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3373" y="2086327"/>
            <a:ext cx="72683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edge list is a data structure used to represent a graph as a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/>
              <a:t>of its edges. An (unweighted) edge is defined by its start and </a:t>
            </a:r>
            <a:endParaRPr lang="en-US" dirty="0" smtClean="0"/>
          </a:p>
          <a:p>
            <a:r>
              <a:rPr lang="en-US" dirty="0" smtClean="0"/>
              <a:t>end </a:t>
            </a:r>
            <a:r>
              <a:rPr lang="en-US" dirty="0"/>
              <a:t>vertex, so each edge may be represented by two numbers.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entire edge list may be represented as a two-column matrix.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weighted edges,  add a column is weight of edges. An edge list </a:t>
            </a:r>
            <a:endParaRPr lang="en-US" dirty="0" smtClean="0"/>
          </a:p>
          <a:p>
            <a:r>
              <a:rPr lang="en-US" dirty="0" smtClean="0"/>
              <a:t>may </a:t>
            </a:r>
            <a:r>
              <a:rPr lang="en-US" dirty="0"/>
              <a:t>be considered a variation on an adjacency list which </a:t>
            </a:r>
            <a:r>
              <a:rPr lang="en-US" dirty="0" smtClean="0"/>
              <a:t>is</a:t>
            </a:r>
          </a:p>
          <a:p>
            <a:r>
              <a:rPr lang="en-US" dirty="0" smtClean="0"/>
              <a:t>represented </a:t>
            </a:r>
            <a:r>
              <a:rPr lang="en-US" dirty="0"/>
              <a:t>as a length |V| array of lists. Since each edge </a:t>
            </a:r>
            <a:r>
              <a:rPr lang="en-US" dirty="0" smtClean="0"/>
              <a:t>contains</a:t>
            </a:r>
          </a:p>
          <a:p>
            <a:r>
              <a:rPr lang="en-US" dirty="0" smtClean="0"/>
              <a:t>just </a:t>
            </a:r>
            <a:r>
              <a:rPr lang="en-US" dirty="0"/>
              <a:t>two or three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Algorithms and </a:t>
            </a:r>
            <a:r>
              <a:rPr lang="en-US" dirty="0" smtClean="0"/>
              <a:t>Applications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 Shortest </a:t>
            </a:r>
            <a:r>
              <a:rPr lang="en-US" dirty="0" smtClean="0"/>
              <a:t>Path </a:t>
            </a:r>
            <a:r>
              <a:rPr lang="en-US" dirty="0"/>
              <a:t>P</a:t>
            </a:r>
            <a:r>
              <a:rPr lang="en-US" dirty="0" smtClean="0"/>
              <a:t>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3880773"/>
          </a:xfrm>
        </p:spPr>
        <p:txBody>
          <a:bodyPr/>
          <a:lstStyle/>
          <a:p>
            <a:r>
              <a:rPr lang="en-US" dirty="0" err="1" smtClean="0"/>
              <a:t>Definication</a:t>
            </a:r>
            <a:r>
              <a:rPr lang="en-US" dirty="0" smtClean="0"/>
              <a:t>: </a:t>
            </a:r>
            <a:r>
              <a:rPr lang="en-US" dirty="0"/>
              <a:t>the </a:t>
            </a:r>
            <a:r>
              <a:rPr lang="en-US" b="1" dirty="0"/>
              <a:t>shortest path problem</a:t>
            </a:r>
            <a:r>
              <a:rPr lang="en-US" dirty="0"/>
              <a:t> is </a:t>
            </a:r>
            <a:r>
              <a:rPr lang="en-US" dirty="0" smtClean="0"/>
              <a:t>the </a:t>
            </a:r>
            <a:r>
              <a:rPr lang="en-US" dirty="0"/>
              <a:t>problem of finding a </a:t>
            </a:r>
            <a:r>
              <a:rPr lang="en-US" b="1" dirty="0" smtClean="0"/>
              <a:t>path</a:t>
            </a:r>
            <a:r>
              <a:rPr lang="en-US" dirty="0"/>
              <a:t> between two </a:t>
            </a:r>
            <a:r>
              <a:rPr lang="en-US" b="1" dirty="0" smtClean="0"/>
              <a:t>vertices</a:t>
            </a:r>
            <a:r>
              <a:rPr lang="en-US" dirty="0"/>
              <a:t> (or nodes) in a </a:t>
            </a:r>
            <a:r>
              <a:rPr lang="en-US" dirty="0" smtClean="0"/>
              <a:t>graph</a:t>
            </a:r>
            <a:r>
              <a:rPr lang="en-US" dirty="0"/>
              <a:t> such that the sum of the </a:t>
            </a:r>
            <a:r>
              <a:rPr lang="en-US" b="1" dirty="0" smtClean="0"/>
              <a:t>weights</a:t>
            </a:r>
            <a:r>
              <a:rPr lang="en-US" dirty="0"/>
              <a:t> of its constituent edges is </a:t>
            </a:r>
            <a:r>
              <a:rPr lang="en-US" b="1" dirty="0"/>
              <a:t>minimized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instance: </a:t>
            </a:r>
            <a:r>
              <a:rPr lang="en-US" dirty="0"/>
              <a:t>The problem of finding the shortest path between two intersections on a road map may be modeled as a special case of the shortest path problem in graphs, where the vertices correspond to intersections and the edges correspond to road segments, each weighted by the length of the segment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315" y="3913114"/>
            <a:ext cx="4442925" cy="2637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899" y="2107791"/>
            <a:ext cx="8596668" cy="3880773"/>
          </a:xfrm>
        </p:spPr>
        <p:txBody>
          <a:bodyPr/>
          <a:lstStyle/>
          <a:p>
            <a:r>
              <a:rPr lang="en-US" dirty="0" smtClean="0"/>
              <a:t>Method: </a:t>
            </a:r>
            <a:r>
              <a:rPr lang="en-US" b="1" dirty="0" err="1"/>
              <a:t>Dijkstra's</a:t>
            </a:r>
            <a:r>
              <a:rPr lang="en-US" b="1" dirty="0"/>
              <a:t> algorithm </a:t>
            </a:r>
            <a:r>
              <a:rPr lang="en-US" dirty="0"/>
              <a:t>to find the </a:t>
            </a:r>
            <a:r>
              <a:rPr lang="en-US" dirty="0" smtClean="0"/>
              <a:t>shortest path between</a:t>
            </a:r>
            <a:r>
              <a:rPr lang="en-US" dirty="0"/>
              <a:t> </a:t>
            </a:r>
            <a:r>
              <a:rPr lang="en-US" dirty="0" smtClean="0"/>
              <a:t>vertex</a:t>
            </a:r>
            <a:r>
              <a:rPr lang="en-US" dirty="0"/>
              <a:t> in a graph(purple). It picks the unvisited vertex with the lowest </a:t>
            </a:r>
            <a:r>
              <a:rPr lang="en-US" dirty="0" smtClean="0"/>
              <a:t>distance (green), </a:t>
            </a:r>
            <a:r>
              <a:rPr lang="en-US" dirty="0"/>
              <a:t>calculates the distance through it to each unvisited </a:t>
            </a:r>
            <a:r>
              <a:rPr lang="en-US" dirty="0" smtClean="0"/>
              <a:t>neighbor(blue), </a:t>
            </a:r>
            <a:r>
              <a:rPr lang="en-US" dirty="0"/>
              <a:t>and updates the neighbor's distance if smaller. Mark visited </a:t>
            </a:r>
            <a:r>
              <a:rPr lang="en-US" dirty="0" smtClean="0"/>
              <a:t>(gray) </a:t>
            </a:r>
            <a:r>
              <a:rPr lang="en-US" dirty="0"/>
              <a:t>when done with neighbors.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824" y="3826983"/>
            <a:ext cx="5291282" cy="2161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0627" y="6165955"/>
            <a:ext cx="513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shortest path to travel from A to Z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857818" cy="2094033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3890" y="3431714"/>
            <a:ext cx="5042133" cy="17058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0586" y="4580709"/>
            <a:ext cx="3700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by setting the starting node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A) as the current node.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160589"/>
            <a:ext cx="4530254" cy="1810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589" y="2806699"/>
            <a:ext cx="5106671" cy="21920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333" y="4362995"/>
            <a:ext cx="453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all the nodes connected to </a:t>
            </a:r>
            <a:r>
              <a:rPr lang="en-US" dirty="0" smtClean="0"/>
              <a:t>A</a:t>
            </a:r>
          </a:p>
          <a:p>
            <a:r>
              <a:rPr lang="en-US" dirty="0" smtClean="0"/>
              <a:t>and </a:t>
            </a:r>
            <a:r>
              <a:rPr lang="en-US" dirty="0"/>
              <a:t>update </a:t>
            </a:r>
            <a:r>
              <a:rPr lang="en-US" dirty="0" smtClean="0"/>
              <a:t>their</a:t>
            </a:r>
            <a:r>
              <a:rPr lang="en-US" dirty="0"/>
              <a:t> </a:t>
            </a:r>
            <a:r>
              <a:rPr lang="en-US" b="1" dirty="0"/>
              <a:t>“Distance from </a:t>
            </a:r>
            <a:r>
              <a:rPr lang="en-US" b="1" dirty="0" smtClean="0"/>
              <a:t>A” </a:t>
            </a:r>
          </a:p>
          <a:p>
            <a:r>
              <a:rPr lang="en-US" dirty="0" smtClean="0"/>
              <a:t>and </a:t>
            </a:r>
            <a:r>
              <a:rPr lang="en-US" dirty="0"/>
              <a:t>set </a:t>
            </a:r>
            <a:r>
              <a:rPr lang="en-US" dirty="0" smtClean="0"/>
              <a:t>their </a:t>
            </a:r>
            <a:r>
              <a:rPr lang="en-US" b="1" dirty="0" smtClean="0"/>
              <a:t>“previous </a:t>
            </a:r>
            <a:r>
              <a:rPr lang="en-US" b="1" dirty="0"/>
              <a:t>node”</a:t>
            </a:r>
            <a:r>
              <a:rPr lang="en-US" dirty="0"/>
              <a:t> to “A”.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850" y="2733784"/>
            <a:ext cx="4967438" cy="1916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68" y="1930400"/>
            <a:ext cx="4475871" cy="20234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334" y="4170113"/>
            <a:ext cx="4125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current node (A) to </a:t>
            </a:r>
            <a:r>
              <a:rPr lang="en-US" b="1" dirty="0"/>
              <a:t>“visited”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use the closest unvisited node to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as the </a:t>
            </a:r>
            <a:r>
              <a:rPr lang="en-US" b="1" dirty="0"/>
              <a:t>current node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e.g. in this case: Node C).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571" y="2122426"/>
            <a:ext cx="5428571" cy="22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42" y="2531729"/>
            <a:ext cx="4359761" cy="2554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6855" y="4359092"/>
            <a:ext cx="58001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/>
              <a:t>Check </a:t>
            </a:r>
            <a:r>
              <a:rPr lang="en-US" dirty="0"/>
              <a:t>all unvisited nodes connected to the current </a:t>
            </a:r>
            <a:endParaRPr lang="en-US" dirty="0" smtClean="0"/>
          </a:p>
          <a:p>
            <a:pPr fontAlgn="base"/>
            <a:r>
              <a:rPr lang="en-US" dirty="0" smtClean="0"/>
              <a:t>node </a:t>
            </a:r>
            <a:r>
              <a:rPr lang="en-US" dirty="0"/>
              <a:t>and add the distance from A to C to all </a:t>
            </a:r>
            <a:r>
              <a:rPr lang="en-US" dirty="0" smtClean="0"/>
              <a:t>distances</a:t>
            </a:r>
          </a:p>
          <a:p>
            <a:pPr fontAlgn="base"/>
            <a:r>
              <a:rPr lang="en-US" dirty="0" smtClean="0"/>
              <a:t>from </a:t>
            </a:r>
            <a:r>
              <a:rPr lang="en-US" dirty="0"/>
              <a:t>the connected nodes. Replace their values only </a:t>
            </a:r>
            <a:endParaRPr lang="en-US" dirty="0" smtClean="0"/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the new distance is lower than the previous one.</a:t>
            </a:r>
          </a:p>
          <a:p>
            <a:pPr fontAlgn="base"/>
            <a:r>
              <a:rPr lang="en-US" dirty="0"/>
              <a:t>C -&gt; B: 2 + 1 = 3 &lt; 4 – Change Node B</a:t>
            </a:r>
            <a:br>
              <a:rPr lang="en-US" dirty="0"/>
            </a:br>
            <a:r>
              <a:rPr lang="en-US" dirty="0"/>
              <a:t>C -&gt; D: 2 + 8 = 10 &lt; ∞ – Change Node D</a:t>
            </a:r>
            <a:br>
              <a:rPr lang="en-US" dirty="0"/>
            </a:br>
            <a:r>
              <a:rPr lang="en-US" dirty="0"/>
              <a:t>C -&gt; E: 2 + 10 = 12 &lt; ∞ – Change Node 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37" y="2019147"/>
            <a:ext cx="5438095" cy="22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559" y="2529656"/>
            <a:ext cx="3674018" cy="2364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4597291"/>
            <a:ext cx="6341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current node C status to Visited.</a:t>
            </a:r>
            <a:br>
              <a:rPr lang="en-US" dirty="0"/>
            </a:br>
            <a:r>
              <a:rPr lang="en-US" dirty="0"/>
              <a:t>We then repeat the same process always </a:t>
            </a:r>
            <a:endParaRPr lang="en-US" dirty="0" smtClean="0"/>
          </a:p>
          <a:p>
            <a:r>
              <a:rPr lang="en-US" dirty="0" smtClean="0"/>
              <a:t>picking </a:t>
            </a:r>
            <a:r>
              <a:rPr lang="en-US" dirty="0"/>
              <a:t>the closest unvisited node to A as the current node.</a:t>
            </a:r>
            <a:br>
              <a:rPr lang="en-US" dirty="0"/>
            </a:br>
            <a:r>
              <a:rPr lang="en-US" dirty="0"/>
              <a:t>In this case node B becomes the current node.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90315"/>
            <a:ext cx="5304762" cy="2123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599" y="2643161"/>
            <a:ext cx="4141984" cy="2599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4926737"/>
            <a:ext cx="5711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B -&gt; D 3+5 = 8 &lt; 10 – Change Node D</a:t>
            </a:r>
          </a:p>
          <a:p>
            <a:pPr fontAlgn="base"/>
            <a:r>
              <a:rPr lang="en-US" dirty="0"/>
              <a:t>Next “Current Node” will be D as it has the </a:t>
            </a:r>
            <a:endParaRPr lang="en-US" dirty="0" smtClean="0"/>
          </a:p>
          <a:p>
            <a:pPr fontAlgn="base"/>
            <a:r>
              <a:rPr lang="en-US" dirty="0" smtClean="0"/>
              <a:t>shortest </a:t>
            </a:r>
            <a:r>
              <a:rPr lang="en-US" dirty="0"/>
              <a:t>distance from A amongst all unvisited nodes.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587"/>
            <a:ext cx="8401352" cy="5051094"/>
          </a:xfrm>
        </p:spPr>
        <p:txBody>
          <a:bodyPr>
            <a:normAutofit/>
          </a:bodyPr>
          <a:lstStyle/>
          <a:p>
            <a:r>
              <a:rPr lang="en-US" dirty="0" smtClean="0"/>
              <a:t> Graph definitions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terminologies</a:t>
            </a:r>
          </a:p>
          <a:p>
            <a:pPr lvl="1"/>
            <a:r>
              <a:rPr lang="en-US" dirty="0"/>
              <a:t>Types of Graphs</a:t>
            </a:r>
            <a:endParaRPr lang="en-US" dirty="0" smtClean="0"/>
          </a:p>
          <a:p>
            <a:pPr lvl="1"/>
            <a:r>
              <a:rPr lang="en-US" dirty="0" smtClean="0"/>
              <a:t>Graph ADT</a:t>
            </a:r>
          </a:p>
          <a:p>
            <a:r>
              <a:rPr lang="en-US" dirty="0" smtClean="0"/>
              <a:t> </a:t>
            </a:r>
            <a:r>
              <a:rPr lang="en-US" dirty="0"/>
              <a:t>Data Structure for </a:t>
            </a:r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 Adjacency Matrix</a:t>
            </a:r>
          </a:p>
          <a:p>
            <a:pPr lvl="1"/>
            <a:r>
              <a:rPr lang="en-US" dirty="0" smtClean="0"/>
              <a:t> Adjacency List</a:t>
            </a:r>
          </a:p>
          <a:p>
            <a:pPr lvl="1"/>
            <a:r>
              <a:rPr lang="en-US" dirty="0" smtClean="0"/>
              <a:t> Edge List</a:t>
            </a:r>
          </a:p>
          <a:p>
            <a:r>
              <a:rPr lang="en-US" dirty="0" smtClean="0"/>
              <a:t> Graph Algorithms and Applications</a:t>
            </a:r>
          </a:p>
          <a:p>
            <a:pPr lvl="1"/>
            <a:r>
              <a:rPr lang="en-US" dirty="0"/>
              <a:t>Shortest path </a:t>
            </a:r>
            <a:r>
              <a:rPr lang="en-US" dirty="0" smtClean="0"/>
              <a:t>problem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/>
              <a:t>Shortest Path </a:t>
            </a:r>
            <a:r>
              <a:rPr lang="en-US" dirty="0" smtClean="0"/>
              <a:t>Algorithm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Bellman Ford Algorithm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25051" y="6426926"/>
            <a:ext cx="70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15067"/>
            <a:ext cx="5419048" cy="2142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901" y="2455817"/>
            <a:ext cx="3709629" cy="2725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5206" y="4585023"/>
            <a:ext cx="4651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D -&gt; E 8+2 = 10 &lt; 12 – Change Node E</a:t>
            </a:r>
            <a:br>
              <a:rPr lang="en-US" dirty="0"/>
            </a:br>
            <a:r>
              <a:rPr lang="en-US" dirty="0"/>
              <a:t>D -&gt; Z 8+6 = 14 &lt; ∞ – Change Node Z</a:t>
            </a:r>
          </a:p>
          <a:p>
            <a:pPr fontAlgn="base"/>
            <a:r>
              <a:rPr lang="en-US" dirty="0"/>
              <a:t>We found a path from A to Z but it may </a:t>
            </a:r>
            <a:r>
              <a:rPr lang="en-US" dirty="0" smtClean="0"/>
              <a:t>not</a:t>
            </a:r>
          </a:p>
          <a:p>
            <a:pPr fontAlgn="base"/>
            <a:r>
              <a:rPr lang="en-US" dirty="0" smtClean="0"/>
              <a:t>be </a:t>
            </a:r>
            <a:r>
              <a:rPr lang="en-US" dirty="0"/>
              <a:t>the shortest one yet. So we need to </a:t>
            </a:r>
            <a:endParaRPr lang="en-US" dirty="0" smtClean="0"/>
          </a:p>
          <a:p>
            <a:pPr fontAlgn="base"/>
            <a:r>
              <a:rPr lang="en-US" dirty="0" smtClean="0"/>
              <a:t>carry </a:t>
            </a:r>
            <a:r>
              <a:rPr lang="en-US" dirty="0"/>
              <a:t>on the process.</a:t>
            </a:r>
          </a:p>
          <a:p>
            <a:pPr fontAlgn="base"/>
            <a:r>
              <a:rPr lang="en-US" dirty="0"/>
              <a:t>Next </a:t>
            </a:r>
            <a:r>
              <a:rPr lang="en-US" b="1" dirty="0"/>
              <a:t>“Current Node”</a:t>
            </a:r>
            <a:r>
              <a:rPr lang="en-US" dirty="0"/>
              <a:t>: 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33" y="2379253"/>
            <a:ext cx="5523809" cy="2161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302" y="2471396"/>
            <a:ext cx="4182308" cy="25186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6652" y="4990012"/>
            <a:ext cx="527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 -&gt; Z 10+5 = 15 &gt; 14 – We do </a:t>
            </a:r>
            <a:r>
              <a:rPr lang="pl-PL" b="1" dirty="0"/>
              <a:t>not</a:t>
            </a:r>
            <a:r>
              <a:rPr lang="pl-PL" dirty="0"/>
              <a:t> change node Z.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92200"/>
            <a:ext cx="5295238" cy="22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40" y="2092200"/>
            <a:ext cx="3721108" cy="26839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4591275"/>
            <a:ext cx="6279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found the shortest path from A to Z.</a:t>
            </a:r>
            <a:br>
              <a:rPr lang="en-US" dirty="0"/>
            </a:br>
            <a:r>
              <a:rPr lang="en-US" dirty="0"/>
              <a:t>Read the path from Z to A using the previous node column:</a:t>
            </a:r>
            <a:br>
              <a:rPr lang="en-US" dirty="0"/>
            </a:br>
            <a:r>
              <a:rPr lang="en-US" dirty="0"/>
              <a:t>Z &gt; D &gt; B &gt; C &gt; A</a:t>
            </a:r>
            <a:br>
              <a:rPr lang="en-US" dirty="0"/>
            </a:br>
            <a:r>
              <a:rPr lang="en-US" dirty="0"/>
              <a:t>So the Shortest Path is:</a:t>
            </a:r>
            <a:br>
              <a:rPr lang="en-US" dirty="0"/>
            </a:br>
            <a:r>
              <a:rPr lang="en-US" b="1" dirty="0"/>
              <a:t>A – C – B – D – Z with a length of 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 </a:t>
            </a:r>
            <a:br>
              <a:rPr lang="en-US" dirty="0" smtClean="0"/>
            </a:br>
            <a:r>
              <a:rPr lang="en-US" dirty="0" smtClean="0"/>
              <a:t>– Example about </a:t>
            </a:r>
            <a:r>
              <a:rPr lang="en-US" dirty="0"/>
              <a:t>N</a:t>
            </a:r>
            <a:r>
              <a:rPr lang="en-US" dirty="0" smtClean="0"/>
              <a:t>egative </a:t>
            </a:r>
            <a:r>
              <a:rPr lang="en-US" dirty="0"/>
              <a:t>W</a:t>
            </a:r>
            <a:r>
              <a:rPr lang="en-US" dirty="0" smtClean="0"/>
              <a:t>eight </a:t>
            </a:r>
            <a:r>
              <a:rPr lang="en-US" dirty="0"/>
              <a:t>E</a:t>
            </a:r>
            <a:r>
              <a:rPr lang="en-US" dirty="0" smtClean="0"/>
              <a:t>dges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813" y="1934874"/>
            <a:ext cx="2923809" cy="2647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90" y="1930400"/>
            <a:ext cx="3066667" cy="27619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42605" y="463698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work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61232" y="4580551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334" y="5320323"/>
            <a:ext cx="797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 Conclusion: </a:t>
            </a:r>
            <a:r>
              <a:rPr lang="en-US" dirty="0" err="1" smtClean="0"/>
              <a:t>Dijkstra</a:t>
            </a:r>
            <a:r>
              <a:rPr lang="en-US" dirty="0" smtClean="0"/>
              <a:t> Algorithm may not work with negative weight edges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075611" y="3500846"/>
            <a:ext cx="426946" cy="17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094617" y="3472880"/>
            <a:ext cx="426946" cy="17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1438" y="5857848"/>
            <a:ext cx="337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(n = V)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36" y="1930400"/>
            <a:ext cx="8711366" cy="4723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87450" y="6006200"/>
            <a:ext cx="3373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 Complexity: </a:t>
            </a:r>
            <a:r>
              <a:rPr lang="en-US" dirty="0" smtClean="0"/>
              <a:t>O(n</a:t>
            </a:r>
            <a:r>
              <a:rPr lang="en-US" baseline="30000" dirty="0"/>
              <a:t>2</a:t>
            </a:r>
            <a:r>
              <a:rPr lang="en-US" dirty="0" smtClean="0"/>
              <a:t>) </a:t>
            </a:r>
            <a:r>
              <a:rPr lang="en-US" dirty="0"/>
              <a:t>(n = V)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Bellman 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Definication</a:t>
            </a:r>
            <a:r>
              <a:rPr lang="en-US" dirty="0" smtClean="0"/>
              <a:t>: </a:t>
            </a:r>
            <a:r>
              <a:rPr lang="en-US" dirty="0"/>
              <a:t>Like </a:t>
            </a:r>
            <a:r>
              <a:rPr lang="en-US" dirty="0" err="1"/>
              <a:t>Dijkstra’s</a:t>
            </a:r>
            <a:r>
              <a:rPr lang="en-US" dirty="0"/>
              <a:t> shortest path algorithm, the </a:t>
            </a:r>
            <a:r>
              <a:rPr lang="en-US" b="1" dirty="0"/>
              <a:t>Bellman-Ford algorithm </a:t>
            </a:r>
            <a:r>
              <a:rPr lang="en-US" dirty="0"/>
              <a:t>is guaranteed to find the shortest path in a graph. Though it is slower than </a:t>
            </a:r>
            <a:r>
              <a:rPr lang="en-US" dirty="0" err="1"/>
              <a:t>Dijkstra's</a:t>
            </a:r>
            <a:r>
              <a:rPr lang="en-US" dirty="0"/>
              <a:t> algorithm, Bellman-Ford is capable of handling graphs that contain negative edge weights, so it is more versatile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477" y="3561685"/>
            <a:ext cx="4152381" cy="2826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Bellman Ford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122" y="2093317"/>
            <a:ext cx="6507141" cy="4044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Bellman Ford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9175" y="6181299"/>
            <a:ext cx="809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Initially, make the starting point with zero and the other points with infinity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77" y="2017486"/>
            <a:ext cx="6863064" cy="3775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Bellman Ford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3663"/>
            <a:ext cx="8032222" cy="4707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Bellman Ford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923" y="6244828"/>
            <a:ext cx="960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the shortest distance will be opted for, the distance of D will be equal to -2 instead of 5.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22" y="1930400"/>
            <a:ext cx="7458845" cy="39405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Definition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Definition </a:t>
            </a:r>
            <a:r>
              <a:rPr lang="en-US" dirty="0"/>
              <a:t>and </a:t>
            </a:r>
            <a:r>
              <a:rPr lang="en-US" dirty="0" smtClean="0"/>
              <a:t>Terminologies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64" y="2367352"/>
            <a:ext cx="4889815" cy="2248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12" y="2367352"/>
            <a:ext cx="4177537" cy="2249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5746" y="5996633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://visualgo.net/en/graphds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59885" y="6365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/33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71531" y="5251269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about graphs.</a:t>
            </a:r>
          </a:p>
        </p:txBody>
      </p:sp>
    </p:spTree>
    <p:extLst>
      <p:ext uri="{BB962C8B-B14F-4D97-AF65-F5344CB8AC3E}">
        <p14:creationId xmlns:p14="http://schemas.microsoft.com/office/powerpoint/2010/main" val="18661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Bellman Ford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439" y="1930400"/>
            <a:ext cx="6919333" cy="41271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403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Bellman </a:t>
            </a:r>
            <a:r>
              <a:rPr lang="en-US" dirty="0"/>
              <a:t>Ford </a:t>
            </a:r>
            <a:r>
              <a:rPr lang="en-US" dirty="0" smtClean="0"/>
              <a:t>Algorithm – Example about</a:t>
            </a:r>
            <a:br>
              <a:rPr lang="en-US" dirty="0" smtClean="0"/>
            </a:br>
            <a:r>
              <a:rPr lang="en-US" dirty="0" smtClean="0"/>
              <a:t>Negative Weight </a:t>
            </a:r>
            <a:r>
              <a:rPr lang="en-US" dirty="0"/>
              <a:t>E</a:t>
            </a:r>
            <a:r>
              <a:rPr lang="en-US" dirty="0" smtClean="0"/>
              <a:t>dges and Negative </a:t>
            </a:r>
            <a:r>
              <a:rPr lang="en-US" dirty="0"/>
              <a:t>W</a:t>
            </a:r>
            <a:r>
              <a:rPr lang="en-US" dirty="0" smtClean="0"/>
              <a:t>eight </a:t>
            </a:r>
            <a:r>
              <a:rPr lang="en-US" dirty="0"/>
              <a:t>C</a:t>
            </a:r>
            <a:r>
              <a:rPr lang="en-US" dirty="0" smtClean="0"/>
              <a:t>ycles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271" y="1930400"/>
            <a:ext cx="3247619" cy="30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53" y="2016114"/>
            <a:ext cx="3133333" cy="2828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9288" y="4879217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16273" y="487921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778" y="5747657"/>
            <a:ext cx="10538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Conclusion: </a:t>
            </a:r>
            <a:r>
              <a:rPr lang="en-US" dirty="0" smtClean="0"/>
              <a:t>Bellman Ford </a:t>
            </a:r>
            <a:r>
              <a:rPr lang="en-US" dirty="0"/>
              <a:t>Algorithm </a:t>
            </a:r>
            <a:r>
              <a:rPr lang="en-US" dirty="0" smtClean="0"/>
              <a:t>may work </a:t>
            </a:r>
            <a:r>
              <a:rPr lang="en-US" dirty="0"/>
              <a:t>with negative weight </a:t>
            </a:r>
            <a:r>
              <a:rPr lang="en-US" dirty="0" smtClean="0"/>
              <a:t>edges but may not work with</a:t>
            </a:r>
          </a:p>
          <a:p>
            <a:r>
              <a:rPr lang="en-US" dirty="0" smtClean="0"/>
              <a:t> </a:t>
            </a:r>
            <a:r>
              <a:rPr lang="en-US" dirty="0"/>
              <a:t>negative </a:t>
            </a:r>
            <a:r>
              <a:rPr lang="en-US" dirty="0" smtClean="0"/>
              <a:t>weight cycles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313714" y="2751909"/>
            <a:ext cx="1715589" cy="1393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83383" y="4336869"/>
            <a:ext cx="1645920" cy="8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255726" y="2821577"/>
            <a:ext cx="8708" cy="1245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490857" y="3831771"/>
            <a:ext cx="2895002" cy="87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27370" y="3462439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weight cycles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31/33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083" y="6407722"/>
            <a:ext cx="1094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https://www.youtube.com/watch?v=2raV0H9KqY8&amp;list=PLDN4rrl48XKpZkf03iYFl-O29szjTrs_O&amp;index=80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6902"/>
            <a:ext cx="8596668" cy="1320800"/>
          </a:xfrm>
        </p:spPr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Bellman Ford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4886" y="6365965"/>
            <a:ext cx="337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Complexity: O(n</a:t>
            </a:r>
            <a:r>
              <a:rPr lang="en-US" baseline="30000" dirty="0"/>
              <a:t>3</a:t>
            </a:r>
            <a:r>
              <a:rPr lang="en-US" dirty="0" smtClean="0"/>
              <a:t>) (n = V)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6807"/>
            <a:ext cx="8340928" cy="4267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10" y="494028"/>
            <a:ext cx="8596668" cy="1320800"/>
          </a:xfrm>
        </p:spPr>
        <p:txBody>
          <a:bodyPr/>
          <a:lstStyle/>
          <a:p>
            <a:r>
              <a:rPr lang="en-US" dirty="0"/>
              <a:t>Graph Algorithms and Applications</a:t>
            </a:r>
            <a:br>
              <a:rPr lang="en-US" dirty="0"/>
            </a:br>
            <a:r>
              <a:rPr lang="en-US" dirty="0" smtClean="0"/>
              <a:t>- Applications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6857" y="1814828"/>
            <a:ext cx="3997737" cy="2347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74" y="1930400"/>
            <a:ext cx="4192249" cy="2232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7252" y="4605535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8269" y="453765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</a:t>
            </a:r>
            <a:r>
              <a:rPr lang="en-US" dirty="0"/>
              <a:t>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83" y="5281939"/>
            <a:ext cx="101681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b="1" dirty="0" smtClean="0"/>
              <a:t>	Application </a:t>
            </a:r>
            <a:r>
              <a:rPr lang="en-US" b="1" dirty="0"/>
              <a:t>of Graphs:</a:t>
            </a:r>
            <a:endParaRPr lang="en-US" dirty="0"/>
          </a:p>
          <a:p>
            <a:pPr lvl="1" fontAlgn="base"/>
            <a:r>
              <a:rPr lang="en-US" b="1" dirty="0" smtClean="0"/>
              <a:t>	Computer </a:t>
            </a:r>
            <a:r>
              <a:rPr lang="en-US" b="1" dirty="0"/>
              <a:t>Science:</a:t>
            </a:r>
            <a:r>
              <a:rPr lang="en-US" sz="1600" dirty="0"/>
              <a:t> </a:t>
            </a:r>
            <a:r>
              <a:rPr lang="en-US" sz="1600" dirty="0" smtClean="0"/>
              <a:t>networks </a:t>
            </a:r>
            <a:r>
              <a:rPr lang="en-US" sz="1600" dirty="0"/>
              <a:t>of communication, data organization, computational devices etc.</a:t>
            </a:r>
          </a:p>
          <a:p>
            <a:pPr lvl="1" fontAlgn="base"/>
            <a:r>
              <a:rPr lang="en-US" sz="1600" b="1" dirty="0" smtClean="0"/>
              <a:t>	Physics </a:t>
            </a:r>
            <a:r>
              <a:rPr lang="en-US" sz="1600" b="1" dirty="0"/>
              <a:t>and Chemistry</a:t>
            </a:r>
            <a:r>
              <a:rPr lang="en-US" sz="1600" dirty="0"/>
              <a:t>: Graph theory is also used to study molecules in chemistry and </a:t>
            </a:r>
            <a:r>
              <a:rPr lang="en-US" sz="1600" dirty="0" smtClean="0"/>
              <a:t>physics.</a:t>
            </a:r>
          </a:p>
          <a:p>
            <a:pPr lvl="1" fontAlgn="base"/>
            <a:r>
              <a:rPr lang="en-US" sz="1600" b="1" dirty="0" smtClean="0"/>
              <a:t>	Mathematics</a:t>
            </a:r>
            <a:r>
              <a:rPr lang="en-US" sz="1600" dirty="0"/>
              <a:t>: In this, graphs are useful in </a:t>
            </a:r>
            <a:r>
              <a:rPr lang="en-US" sz="1600" dirty="0" smtClean="0"/>
              <a:t>geometry.</a:t>
            </a:r>
            <a:endParaRPr lang="en-US" sz="1600" dirty="0"/>
          </a:p>
          <a:p>
            <a:pPr lvl="1" fontAlgn="base"/>
            <a:r>
              <a:rPr lang="en-US" sz="1600" b="1" dirty="0" smtClean="0"/>
              <a:t>	Biology</a:t>
            </a:r>
            <a:r>
              <a:rPr lang="en-US" sz="1600" dirty="0"/>
              <a:t>: Graph theory is useful in </a:t>
            </a:r>
            <a:r>
              <a:rPr lang="en-US" sz="1600" dirty="0" smtClean="0"/>
              <a:t>biology …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Definition</a:t>
            </a:r>
            <a:br>
              <a:rPr lang="en-US" dirty="0"/>
            </a:br>
            <a:r>
              <a:rPr lang="en-US" dirty="0"/>
              <a:t>- Definition and </a:t>
            </a:r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graph is a collection of </a:t>
            </a:r>
            <a:r>
              <a:rPr lang="en-US" b="1" dirty="0"/>
              <a:t>nodes</a:t>
            </a:r>
            <a:r>
              <a:rPr lang="en-US" dirty="0"/>
              <a:t> also called </a:t>
            </a:r>
            <a:r>
              <a:rPr lang="en-US" b="1" dirty="0"/>
              <a:t>vertices</a:t>
            </a:r>
            <a:r>
              <a:rPr lang="en-US" dirty="0"/>
              <a:t> which are connected between one another. Each connection between two vertices is called an </a:t>
            </a:r>
            <a:r>
              <a:rPr lang="en-US" b="1" dirty="0"/>
              <a:t>edge</a:t>
            </a:r>
            <a:r>
              <a:rPr lang="en-US" dirty="0"/>
              <a:t> (sometimes called a </a:t>
            </a:r>
            <a:r>
              <a:rPr lang="en-US" b="1" dirty="0"/>
              <a:t>branch</a:t>
            </a:r>
            <a:r>
              <a:rPr lang="en-US" dirty="0" smtClean="0"/>
              <a:t>).</a:t>
            </a:r>
          </a:p>
          <a:p>
            <a:r>
              <a:rPr lang="en-US" dirty="0">
                <a:effectLst/>
              </a:rPr>
              <a:t>In other words, a graph is an ordered pair </a:t>
            </a:r>
            <a:r>
              <a:rPr lang="en-US" b="1" dirty="0">
                <a:effectLst/>
              </a:rPr>
              <a:t>G = (V, E)</a:t>
            </a:r>
            <a:r>
              <a:rPr lang="en-US" dirty="0">
                <a:effectLst/>
              </a:rPr>
              <a:t> where,</a:t>
            </a:r>
          </a:p>
          <a:p>
            <a:pPr lvl="1"/>
            <a:r>
              <a:rPr lang="en-US" b="1" dirty="0">
                <a:effectLst/>
              </a:rPr>
              <a:t>G</a:t>
            </a:r>
            <a:r>
              <a:rPr lang="en-US" dirty="0">
                <a:effectLst/>
              </a:rPr>
              <a:t> specifies the graph.</a:t>
            </a:r>
          </a:p>
          <a:p>
            <a:pPr lvl="1"/>
            <a:r>
              <a:rPr lang="en-US" b="1" dirty="0">
                <a:effectLst/>
              </a:rPr>
              <a:t>V</a:t>
            </a:r>
            <a:r>
              <a:rPr lang="en-US" dirty="0">
                <a:effectLst/>
              </a:rPr>
              <a:t> is the vertex-set whose elements are called the vertices, or nodes of the graph. This set is often denoted by </a:t>
            </a:r>
            <a:r>
              <a:rPr lang="en-US" b="1" dirty="0">
                <a:effectLst/>
              </a:rPr>
              <a:t>V(G)</a:t>
            </a:r>
            <a:r>
              <a:rPr lang="en-US" dirty="0">
                <a:effectLst/>
              </a:rPr>
              <a:t> or just </a:t>
            </a:r>
            <a:r>
              <a:rPr lang="en-US" b="1" dirty="0">
                <a:effectLst/>
              </a:rPr>
              <a:t>V</a:t>
            </a:r>
            <a:r>
              <a:rPr lang="en-US" dirty="0">
                <a:effectLst/>
              </a:rPr>
              <a:t>.</a:t>
            </a:r>
          </a:p>
          <a:p>
            <a:pPr lvl="1"/>
            <a:r>
              <a:rPr lang="en-US" b="1" dirty="0">
                <a:effectLst/>
              </a:rPr>
              <a:t>E</a:t>
            </a:r>
            <a:r>
              <a:rPr lang="en-US" dirty="0">
                <a:effectLst/>
              </a:rPr>
              <a:t> is the edge-set whose elements are called the edges, or connections between vertices of the graph. This set is often denoted by </a:t>
            </a:r>
            <a:r>
              <a:rPr lang="en-US" b="1" dirty="0">
                <a:effectLst/>
              </a:rPr>
              <a:t>E(G)</a:t>
            </a:r>
            <a:r>
              <a:rPr lang="en-US" dirty="0">
                <a:effectLst/>
              </a:rPr>
              <a:t> or just </a:t>
            </a:r>
            <a:r>
              <a:rPr lang="en-US" b="1" dirty="0">
                <a:effectLst/>
              </a:rPr>
              <a:t>E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59885" y="6365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 </a:t>
            </a:r>
            <a:br>
              <a:rPr lang="en-US" dirty="0" smtClean="0"/>
            </a:br>
            <a:r>
              <a:rPr lang="en-US" dirty="0" smtClean="0"/>
              <a:t>– Types of Graphs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58138"/>
            <a:ext cx="4401635" cy="2322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800" y="4970079"/>
            <a:ext cx="389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 </a:t>
            </a:r>
            <a:r>
              <a:rPr lang="en-US" dirty="0" smtClean="0"/>
              <a:t>undirected/un</a:t>
            </a:r>
            <a:r>
              <a:rPr lang="en-US" dirty="0"/>
              <a:t>weighted</a:t>
            </a:r>
            <a:r>
              <a:rPr lang="en-US" dirty="0" smtClean="0"/>
              <a:t> </a:t>
            </a:r>
            <a:r>
              <a:rPr lang="en-US" dirty="0"/>
              <a:t>graph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794" y="2258138"/>
            <a:ext cx="4254990" cy="23181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5304" y="4970079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undirected/weighted graph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9885" y="6365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 </a:t>
            </a:r>
            <a:br>
              <a:rPr lang="en-US" dirty="0" smtClean="0"/>
            </a:br>
            <a:r>
              <a:rPr lang="en-US" dirty="0" smtClean="0"/>
              <a:t>– Types </a:t>
            </a:r>
            <a:r>
              <a:rPr lang="en-US" dirty="0"/>
              <a:t>of </a:t>
            </a:r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361" y="2410477"/>
            <a:ext cx="4380307" cy="1769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77" y="2410477"/>
            <a:ext cx="4258803" cy="176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5909" y="4466617"/>
            <a:ext cx="29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directed/unweight graph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94091" y="4444968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directed/weight graph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9557" y="5206185"/>
            <a:ext cx="10322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The </a:t>
            </a:r>
            <a:r>
              <a:rPr lang="en-US" dirty="0"/>
              <a:t>direction of an edge is not always </a:t>
            </a:r>
            <a:r>
              <a:rPr lang="en-US" dirty="0" smtClean="0"/>
              <a:t>needed. For instance: in </a:t>
            </a:r>
            <a:r>
              <a:rPr lang="en-US" dirty="0"/>
              <a:t>a social network like Facebook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there </a:t>
            </a:r>
            <a:r>
              <a:rPr lang="en-US" dirty="0"/>
              <a:t>is no need to have directed edges to represent </a:t>
            </a:r>
            <a:r>
              <a:rPr lang="en-US" dirty="0" smtClean="0"/>
              <a:t>friendship, as </a:t>
            </a:r>
            <a:r>
              <a:rPr lang="en-US" dirty="0"/>
              <a:t>if A if a friend of B,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B is also a friend of A.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59885" y="6365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Graph ADT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747855" cy="4014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4825" y="6252166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[M.Goodrich, sec. 14.1.1, p. 618]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59885" y="6365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</a:t>
            </a:r>
            <a:br>
              <a:rPr lang="en-US" dirty="0"/>
            </a:br>
            <a:r>
              <a:rPr lang="en-US" dirty="0"/>
              <a:t>- Graph </a:t>
            </a:r>
            <a:r>
              <a:rPr lang="en-US" dirty="0" smtClean="0"/>
              <a:t>ADT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54097"/>
            <a:ext cx="6733660" cy="4018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9885" y="6365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Graphs</a:t>
            </a:r>
            <a:br>
              <a:rPr lang="en-US" dirty="0"/>
            </a:br>
            <a:r>
              <a:rPr lang="en-US" dirty="0" smtClean="0"/>
              <a:t>- Adjacency </a:t>
            </a:r>
            <a:r>
              <a:rPr lang="en-US" dirty="0"/>
              <a:t>Matrix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452" y="1909938"/>
            <a:ext cx="4156475" cy="1643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2" y="3835680"/>
            <a:ext cx="4170898" cy="1224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89941" y="5959120"/>
            <a:ext cx="360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https://visualgo.net/en/graphds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59885" y="6365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9/33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3887" y="6365965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https://en.wikipedia.org/wiki/Adjacency_matrix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5988" y="1835557"/>
            <a:ext cx="68259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Adjacency Matrix is a 2D array of size V x V where V is the </a:t>
            </a:r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/>
              <a:t>of vertices in a graph. Adjacency matrix for undirected </a:t>
            </a:r>
            <a:endParaRPr lang="en-US" dirty="0" smtClean="0"/>
          </a:p>
          <a:p>
            <a:r>
              <a:rPr lang="en-US" dirty="0" smtClean="0"/>
              <a:t>graph </a:t>
            </a:r>
            <a:r>
              <a:rPr lang="en-US" dirty="0"/>
              <a:t>is always symmetric. Adjacency Matrix is also used to </a:t>
            </a:r>
            <a:endParaRPr lang="en-US" dirty="0" smtClean="0"/>
          </a:p>
          <a:p>
            <a:r>
              <a:rPr lang="en-US" dirty="0" smtClean="0"/>
              <a:t>represent </a:t>
            </a:r>
            <a:r>
              <a:rPr lang="en-US" dirty="0"/>
              <a:t>weighted graphs. If </a:t>
            </a:r>
            <a:r>
              <a:rPr lang="en-US" dirty="0" err="1"/>
              <a:t>adj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= w, then there is an </a:t>
            </a:r>
            <a:endParaRPr lang="en-US" dirty="0" smtClean="0"/>
          </a:p>
          <a:p>
            <a:r>
              <a:rPr lang="en-US" dirty="0" smtClean="0"/>
              <a:t>edge </a:t>
            </a:r>
            <a:r>
              <a:rPr lang="en-US" dirty="0"/>
              <a:t>from vertex </a:t>
            </a:r>
            <a:r>
              <a:rPr lang="en-US" dirty="0" err="1"/>
              <a:t>i</a:t>
            </a:r>
            <a:r>
              <a:rPr lang="en-US" dirty="0"/>
              <a:t> to vertex j with weight w, if w = 0 there is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edge.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6403" y="3673562"/>
            <a:ext cx="7055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Pros: Representation is easier to implement and follow. Removing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edge takes O(1) time. Queries like whether there is an </a:t>
            </a:r>
            <a:r>
              <a:rPr lang="en-US" dirty="0" smtClean="0"/>
              <a:t>edge</a:t>
            </a:r>
          </a:p>
          <a:p>
            <a:r>
              <a:rPr lang="en-US" dirty="0" smtClean="0"/>
              <a:t>from </a:t>
            </a:r>
            <a:r>
              <a:rPr lang="en-US" dirty="0"/>
              <a:t>vertex ‘u’ to vertex ‘v’ are efficient and can be done O (1).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5988" y="4665170"/>
            <a:ext cx="6698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Consumes more space O(V</a:t>
            </a:r>
            <a:r>
              <a:rPr lang="en-US" baseline="30000" dirty="0"/>
              <a:t>2</a:t>
            </a:r>
            <a:r>
              <a:rPr lang="en-US" dirty="0"/>
              <a:t>). Even if the graph is sparse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contains less number of edges), it consumes the same 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Adding </a:t>
            </a:r>
            <a:r>
              <a:rPr lang="en-US" dirty="0"/>
              <a:t>a vertex is O(V</a:t>
            </a:r>
            <a:r>
              <a:rPr lang="en-US" baseline="30000" dirty="0"/>
              <a:t>2</a:t>
            </a:r>
            <a:r>
              <a:rPr lang="en-US" dirty="0"/>
              <a:t>)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6551</TotalTime>
  <Words>913</Words>
  <Application>Microsoft Office PowerPoint</Application>
  <PresentationFormat>Widescreen</PresentationFormat>
  <Paragraphs>182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Trebuchet MS</vt:lpstr>
      <vt:lpstr>Wingdings 3</vt:lpstr>
      <vt:lpstr>Facet</vt:lpstr>
      <vt:lpstr>Introduction to graph And shortest path algorithms</vt:lpstr>
      <vt:lpstr>Lecture outline</vt:lpstr>
      <vt:lpstr>Graph Definition  – Definition and Terminologies</vt:lpstr>
      <vt:lpstr>Graph Definition - Definition and Terminologies</vt:lpstr>
      <vt:lpstr>Graph Definition  – Types of Graphs</vt:lpstr>
      <vt:lpstr>Graph Definition  – Types of Graphs</vt:lpstr>
      <vt:lpstr>Graph Definition - Graph ADT</vt:lpstr>
      <vt:lpstr>Graph Definition - Graph ADT</vt:lpstr>
      <vt:lpstr>Data Structure for Graphs - Adjacency Matrix</vt:lpstr>
      <vt:lpstr>Data Structure for Graphs - Adjacency List</vt:lpstr>
      <vt:lpstr>Data Structure for Graphs - Edge List</vt:lpstr>
      <vt:lpstr>Graph Algorithms and Applications - Shortest Path Problem </vt:lpstr>
      <vt:lpstr>Shortest Path Problem - Dijkstra Algorithm</vt:lpstr>
      <vt:lpstr>Shortest Path Problem - Dijkstra Algorithm</vt:lpstr>
      <vt:lpstr>Shortest Path Problem - Dijkstra Algorithm</vt:lpstr>
      <vt:lpstr>Shortest Path Problem - Dijkstra Algorithm</vt:lpstr>
      <vt:lpstr>Shortest Path Problem - Dijkstra Algorithm</vt:lpstr>
      <vt:lpstr>Shortest Path Problem - Dijkstra Algorithm</vt:lpstr>
      <vt:lpstr>Shortest Path Problem - Dijkstra Algorithm</vt:lpstr>
      <vt:lpstr>Shortest Path Problem - Dijkstra Algorithm</vt:lpstr>
      <vt:lpstr>Shortest Path Problem - Dijkstra Algorithm</vt:lpstr>
      <vt:lpstr>Shortest Path Problem - Dijkstra Algorithm</vt:lpstr>
      <vt:lpstr>Dijkstra Algorithm  – Example about Negative Weight Edges </vt:lpstr>
      <vt:lpstr>Shortest Path Problem - Dijkstra Algorithm</vt:lpstr>
      <vt:lpstr>Shortest Path Problem - Bellman Ford Algorithm</vt:lpstr>
      <vt:lpstr>Shortest Path Problem - Bellman Ford Algorithm</vt:lpstr>
      <vt:lpstr>Shortest Path Problem - Bellman Ford Algorithm</vt:lpstr>
      <vt:lpstr>Shortest Path Problem - Bellman Ford Algorithm</vt:lpstr>
      <vt:lpstr>Shortest Path Problem - Bellman Ford Algorithm</vt:lpstr>
      <vt:lpstr>Shortest Path Problem - Bellman Ford Algorithm</vt:lpstr>
      <vt:lpstr>Bellman Ford Algorithm – Example about Negative Weight Edges and Negative Weight Cycles </vt:lpstr>
      <vt:lpstr>Shortest Path Problem - Bellman Ford Algorithm</vt:lpstr>
      <vt:lpstr>Graph Algorithms and Applications -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And shortest path algorithms.</dc:title>
  <dc:creator>Windows User</dc:creator>
  <cp:lastModifiedBy>Windows User</cp:lastModifiedBy>
  <cp:revision>66</cp:revision>
  <dcterms:created xsi:type="dcterms:W3CDTF">2020-06-02T08:59:38Z</dcterms:created>
  <dcterms:modified xsi:type="dcterms:W3CDTF">2020-06-14T03:54:41Z</dcterms:modified>
</cp:coreProperties>
</file>