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6" r:id="rId7"/>
    <p:sldId id="301" r:id="rId8"/>
    <p:sldId id="306" r:id="rId9"/>
    <p:sldId id="307" r:id="rId10"/>
    <p:sldId id="310" r:id="rId11"/>
    <p:sldId id="309" r:id="rId12"/>
    <p:sldId id="308" r:id="rId13"/>
    <p:sldId id="311" r:id="rId14"/>
    <p:sldId id="319" r:id="rId15"/>
    <p:sldId id="315" r:id="rId16"/>
    <p:sldId id="317" r:id="rId17"/>
    <p:sldId id="316" r:id="rId18"/>
    <p:sldId id="314" r:id="rId19"/>
    <p:sldId id="313" r:id="rId20"/>
    <p:sldId id="325" r:id="rId21"/>
    <p:sldId id="267" r:id="rId22"/>
    <p:sldId id="324" r:id="rId23"/>
    <p:sldId id="321" r:id="rId24"/>
    <p:sldId id="320" r:id="rId25"/>
    <p:sldId id="334" r:id="rId26"/>
    <p:sldId id="335" r:id="rId27"/>
    <p:sldId id="333" r:id="rId28"/>
    <p:sldId id="332" r:id="rId29"/>
    <p:sldId id="331" r:id="rId30"/>
    <p:sldId id="330" r:id="rId31"/>
    <p:sldId id="329" r:id="rId32"/>
    <p:sldId id="328" r:id="rId33"/>
    <p:sldId id="338" r:id="rId34"/>
    <p:sldId id="337" r:id="rId35"/>
    <p:sldId id="336" r:id="rId36"/>
    <p:sldId id="326" r:id="rId37"/>
    <p:sldId id="312" r:id="rId38"/>
    <p:sldId id="340" r:id="rId39"/>
    <p:sldId id="339" r:id="rId40"/>
    <p:sldId id="344" r:id="rId41"/>
    <p:sldId id="269" r:id="rId42"/>
    <p:sldId id="349" r:id="rId43"/>
    <p:sldId id="298" r:id="rId44"/>
    <p:sldId id="348" r:id="rId45"/>
    <p:sldId id="343" r:id="rId46"/>
    <p:sldId id="347" r:id="rId47"/>
    <p:sldId id="353" r:id="rId48"/>
    <p:sldId id="352" r:id="rId49"/>
    <p:sldId id="351" r:id="rId50"/>
    <p:sldId id="356" r:id="rId51"/>
    <p:sldId id="355" r:id="rId52"/>
    <p:sldId id="360" r:id="rId53"/>
    <p:sldId id="354" r:id="rId54"/>
    <p:sldId id="359" r:id="rId55"/>
    <p:sldId id="358" r:id="rId56"/>
    <p:sldId id="364" r:id="rId57"/>
    <p:sldId id="357" r:id="rId58"/>
    <p:sldId id="363" r:id="rId59"/>
    <p:sldId id="362" r:id="rId60"/>
    <p:sldId id="361" r:id="rId61"/>
    <p:sldId id="365" r:id="rId62"/>
    <p:sldId id="368" r:id="rId63"/>
    <p:sldId id="367" r:id="rId64"/>
    <p:sldId id="366" r:id="rId65"/>
    <p:sldId id="370" r:id="rId66"/>
    <p:sldId id="268" r:id="rId67"/>
    <p:sldId id="279" r:id="rId6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394" autoAdjust="0"/>
  </p:normalViewPr>
  <p:slideViewPr>
    <p:cSldViewPr snapToGrid="0">
      <p:cViewPr varScale="1">
        <p:scale>
          <a:sx n="87" d="100"/>
          <a:sy n="87" d="100"/>
        </p:scale>
        <p:origin x="82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g9baafe93d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baafe93d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g9baafe93d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baafe93d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g9baafe93d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baafe93d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1"/>
        <p:cNvGrpSpPr/>
        <p:nvPr/>
      </p:nvGrpSpPr>
      <p:grpSpPr>
        <a:xfrm>
          <a:off x="0" y="0"/>
          <a:ext cx="0" cy="0"/>
          <a:chOff x="0" y="0"/>
          <a:chExt cx="0" cy="0"/>
        </a:xfrm>
      </p:grpSpPr>
      <p:sp>
        <p:nvSpPr>
          <p:cNvPr id="432" name="Google Shape;432;g9baafe93df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baafe93df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g9baafe93df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9baafe93df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8"/>
        <p:cNvGrpSpPr/>
        <p:nvPr/>
      </p:nvGrpSpPr>
      <p:grpSpPr>
        <a:xfrm>
          <a:off x="0" y="0"/>
          <a:ext cx="0" cy="0"/>
          <a:chOff x="0" y="0"/>
          <a:chExt cx="0" cy="0"/>
        </a:xfrm>
      </p:grpSpPr>
      <p:sp>
        <p:nvSpPr>
          <p:cNvPr id="659" name="Google Shape;659;g9baafe93df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9baafe93df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1">
    <p:bg>
      <p:bgPr>
        <a:blipFill>
          <a:blip r:embed="rId2"/>
          <a:stretch>
            <a:fillRect/>
          </a:stretch>
        </a:blip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ctrTitle"/>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89" name="Google Shape;89;p2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0" name="Google Shape;90;p20"/>
          <p:cNvSpPr txBox="1">
            <a:spLocks noGrp="1"/>
          </p:cNvSpPr>
          <p:nvPr>
            <p:ph type="ctrTitle" idx="2"/>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91" name="Google Shape;91;p20"/>
          <p:cNvSpPr txBox="1">
            <a:spLocks noGrp="1"/>
          </p:cNvSpPr>
          <p:nvPr>
            <p:ph type="subTitle" idx="3"/>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2" name="Google Shape;92;p20"/>
          <p:cNvSpPr txBox="1">
            <a:spLocks noGrp="1"/>
          </p:cNvSpPr>
          <p:nvPr>
            <p:ph type="ctrTitle" idx="4"/>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93" name="Google Shape;93;p20"/>
          <p:cNvSpPr txBox="1">
            <a:spLocks noGrp="1"/>
          </p:cNvSpPr>
          <p:nvPr>
            <p:ph type="subTitle" idx="5"/>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4" name="Google Shape;94;p20"/>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3">
    <p:bg>
      <p:bgPr>
        <a:blipFill>
          <a:blip r:embed="rId2"/>
          <a:stretch>
            <a:fillRect/>
          </a:stretch>
        </a:blip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07" name="Google Shape;107;p2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08" name="Google Shape;108;p2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9" name="Google Shape;109;p2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10" name="Google Shape;110;p2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1" name="Google Shape;111;p2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12" name="Google Shape;112;p2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3" name="Google Shape;113;p2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14" name="Google Shape;114;p2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5" name="Google Shape;115;p2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16" name="Google Shape;116;p2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7" name="Google Shape;117;p2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18" name="Google Shape;118;p2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10">
    <p:bg>
      <p:bgPr>
        <a:blipFill>
          <a:blip r:embed="rId2"/>
          <a:stretch>
            <a:fillRect/>
          </a:stretch>
        </a:blipFill>
        <a:effectLst/>
      </p:bgPr>
    </p:bg>
    <p:spTree>
      <p:nvGrpSpPr>
        <p:cNvPr id="1" name="Shape 135"/>
        <p:cNvGrpSpPr/>
        <p:nvPr/>
      </p:nvGrpSpPr>
      <p:grpSpPr>
        <a:xfrm>
          <a:off x="0" y="0"/>
          <a:ext cx="0" cy="0"/>
          <a:chOff x="0" y="0"/>
          <a:chExt cx="0" cy="0"/>
        </a:xfrm>
      </p:grpSpPr>
      <p:sp>
        <p:nvSpPr>
          <p:cNvPr id="136" name="Google Shape;136;p28"/>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4800"/>
              <a:buNone/>
              <a:defRPr sz="4800"/>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p:txBody>
      </p:sp>
      <p:sp>
        <p:nvSpPr>
          <p:cNvPr id="137" name="Google Shape;137;p28"/>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38" name="Google Shape;138;p28"/>
          <p:cNvSpPr txBox="1"/>
          <p:nvPr/>
        </p:nvSpPr>
        <p:spPr>
          <a:xfrm>
            <a:off x="625906" y="3722418"/>
            <a:ext cx="3830100" cy="178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GB" sz="1000">
                <a:solidFill>
                  <a:srgbClr val="434343"/>
                </a:solidFill>
                <a:latin typeface="Roboto Condensed Light"/>
                <a:ea typeface="Roboto Condensed Light"/>
                <a:cs typeface="Roboto Condensed Light"/>
                <a:sym typeface="Roboto Condensed Light"/>
              </a:rPr>
              <a:t>CREDITS: This presentation template was created by </a:t>
            </a:r>
            <a:r>
              <a:rPr lang="en-GB" sz="1000" b="1">
                <a:solidFill>
                  <a:srgbClr val="434343"/>
                </a:solidFill>
                <a:uFill>
                  <a:noFill/>
                </a:uFill>
                <a:latin typeface="Roboto Condensed"/>
                <a:ea typeface="Roboto Condensed"/>
                <a:cs typeface="Roboto Condensed"/>
                <a:sym typeface="Roboto Condensed"/>
                <a:hlinkClick r:id="rId3"/>
              </a:rPr>
              <a:t>Slidesgo</a:t>
            </a:r>
            <a:r>
              <a:rPr lang="en-GB" sz="1000">
                <a:solidFill>
                  <a:srgbClr val="434343"/>
                </a:solidFill>
                <a:latin typeface="Roboto Condensed Light"/>
                <a:ea typeface="Roboto Condensed Light"/>
                <a:cs typeface="Roboto Condensed Light"/>
                <a:sym typeface="Roboto Condensed Light"/>
              </a:rPr>
              <a:t>, including icons by </a:t>
            </a:r>
            <a:r>
              <a:rPr lang="en-GB" sz="1000" b="1">
                <a:solidFill>
                  <a:srgbClr val="434343"/>
                </a:solidFill>
                <a:uFill>
                  <a:noFill/>
                </a:uFill>
                <a:latin typeface="Roboto Condensed"/>
                <a:ea typeface="Roboto Condensed"/>
                <a:cs typeface="Roboto Condensed"/>
                <a:sym typeface="Roboto Condensed"/>
                <a:hlinkClick r:id="rId4"/>
              </a:rPr>
              <a:t>Flaticon</a:t>
            </a:r>
            <a:r>
              <a:rPr lang="en-GB" sz="1000">
                <a:solidFill>
                  <a:srgbClr val="434343"/>
                </a:solidFill>
                <a:latin typeface="Roboto Condensed Light"/>
                <a:ea typeface="Roboto Condensed Light"/>
                <a:cs typeface="Roboto Condensed Light"/>
                <a:sym typeface="Roboto Condensed Light"/>
              </a:rPr>
              <a:t>, and infographics &amp; images by </a:t>
            </a:r>
            <a:r>
              <a:rPr lang="en-GB" sz="1000" b="1">
                <a:solidFill>
                  <a:srgbClr val="434343"/>
                </a:solidFill>
                <a:uFill>
                  <a:noFill/>
                </a:uFill>
                <a:latin typeface="Roboto Condensed"/>
                <a:ea typeface="Roboto Condensed"/>
                <a:cs typeface="Roboto Condensed"/>
                <a:sym typeface="Roboto Condensed"/>
                <a:hlinkClick r:id="rId5"/>
              </a:rPr>
              <a:t>Freepik</a:t>
            </a:r>
            <a:r>
              <a:rPr lang="en-GB" sz="1000">
                <a:solidFill>
                  <a:srgbClr val="434343"/>
                </a:solidFill>
                <a:latin typeface="Roboto Condensed Light"/>
                <a:ea typeface="Roboto Condensed Light"/>
                <a:cs typeface="Roboto Condensed Light"/>
                <a:sym typeface="Roboto Condensed Light"/>
              </a:rPr>
              <a:t>. </a:t>
            </a:r>
            <a:endParaRPr sz="1000">
              <a:solidFill>
                <a:srgbClr val="434343"/>
              </a:solidFill>
              <a:latin typeface="Roboto Condensed Light"/>
              <a:ea typeface="Roboto Condensed Light"/>
              <a:cs typeface="Roboto Condensed Light"/>
              <a:sym typeface="Roboto Condensed Light"/>
            </a:endParaRPr>
          </a:p>
          <a:p>
            <a:pPr marL="0" lvl="0" indent="0" algn="l" rtl="0">
              <a:lnSpc>
                <a:spcPct val="100000"/>
              </a:lnSpc>
              <a:spcBef>
                <a:spcPts val="300"/>
              </a:spcBef>
              <a:spcAft>
                <a:spcPts val="0"/>
              </a:spcAft>
              <a:buNone/>
            </a:pPr>
            <a:r>
              <a:rPr lang="en-GB" sz="900" b="1">
                <a:solidFill>
                  <a:srgbClr val="434343"/>
                </a:solidFill>
                <a:latin typeface="Roboto Condensed"/>
                <a:ea typeface="Roboto Condensed"/>
                <a:cs typeface="Roboto Condensed"/>
                <a:sym typeface="Roboto Condensed"/>
              </a:rPr>
              <a:t>Please keep this slide for attribution.</a:t>
            </a:r>
            <a:endParaRPr sz="900" b="1">
              <a:solidFill>
                <a:srgbClr val="434343"/>
              </a:solidFill>
              <a:latin typeface="Roboto Condensed"/>
              <a:ea typeface="Roboto Condensed"/>
              <a:cs typeface="Roboto Condensed"/>
              <a:sym typeface="Roboto Condensed"/>
            </a:endParaRPr>
          </a:p>
          <a:p>
            <a:pPr marL="0" lvl="0" indent="0" algn="l" rtl="0">
              <a:lnSpc>
                <a:spcPct val="115000"/>
              </a:lnSpc>
              <a:spcBef>
                <a:spcPts val="300"/>
              </a:spcBef>
              <a:spcAft>
                <a:spcPts val="0"/>
              </a:spcAft>
              <a:buNone/>
            </a:pPr>
            <a:endParaRPr>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blipFill>
          <a:blip r:embed="rId2"/>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blipFill>
          <a:blip r:embed="rId2"/>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20" name="Google Shape;20;p5"/>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 name="Google Shape;21;p5"/>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22" name="Google Shape;22;p5"/>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3" name="Google Shape;23;p5"/>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4">
    <p:bg>
      <p:bgPr>
        <a:blipFill>
          <a:blip r:embed="rId2"/>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p:txBody>
      </p:sp>
      <p:sp>
        <p:nvSpPr>
          <p:cNvPr id="68" name="Google Shape;68;p15"/>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5"/>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5">
    <p:bg>
      <p:bgPr>
        <a:blipFill>
          <a:blip r:embed="rId2"/>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72" name="Google Shape;72;p16"/>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6"/>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slide" Target="slide16.xml"/><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 Target="slide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7.xml"/><Relationship Id="rId5" Type="http://schemas.openxmlformats.org/officeDocument/2006/relationships/slide" Target="slide49.xml"/><Relationship Id="rId4" Type="http://schemas.openxmlformats.org/officeDocument/2006/relationships/slide" Target="slide39.xml"/><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 Target="slide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image" Target="../media/image1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749148" y="1205349"/>
            <a:ext cx="7689772" cy="22963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US" sz="4400" dirty="0"/>
              <a:t>CHAPTER 10 - CHAPTER 11 Dependable Systems</a:t>
            </a:r>
            <a:br>
              <a:rPr lang="en-US" sz="4400" dirty="0"/>
            </a:br>
            <a:r>
              <a:rPr lang="en-US" sz="4400" dirty="0"/>
              <a:t>Reliability Engineering</a:t>
            </a:r>
            <a:endParaRPr lang="en-US" sz="4400" dirty="0"/>
          </a:p>
        </p:txBody>
      </p:sp>
      <p:cxnSp>
        <p:nvCxnSpPr>
          <p:cNvPr id="153" name="Google Shape;153;p33"/>
          <p:cNvCxnSpPr/>
          <p:nvPr/>
        </p:nvCxnSpPr>
        <p:spPr>
          <a:xfrm>
            <a:off x="6573116" y="3602027"/>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Cost curve </a:t>
            </a:r>
            <a:br>
              <a:rPr lang="en-US" sz="2800" dirty="0"/>
            </a:br>
            <a:r>
              <a:rPr lang="vi-VN" sz="2800" dirty="0"/>
              <a:t>(biểu đồ đường cong về chi phí)</a:t>
            </a:r>
            <a:endParaRPr sz="2800" dirty="0"/>
          </a:p>
        </p:txBody>
      </p:sp>
      <p:sp>
        <p:nvSpPr>
          <p:cNvPr id="59" name="Google Shape;158;p34"/>
          <p:cNvSpPr txBox="1"/>
          <p:nvPr/>
        </p:nvSpPr>
        <p:spPr>
          <a:xfrm>
            <a:off x="870650" y="945896"/>
            <a:ext cx="7402700" cy="3758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l">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371441" y="1483285"/>
            <a:ext cx="6367750" cy="3307365"/>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10.2 Sociotechnical systems</a:t>
            </a:r>
            <a:br>
              <a:rPr lang="en-US" sz="2800" dirty="0"/>
            </a:br>
            <a:r>
              <a:rPr lang="en-US" sz="2800" dirty="0" err="1"/>
              <a:t>Systems</a:t>
            </a:r>
            <a:r>
              <a:rPr lang="en-US" sz="2800" dirty="0"/>
              <a:t> </a:t>
            </a:r>
            <a:r>
              <a:rPr lang="en-US" sz="2800" dirty="0" err="1"/>
              <a:t>andsoftware</a:t>
            </a:r>
            <a:br>
              <a:rPr lang="en-US" sz="2800" dirty="0"/>
            </a:br>
            <a:endParaRPr sz="2800" dirty="0"/>
          </a:p>
        </p:txBody>
      </p:sp>
      <p:sp>
        <p:nvSpPr>
          <p:cNvPr id="59" name="Google Shape;158;p34"/>
          <p:cNvSpPr txBox="1"/>
          <p:nvPr/>
        </p:nvSpPr>
        <p:spPr>
          <a:xfrm>
            <a:off x="1002852" y="1377108"/>
            <a:ext cx="7402700" cy="3413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Kỹ thuật phần mềm không phải là một hoạt động riêng lẻ mà là một phần của quy trình kỹ thuật hệ thống rộng lớn hơn.</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Do đó, hệ thống phần mềm không phải là những hệ thống biệt lập mà là thành phần thiết yếu của các hệ thống rộng lớn hơn có mục đích về con người, xã hội hoặc tổ chức.</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Thí dụ:</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Hệ thống thời tiết vùng hoang dã là một phần của hệ thống ghi chép và dự báo thời</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tiết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The sociotechnical systems stack</a:t>
            </a:r>
            <a:endParaRPr sz="2800" dirty="0"/>
          </a:p>
        </p:txBody>
      </p:sp>
      <p:sp>
        <p:nvSpPr>
          <p:cNvPr id="59" name="Google Shape;158;p34"/>
          <p:cNvSpPr txBox="1"/>
          <p:nvPr/>
        </p:nvSpPr>
        <p:spPr>
          <a:xfrm>
            <a:off x="870650" y="945896"/>
            <a:ext cx="7402700" cy="3758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l">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206716" y="1100132"/>
            <a:ext cx="6730567" cy="3293254"/>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Các</a:t>
            </a:r>
            <a:r>
              <a:rPr lang="en-US" sz="2800" dirty="0"/>
              <a:t> Layers </a:t>
            </a:r>
            <a:r>
              <a:rPr lang="en-US" sz="2800" dirty="0" err="1"/>
              <a:t>trong</a:t>
            </a:r>
            <a:r>
              <a:rPr lang="en-US" sz="2800" dirty="0"/>
              <a:t> STS</a:t>
            </a:r>
            <a:endParaRPr sz="2800" dirty="0"/>
          </a:p>
        </p:txBody>
      </p:sp>
      <p:sp>
        <p:nvSpPr>
          <p:cNvPr id="59" name="Google Shape;158;p34"/>
          <p:cNvSpPr txBox="1"/>
          <p:nvPr/>
        </p:nvSpPr>
        <p:spPr>
          <a:xfrm>
            <a:off x="904018" y="945896"/>
            <a:ext cx="7402700" cy="3758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Equipment (Trang thiệt bị): Thiết bị phần cứng, có thể  là máy tính. Hầu hết các thiết bị sẽ bao gồm một hệ thống nhúng nào đó</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Operating system (Hệ điều hành): Cung cấp bộ tiện ích chung cho các phần cao cấp hơn trong hệ thống</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Communications and data management (Truyền thông và quản lí dữ liệu): Phần mềm trung gian cung cấp quyền truy cập vào các hệ thống và cơ sỡ dữ liệu từ xa</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Application systems (Ứng dụng hệ thống)</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Cung cấp chức năng dành riêng cho ứng dụng được yêu cầu. Có thể có nhiều chương trình ứng dụng khác nhau trong layer này.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Các</a:t>
            </a:r>
            <a:r>
              <a:rPr lang="en-US" sz="2800" dirty="0"/>
              <a:t> Layers </a:t>
            </a:r>
            <a:r>
              <a:rPr lang="en-US" sz="2800" dirty="0" err="1"/>
              <a:t>trong</a:t>
            </a:r>
            <a:r>
              <a:rPr lang="en-US" sz="2800" dirty="0"/>
              <a:t> STS</a:t>
            </a:r>
            <a:endParaRPr sz="2800" dirty="0"/>
          </a:p>
        </p:txBody>
      </p:sp>
      <p:sp>
        <p:nvSpPr>
          <p:cNvPr id="59" name="Google Shape;158;p34"/>
          <p:cNvSpPr txBox="1"/>
          <p:nvPr/>
        </p:nvSpPr>
        <p:spPr>
          <a:xfrm>
            <a:off x="904018" y="1032344"/>
            <a:ext cx="7402700" cy="3758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The busines process (Quy trình kinh doanh ): Bao gồm các quy trình kinh doanh của tổ chức,sử dụng hệ thống phần mềm.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The organizational (Tổ chức): Gồm các quy trình chiến lược cấp cao hơn cũng như các quy tắc, chính sách và tiêu chuẩn kinh doanh cần tuân thủ khi sử dụng hệ thống.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The social (Xã hội): </a:t>
            </a:r>
            <a:r>
              <a:rPr lang="en-US" sz="1800" dirty="0">
                <a:solidFill>
                  <a:srgbClr val="434343"/>
                </a:solidFill>
                <a:latin typeface="Times New Roman" panose="02020603050405020304" pitchFamily="18" charset="0"/>
                <a:cs typeface="Times New Roman" panose="02020603050405020304" pitchFamily="18" charset="0"/>
              </a:rPr>
              <a:t>Đ</a:t>
            </a:r>
            <a:r>
              <a:rPr lang="vi-VN" sz="1800" dirty="0">
                <a:solidFill>
                  <a:srgbClr val="434343"/>
                </a:solidFill>
                <a:latin typeface="Times New Roman" panose="02020603050405020304" pitchFamily="18" charset="0"/>
                <a:cs typeface="Times New Roman" panose="02020603050405020304" pitchFamily="18" charset="0"/>
              </a:rPr>
              <a:t>ề cập đến các luật và quy định của xã hội chi phối hoạt động của hệ thống.</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Holistic system design </a:t>
            </a:r>
            <a:br>
              <a:rPr lang="en-US" sz="2800" dirty="0"/>
            </a:br>
            <a:r>
              <a:rPr lang="en-US" sz="2800" dirty="0"/>
              <a:t>(</a:t>
            </a:r>
            <a:r>
              <a:rPr lang="en-US" sz="2800" dirty="0" err="1"/>
              <a:t>Thiêt</a:t>
            </a:r>
            <a:r>
              <a:rPr lang="en-US" sz="2800" dirty="0"/>
              <a:t> </a:t>
            </a:r>
            <a:r>
              <a:rPr lang="en-US" sz="2800" dirty="0" err="1"/>
              <a:t>kế</a:t>
            </a:r>
            <a:r>
              <a:rPr lang="en-US" sz="2800" dirty="0"/>
              <a:t> </a:t>
            </a:r>
            <a:r>
              <a:rPr lang="en-US" sz="2800" dirty="0" err="1"/>
              <a:t>hệ</a:t>
            </a:r>
            <a:r>
              <a:rPr lang="en-US" sz="2800" dirty="0"/>
              <a:t> </a:t>
            </a:r>
            <a:r>
              <a:rPr lang="en-US" sz="2800" dirty="0" err="1"/>
              <a:t>thống</a:t>
            </a:r>
            <a:r>
              <a:rPr lang="en-US" sz="2800" dirty="0"/>
              <a:t> </a:t>
            </a:r>
            <a:r>
              <a:rPr lang="en-US" sz="2800" dirty="0" err="1"/>
              <a:t>toàn</a:t>
            </a:r>
            <a:r>
              <a:rPr lang="en-US" sz="2800" dirty="0"/>
              <a:t> </a:t>
            </a:r>
            <a:r>
              <a:rPr lang="en-US" sz="2800" dirty="0" err="1"/>
              <a:t>diện</a:t>
            </a:r>
            <a:r>
              <a:rPr lang="en-US" sz="2800" dirty="0"/>
              <a:t>)</a:t>
            </a:r>
            <a:endParaRPr sz="2800" dirty="0"/>
          </a:p>
        </p:txBody>
      </p:sp>
      <p:sp>
        <p:nvSpPr>
          <p:cNvPr id="59" name="Google Shape;158;p34"/>
          <p:cNvSpPr txBox="1"/>
          <p:nvPr/>
        </p:nvSpPr>
        <p:spPr>
          <a:xfrm>
            <a:off x="870650" y="1421176"/>
            <a:ext cx="7402700" cy="3283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Có sự tương tác và phụ thuộc giữa các lớp trong một hệ thống và những thay đổi ở một level khác nhau.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Thí</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d</a:t>
            </a:r>
            <a:r>
              <a:rPr lang="en-US" sz="1800" dirty="0">
                <a:solidFill>
                  <a:srgbClr val="434343"/>
                </a:solidFill>
                <a:latin typeface="Times New Roman" panose="02020603050405020304" pitchFamily="18" charset="0"/>
                <a:cs typeface="Times New Roman" panose="02020603050405020304" pitchFamily="18" charset="0"/>
              </a:rPr>
              <a:t>ụ</a:t>
            </a:r>
            <a:r>
              <a:rPr lang="vi-VN" sz="1800" dirty="0">
                <a:solidFill>
                  <a:srgbClr val="434343"/>
                </a:solidFill>
                <a:latin typeface="Times New Roman" panose="02020603050405020304" pitchFamily="18" charset="0"/>
                <a:cs typeface="Times New Roman" panose="02020603050405020304" pitchFamily="18" charset="0"/>
              </a:rPr>
              <a:t>: </a:t>
            </a:r>
            <a:r>
              <a:rPr lang="en-US" sz="1800" dirty="0">
                <a:solidFill>
                  <a:srgbClr val="434343"/>
                </a:solidFill>
                <a:latin typeface="Times New Roman" panose="02020603050405020304" pitchFamily="18" charset="0"/>
                <a:cs typeface="Times New Roman" panose="02020603050405020304" pitchFamily="18" charset="0"/>
              </a:rPr>
              <a:t>Q</a:t>
            </a:r>
            <a:r>
              <a:rPr lang="vi-VN" sz="1800" dirty="0">
                <a:solidFill>
                  <a:srgbClr val="434343"/>
                </a:solidFill>
                <a:latin typeface="Times New Roman" panose="02020603050405020304" pitchFamily="18" charset="0"/>
                <a:cs typeface="Times New Roman" panose="02020603050405020304" pitchFamily="18" charset="0"/>
              </a:rPr>
              <a:t>uy định của xã hội thay đỏi dẫn đến thay đỏi các quy trình kinh doanh và các phần mềm ứng dụng</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Regulation and compliance </a:t>
            </a:r>
            <a:br>
              <a:rPr lang="en-US" sz="2800" dirty="0"/>
            </a:br>
            <a:r>
              <a:rPr lang="en-US" sz="2800" dirty="0"/>
              <a:t>(</a:t>
            </a:r>
            <a:r>
              <a:rPr lang="en-US" sz="2800" dirty="0" err="1"/>
              <a:t>Quy</a:t>
            </a:r>
            <a:r>
              <a:rPr lang="en-US" sz="2800" dirty="0"/>
              <a:t> </a:t>
            </a:r>
            <a:r>
              <a:rPr lang="en-US" sz="2800" dirty="0" err="1"/>
              <a:t>định</a:t>
            </a:r>
            <a:r>
              <a:rPr lang="en-US" sz="2800" dirty="0"/>
              <a:t> </a:t>
            </a:r>
            <a:r>
              <a:rPr lang="en-US" sz="2800" dirty="0" err="1"/>
              <a:t>và</a:t>
            </a:r>
            <a:r>
              <a:rPr lang="en-US" sz="2800" dirty="0"/>
              <a:t> </a:t>
            </a:r>
            <a:r>
              <a:rPr lang="en-US" sz="2800" dirty="0" err="1"/>
              <a:t>tuân</a:t>
            </a:r>
            <a:r>
              <a:rPr lang="en-US" sz="2800" dirty="0"/>
              <a:t> </a:t>
            </a:r>
            <a:r>
              <a:rPr lang="en-US" sz="2800" dirty="0" err="1"/>
              <a:t>thủ</a:t>
            </a:r>
            <a:r>
              <a:rPr lang="en-US" sz="2800" dirty="0"/>
              <a:t>)</a:t>
            </a:r>
            <a:endParaRPr lang="en-US" sz="2800" dirty="0"/>
          </a:p>
        </p:txBody>
      </p:sp>
      <p:sp>
        <p:nvSpPr>
          <p:cNvPr id="59" name="Google Shape;158;p34"/>
          <p:cNvSpPr txBox="1"/>
          <p:nvPr/>
        </p:nvSpPr>
        <p:spPr>
          <a:xfrm>
            <a:off x="904018" y="1410158"/>
            <a:ext cx="7402700" cy="3294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Mô hình tổ chức kinh tế chung hiện nay gần như phổ biến trên thế giới là các công ty tư nhân cung cấp hàng hóa và dịch vụ và kiếm lời từ những thứ này.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Để đảm bảo an toàn cho quyền công dân của họ, hầu hết các chính phủ quy định (hạn chế quyền tự do của) các công ty tư nhân để họ phải tuân theo các tiêu chuẩn nhất định để đảm bảo rằng sản phẩm của họ an toàn và bảo mật.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Regulated systems </a:t>
            </a:r>
            <a:br>
              <a:rPr lang="en-US" sz="2800" dirty="0"/>
            </a:br>
            <a:r>
              <a:rPr lang="en-US" sz="2800" dirty="0"/>
              <a:t>(</a:t>
            </a:r>
            <a:r>
              <a:rPr lang="en-US" sz="2800" dirty="0" err="1"/>
              <a:t>Điều</a:t>
            </a:r>
            <a:r>
              <a:rPr lang="en-US" sz="2800" dirty="0"/>
              <a:t> </a:t>
            </a:r>
            <a:r>
              <a:rPr lang="en-US" sz="2800" dirty="0" err="1"/>
              <a:t>tiết</a:t>
            </a:r>
            <a:r>
              <a:rPr lang="en-US" sz="2800" dirty="0"/>
              <a:t> </a:t>
            </a:r>
            <a:r>
              <a:rPr lang="en-US" sz="2800" dirty="0" err="1"/>
              <a:t>hệ</a:t>
            </a:r>
            <a:r>
              <a:rPr lang="en-US" sz="2800" dirty="0"/>
              <a:t> </a:t>
            </a:r>
            <a:r>
              <a:rPr lang="en-US" sz="2800" dirty="0" err="1"/>
              <a:t>thống</a:t>
            </a:r>
            <a:r>
              <a:rPr lang="en-US" sz="2800" dirty="0"/>
              <a:t>)</a:t>
            </a:r>
            <a:endParaRPr sz="2800" dirty="0"/>
          </a:p>
        </p:txBody>
      </p:sp>
      <p:sp>
        <p:nvSpPr>
          <p:cNvPr id="59" name="Google Shape;158;p34"/>
          <p:cNvSpPr txBox="1"/>
          <p:nvPr/>
        </p:nvSpPr>
        <p:spPr>
          <a:xfrm>
            <a:off x="904018" y="1377108"/>
            <a:ext cx="7402700" cy="35253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Nhiều hệ thống quan trọng là hệ thống được quản lý, có nghĩa là việc sử dụng chúng phải được cơ quan quản lý bên ngoài phê duyệt trước khi hệ thống đi vào hoạt động.</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Hệ thống hạt nhân</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Hệ thống kiểm soát không lưu</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Các thiết bị y tế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Trường hợp an toàn và đáng tin cậy phải được cơ quan quản lý phê duyệt. Do đó, việc phát triển các hệ thống quan trọng phải tạo ra bằng chứng để thuyết phục cơ quan quản lý rằng hệ thống đó là đáng tin cậy, an toàn và bảo mật.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Safety regulation </a:t>
            </a:r>
            <a:br>
              <a:rPr lang="en-US" sz="2800" dirty="0"/>
            </a:br>
            <a:r>
              <a:rPr lang="en-US" sz="2800" dirty="0"/>
              <a:t>(</a:t>
            </a:r>
            <a:r>
              <a:rPr lang="en-US" sz="2800" dirty="0" err="1"/>
              <a:t>Các</a:t>
            </a:r>
            <a:r>
              <a:rPr lang="en-US" sz="2800" dirty="0"/>
              <a:t> </a:t>
            </a:r>
            <a:r>
              <a:rPr lang="en-US" sz="2800" dirty="0" err="1"/>
              <a:t>quy</a:t>
            </a:r>
            <a:r>
              <a:rPr lang="en-US" sz="2800" dirty="0"/>
              <a:t> </a:t>
            </a:r>
            <a:r>
              <a:rPr lang="en-US" sz="2800" dirty="0" err="1"/>
              <a:t>định</a:t>
            </a:r>
            <a:r>
              <a:rPr lang="en-US" sz="2800" dirty="0"/>
              <a:t> an </a:t>
            </a:r>
            <a:r>
              <a:rPr lang="en-US" sz="2800" dirty="0" err="1"/>
              <a:t>toàn</a:t>
            </a:r>
            <a:r>
              <a:rPr lang="en-US" sz="2800" dirty="0"/>
              <a:t>)</a:t>
            </a:r>
            <a:endParaRPr sz="2800" dirty="0"/>
          </a:p>
        </p:txBody>
      </p:sp>
      <p:sp>
        <p:nvSpPr>
          <p:cNvPr id="59" name="Google Shape;158;p34"/>
          <p:cNvSpPr txBox="1"/>
          <p:nvPr/>
        </p:nvSpPr>
        <p:spPr>
          <a:xfrm>
            <a:off x="904018" y="1355074"/>
            <a:ext cx="7402700" cy="3349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Quy định và tuân thủ (tuân theo các quy tắc) áp dụng cho toàn bộ hệ thống công nghệ kỹ thuật chứ không chỉ đơn giản là yếu tố phần mềm của hệ thống đó.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Các hệ thống liên quan đến an toàn có thể phải được cơ quan quản lý chứng nhận là an toàn.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Để đạt được chứng nhận, các công ty đang phát triển các hệ thống quan trọng về an toàn phải tạo ra một trường hợp an toàn rộng rãi cho thấy rằng các quy tắc và quy định đã được tuân thủ.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ctrTitle"/>
          </p:nvPr>
        </p:nvSpPr>
        <p:spPr>
          <a:xfrm flipH="1">
            <a:off x="2335576" y="1134739"/>
            <a:ext cx="6496016" cy="210044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400" dirty="0"/>
              <a:t>10.3 Redundancy </a:t>
            </a:r>
            <a:br>
              <a:rPr lang="en-US" sz="4400" dirty="0"/>
            </a:br>
            <a:r>
              <a:rPr lang="en-US" sz="4400" dirty="0"/>
              <a:t>and diversity</a:t>
            </a:r>
            <a:br>
              <a:rPr lang="en-US" sz="4400" dirty="0"/>
            </a:br>
            <a:r>
              <a:rPr lang="en-US" sz="4400" dirty="0"/>
              <a:t>(</a:t>
            </a:r>
            <a:r>
              <a:rPr lang="en-US" sz="4400" dirty="0" err="1"/>
              <a:t>Dự</a:t>
            </a:r>
            <a:r>
              <a:rPr lang="en-US" sz="4400" dirty="0"/>
              <a:t> </a:t>
            </a:r>
            <a:r>
              <a:rPr lang="en-US" sz="4400" dirty="0" err="1"/>
              <a:t>phòng</a:t>
            </a:r>
            <a:r>
              <a:rPr lang="en-US" sz="4400" dirty="0"/>
              <a:t> </a:t>
            </a:r>
            <a:r>
              <a:rPr lang="en-US" sz="4400" dirty="0" err="1"/>
              <a:t>và</a:t>
            </a:r>
            <a:r>
              <a:rPr lang="en-US" sz="4400" dirty="0"/>
              <a:t> </a:t>
            </a:r>
            <a:r>
              <a:rPr lang="en-US" sz="4400" dirty="0" err="1"/>
              <a:t>đa</a:t>
            </a:r>
            <a:r>
              <a:rPr lang="en-US" sz="4400" dirty="0"/>
              <a:t> </a:t>
            </a:r>
            <a:r>
              <a:rPr lang="en-US" sz="4400" dirty="0" err="1"/>
              <a:t>dạng</a:t>
            </a:r>
            <a:r>
              <a:rPr lang="en-US" sz="4400" dirty="0"/>
              <a:t>)</a:t>
            </a:r>
            <a:endParaRPr sz="4400" dirty="0"/>
          </a:p>
        </p:txBody>
      </p:sp>
      <p:cxnSp>
        <p:nvCxnSpPr>
          <p:cNvPr id="347" name="Google Shape;347;p44"/>
          <p:cNvCxnSpPr/>
          <p:nvPr/>
        </p:nvCxnSpPr>
        <p:spPr>
          <a:xfrm>
            <a:off x="7583400" y="3372662"/>
            <a:ext cx="15606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1000"/>
                                        <p:tgtEl>
                                          <p:spTgt spid="3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857315" y="1165155"/>
            <a:ext cx="6919200" cy="3510600"/>
          </a:xfrm>
          <a:prstGeom prst="rect">
            <a:avLst/>
          </a:prstGeom>
        </p:spPr>
        <p:txBody>
          <a:bodyPr spcFirstLastPara="1" wrap="square" lIns="91425" tIns="91425" rIns="91425" bIns="91425" anchor="t" anchorCtr="0">
            <a:noAutofit/>
          </a:bodyPr>
          <a:lstStyle/>
          <a:p>
            <a:pPr marL="152400" lvl="0" indent="0" rtl="0">
              <a:lnSpc>
                <a:spcPct val="100000"/>
              </a:lnSpc>
              <a:spcBef>
                <a:spcPts val="1000"/>
              </a:spcBef>
              <a:spcAft>
                <a:spcPts val="0"/>
              </a:spcAft>
              <a:buSzPts val="1200"/>
              <a:buNone/>
            </a:pPr>
            <a:r>
              <a:rPr lang="en-US" sz="2400" b="1" dirty="0" err="1">
                <a:latin typeface="Times New Roman" panose="02020603050405020304" pitchFamily="18" charset="0"/>
                <a:cs typeface="Times New Roman" panose="02020603050405020304" pitchFamily="18" charset="0"/>
              </a:rPr>
              <a:t>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152400" lvl="0" indent="0" rtl="0">
              <a:lnSpc>
                <a:spcPct val="100000"/>
              </a:lnSpc>
              <a:spcBef>
                <a:spcPts val="1000"/>
              </a:spcBef>
              <a:spcAft>
                <a:spcPts val="0"/>
              </a:spcAft>
              <a:buSzPts val="1200"/>
              <a:buNone/>
            </a:pPr>
            <a:r>
              <a:rPr lang="en-US" sz="2400" b="1" dirty="0" err="1">
                <a:latin typeface="Times New Roman" panose="02020603050405020304" pitchFamily="18" charset="0"/>
                <a:cs typeface="Times New Roman" panose="02020603050405020304" pitchFamily="18" charset="0"/>
              </a:rPr>
              <a:t>Trần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Văn</a:t>
            </a:r>
            <a:r>
              <a:rPr lang="en-US" sz="2400" b="1" dirty="0">
                <a:latin typeface="Times New Roman" panose="02020603050405020304" pitchFamily="18" charset="0"/>
                <a:cs typeface="Times New Roman" panose="02020603050405020304" pitchFamily="18" charset="0"/>
              </a:rPr>
              <a:t> Minh :  		</a:t>
            </a:r>
            <a:r>
              <a:rPr lang="en-US" sz="2400" b="1" dirty="0" err="1">
                <a:latin typeface="Times New Roman" panose="02020603050405020304" pitchFamily="18" charset="0"/>
                <a:cs typeface="Times New Roman" panose="02020603050405020304" pitchFamily="18" charset="0"/>
              </a:rPr>
              <a:t>Mssv</a:t>
            </a:r>
            <a:r>
              <a:rPr lang="en-US" sz="2400" b="1" dirty="0">
                <a:latin typeface="Times New Roman" panose="02020603050405020304" pitchFamily="18" charset="0"/>
                <a:cs typeface="Times New Roman" panose="02020603050405020304" pitchFamily="18" charset="0"/>
              </a:rPr>
              <a:t>  18130143</a:t>
            </a:r>
            <a:endParaRPr lang="en-US" sz="2400" b="1" dirty="0">
              <a:latin typeface="Times New Roman" panose="02020603050405020304" pitchFamily="18" charset="0"/>
              <a:cs typeface="Times New Roman" panose="02020603050405020304" pitchFamily="18" charset="0"/>
            </a:endParaRPr>
          </a:p>
          <a:p>
            <a:pPr marL="2402205" indent="-2224405">
              <a:buNone/>
            </a:pPr>
            <a:r>
              <a:rPr lang="en-US" sz="2400" b="1" dirty="0">
                <a:latin typeface="Times New Roman" panose="02020603050405020304" pitchFamily="18" charset="0"/>
                <a:cs typeface="Times New Roman" panose="02020603050405020304" pitchFamily="18" charset="0"/>
              </a:rPr>
              <a:t>Lê Minh </a:t>
            </a:r>
            <a:r>
              <a:rPr lang="en-US" sz="2400" b="1" dirty="0" err="1">
                <a:latin typeface="Times New Roman" panose="02020603050405020304" pitchFamily="18" charset="0"/>
                <a:cs typeface="Times New Roman" panose="02020603050405020304" pitchFamily="18" charset="0"/>
              </a:rPr>
              <a:t>Khôi</a:t>
            </a:r>
            <a:r>
              <a:rPr lang="en-US" sz="2400" b="1" dirty="0">
                <a:latin typeface="Times New Roman" panose="02020603050405020304" pitchFamily="18" charset="0"/>
                <a:cs typeface="Times New Roman" panose="02020603050405020304" pitchFamily="18" charset="0"/>
              </a:rPr>
              <a:t>    :   		</a:t>
            </a:r>
            <a:r>
              <a:rPr lang="en-US" sz="2400" b="1" dirty="0" err="1">
                <a:latin typeface="Times New Roman" panose="02020603050405020304" pitchFamily="18" charset="0"/>
                <a:cs typeface="Times New Roman" panose="02020603050405020304" pitchFamily="18" charset="0"/>
              </a:rPr>
              <a:t>Mssv</a:t>
            </a:r>
            <a:r>
              <a:rPr lang="en-US" sz="2400" b="1" dirty="0">
                <a:latin typeface="Times New Roman" panose="02020603050405020304" pitchFamily="18" charset="0"/>
                <a:cs typeface="Times New Roman" panose="02020603050405020304" pitchFamily="18" charset="0"/>
              </a:rPr>
              <a:t>  18130115</a:t>
            </a:r>
            <a:endParaRPr lang="en-GB" sz="2400" b="1" dirty="0">
              <a:latin typeface="Times New Roman" panose="02020603050405020304" pitchFamily="18" charset="0"/>
              <a:cs typeface="Times New Roman" panose="02020603050405020304" pitchFamily="18" charset="0"/>
            </a:endParaRPr>
          </a:p>
          <a:p>
            <a:pPr marL="152400" lvl="0" indent="0" algn="l" rtl="0">
              <a:lnSpc>
                <a:spcPct val="100000"/>
              </a:lnSpc>
              <a:spcBef>
                <a:spcPts val="1000"/>
              </a:spcBef>
              <a:spcAft>
                <a:spcPts val="0"/>
              </a:spcAft>
              <a:buSzPts val="1200"/>
              <a:buNone/>
            </a:pPr>
            <a:endParaRPr dirty="0">
              <a:solidFill>
                <a:srgbClr val="434343"/>
              </a:solidFill>
            </a:endParaRPr>
          </a:p>
        </p:txBody>
      </p:sp>
      <p:sp>
        <p:nvSpPr>
          <p:cNvPr id="159" name="Google Shape;159;p3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400" dirty="0"/>
              <a:t>NHÓM 17</a:t>
            </a:r>
            <a:endParaRPr sz="4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Rendundancy</a:t>
            </a:r>
            <a:r>
              <a:rPr lang="en-US" sz="2800" dirty="0"/>
              <a:t> and Diversity</a:t>
            </a:r>
            <a:endParaRPr sz="2800" dirty="0"/>
          </a:p>
        </p:txBody>
      </p:sp>
      <p:sp>
        <p:nvSpPr>
          <p:cNvPr id="59" name="Google Shape;158;p34"/>
          <p:cNvSpPr txBox="1"/>
          <p:nvPr/>
        </p:nvSpPr>
        <p:spPr>
          <a:xfrm>
            <a:off x="870650" y="980500"/>
            <a:ext cx="7402700" cy="3723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Redundancy (dự phòng): Giữ nhiều phiên bản thay thế của các phần quan trọng để nếu có một thành phần bị lỗi sẽ có bản sao lưu</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Diversity (Đa dạng) cung cấp cùng một chức năng theo những cách khác nhau trong các thành phần khác nhau để chúng không bị lỗi theo cách giống nhau</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Các thành phần dự phòng và đa dạng phải độc lập để chúng không bị lỗi 'common-mode'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Diversity and Redundancy examples</a:t>
            </a:r>
            <a:endParaRPr sz="2800" dirty="0"/>
          </a:p>
        </p:txBody>
      </p:sp>
      <p:sp>
        <p:nvSpPr>
          <p:cNvPr id="59" name="Google Shape;158;p34"/>
          <p:cNvSpPr txBox="1"/>
          <p:nvPr/>
        </p:nvSpPr>
        <p:spPr>
          <a:xfrm>
            <a:off x="870650" y="1024568"/>
            <a:ext cx="7402700" cy="3679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Redundancy (dự phòng): trong các hệ thống thương mại điện tử , các công ty thường giữ các máy chủ dư phòng và tự động chuyển sang nếu máy chủ gốc bị lỗi</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Diversity (đa dạng): để có khả năng phục hồi chống lại các cuộc tấn công bên ngoài, các máy chủ khác nhau có thể được triển khai bằng các hệ điều hành khác nhau (</a:t>
            </a:r>
            <a:r>
              <a:rPr lang="en-US" sz="1800" dirty="0">
                <a:solidFill>
                  <a:srgbClr val="434343"/>
                </a:solidFill>
                <a:latin typeface="Times New Roman" panose="02020603050405020304" pitchFamily="18" charset="0"/>
                <a:cs typeface="Times New Roman" panose="02020603050405020304" pitchFamily="18" charset="0"/>
              </a:rPr>
              <a:t>V</a:t>
            </a:r>
            <a:r>
              <a:rPr lang="vi-VN" sz="1800" dirty="0">
                <a:solidFill>
                  <a:srgbClr val="434343"/>
                </a:solidFill>
                <a:latin typeface="Times New Roman" panose="02020603050405020304" pitchFamily="18" charset="0"/>
                <a:cs typeface="Times New Roman" panose="02020603050405020304" pitchFamily="18" charset="0"/>
              </a:rPr>
              <a:t>d</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Linux và windows)</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Process diversity and redundancy</a:t>
            </a:r>
            <a:br>
              <a:rPr lang="en-US" sz="2800" dirty="0"/>
            </a:br>
            <a:r>
              <a:rPr lang="en-US" sz="2800" dirty="0"/>
              <a:t>(</a:t>
            </a:r>
            <a:r>
              <a:rPr lang="en-US" sz="2800" dirty="0" err="1"/>
              <a:t>Quy</a:t>
            </a:r>
            <a:r>
              <a:rPr lang="en-US" sz="2800" dirty="0"/>
              <a:t> </a:t>
            </a:r>
            <a:r>
              <a:rPr lang="en-US" sz="2800" dirty="0" err="1"/>
              <a:t>trình</a:t>
            </a:r>
            <a:r>
              <a:rPr lang="en-US" sz="2800" dirty="0"/>
              <a:t> </a:t>
            </a:r>
            <a:r>
              <a:rPr lang="en-US" sz="2800" dirty="0" err="1"/>
              <a:t>đa</a:t>
            </a:r>
            <a:r>
              <a:rPr lang="en-US" sz="2800" dirty="0"/>
              <a:t> </a:t>
            </a:r>
            <a:r>
              <a:rPr lang="en-US" sz="2800" dirty="0" err="1"/>
              <a:t>dạng</a:t>
            </a:r>
            <a:r>
              <a:rPr lang="en-US" sz="2800" dirty="0"/>
              <a:t> </a:t>
            </a:r>
            <a:r>
              <a:rPr lang="en-US" sz="2800" dirty="0" err="1"/>
              <a:t>và</a:t>
            </a:r>
            <a:r>
              <a:rPr lang="en-US" sz="2800" dirty="0"/>
              <a:t> </a:t>
            </a:r>
            <a:r>
              <a:rPr lang="en-US" sz="2800" dirty="0" err="1"/>
              <a:t>dự</a:t>
            </a:r>
            <a:r>
              <a:rPr lang="en-US" sz="2800" dirty="0"/>
              <a:t> </a:t>
            </a:r>
            <a:r>
              <a:rPr lang="en-US" sz="2800" dirty="0" err="1"/>
              <a:t>phòng</a:t>
            </a:r>
            <a:r>
              <a:rPr lang="en-US" sz="2800" dirty="0"/>
              <a:t> )</a:t>
            </a:r>
            <a:endParaRPr sz="2800" dirty="0"/>
          </a:p>
        </p:txBody>
      </p:sp>
      <p:sp>
        <p:nvSpPr>
          <p:cNvPr id="59" name="Google Shape;158;p34"/>
          <p:cNvSpPr txBox="1"/>
          <p:nvPr/>
        </p:nvSpPr>
        <p:spPr>
          <a:xfrm>
            <a:off x="870650" y="1443210"/>
            <a:ext cx="7402700" cy="32609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Các quá trình của hoạt động, chẳng hạn như thẩm định , khôg nên phụ thuộc vào một cách tiếp cận duy nhắt , chẳng hạn như thử nghiệm để xác nhận hệ thống</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Các quy trình hoạt động dự phòng và đa dạng là rất quan trọng, đặc biệt là đối với việc xác minh và xác nhận.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Nhiều quy trình hoạt động khác nhau bổ sung cho nhau và cho phép trợ giúp kiểm tra chéo để tránh lỗi quy trình, có thể dẫn đến lỗi trong phần mềm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Problems with redundancy and diversity</a:t>
            </a:r>
            <a:br>
              <a:rPr lang="en-US" sz="2800" dirty="0"/>
            </a:br>
            <a:endParaRPr sz="2800" dirty="0"/>
          </a:p>
        </p:txBody>
      </p:sp>
      <p:sp>
        <p:nvSpPr>
          <p:cNvPr id="59" name="Google Shape;158;p34"/>
          <p:cNvSpPr txBox="1"/>
          <p:nvPr/>
        </p:nvSpPr>
        <p:spPr>
          <a:xfrm>
            <a:off x="870650" y="980500"/>
            <a:ext cx="7402700" cy="3723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Việc thêm tính đa dạng và dự phòng vào một hệ thống sẽ làm tăng độ phức tạp của hệ thống.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Điều này có thể làm tăng khả năng xảy ra lỗi do các tương tác và phụ thuộc không lường trước được giữa các thành phần hệ thống dự phòng.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Do đó, một số kỹ sư ủng hộ sự đơn giản và rộng rãi V &amp; V như một con đường hiệu quả hơn để đạt được độ tin cậy của phần mềm.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ctrTitle"/>
          </p:nvPr>
        </p:nvSpPr>
        <p:spPr>
          <a:xfrm flipH="1">
            <a:off x="969484" y="980501"/>
            <a:ext cx="7862108" cy="264404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400" dirty="0"/>
              <a:t>10.4  Dependable processes</a:t>
            </a:r>
            <a:br>
              <a:rPr lang="en-US" sz="4400" dirty="0"/>
            </a:br>
            <a:r>
              <a:rPr lang="en-US" sz="4400" dirty="0"/>
              <a:t>(</a:t>
            </a:r>
            <a:r>
              <a:rPr lang="en-US" sz="4400" dirty="0" err="1"/>
              <a:t>Các</a:t>
            </a:r>
            <a:r>
              <a:rPr lang="en-US" sz="4400" dirty="0"/>
              <a:t> </a:t>
            </a:r>
            <a:r>
              <a:rPr lang="en-US" sz="4400" dirty="0" err="1"/>
              <a:t>quy</a:t>
            </a:r>
            <a:r>
              <a:rPr lang="en-US" sz="4400" dirty="0"/>
              <a:t> </a:t>
            </a:r>
            <a:r>
              <a:rPr lang="en-US" sz="4400" dirty="0" err="1"/>
              <a:t>trình</a:t>
            </a:r>
            <a:r>
              <a:rPr lang="en-US" sz="4400" dirty="0"/>
              <a:t> </a:t>
            </a:r>
            <a:r>
              <a:rPr lang="en-US" sz="4400" dirty="0" err="1"/>
              <a:t>đáng</a:t>
            </a:r>
            <a:r>
              <a:rPr lang="en-US" sz="4400" dirty="0"/>
              <a:t> tin </a:t>
            </a:r>
            <a:r>
              <a:rPr lang="en-US" sz="4400" dirty="0" err="1"/>
              <a:t>cậy</a:t>
            </a:r>
            <a:r>
              <a:rPr lang="en-US" sz="4400" dirty="0"/>
              <a:t>)</a:t>
            </a:r>
            <a:endParaRPr sz="4400" dirty="0"/>
          </a:p>
        </p:txBody>
      </p:sp>
      <p:cxnSp>
        <p:nvCxnSpPr>
          <p:cNvPr id="347" name="Google Shape;347;p44"/>
          <p:cNvCxnSpPr/>
          <p:nvPr/>
        </p:nvCxnSpPr>
        <p:spPr>
          <a:xfrm>
            <a:off x="7583400" y="3372661"/>
            <a:ext cx="15606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1000"/>
                                        <p:tgtEl>
                                          <p:spTgt spid="3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lvl="0" algn="ctr" rtl="0">
              <a:spcBef>
                <a:spcPts val="0"/>
              </a:spcBef>
              <a:spcAft>
                <a:spcPts val="0"/>
              </a:spcAft>
            </a:pPr>
            <a:r>
              <a:rPr lang="en-US" sz="2800" dirty="0"/>
              <a:t>Dependable processes</a:t>
            </a:r>
            <a:br>
              <a:rPr lang="en-US" sz="2800" dirty="0"/>
            </a:br>
            <a:endParaRPr sz="2800" dirty="0"/>
          </a:p>
        </p:txBody>
      </p:sp>
      <p:sp>
        <p:nvSpPr>
          <p:cNvPr id="59" name="Google Shape;158;p34"/>
          <p:cNvSpPr txBox="1"/>
          <p:nvPr/>
        </p:nvSpPr>
        <p:spPr>
          <a:xfrm>
            <a:off x="870650" y="945896"/>
            <a:ext cx="7402700" cy="3758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a:solidFill>
                  <a:srgbClr val="434343"/>
                </a:solidFill>
                <a:latin typeface="Times New Roman" panose="02020603050405020304" pitchFamily="18" charset="0"/>
                <a:cs typeface="Times New Roman" panose="02020603050405020304" pitchFamily="18" charset="0"/>
              </a:rPr>
              <a:t>Để đảm bảo số lỗi phần mềm ở mức tối thiểu, điều quan trọng là phải có một quy trình phần mềm được xác định rõ ràng và lặp lại</a:t>
            </a:r>
            <a:endParaRPr lang="vi-VN" sz="180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a:solidFill>
                  <a:srgbClr val="434343"/>
                </a:solidFill>
                <a:latin typeface="Times New Roman" panose="02020603050405020304" pitchFamily="18" charset="0"/>
                <a:cs typeface="Times New Roman" panose="02020603050405020304" pitchFamily="18" charset="0"/>
              </a:rPr>
              <a:t>Một quá trình lặp lại được xác định rõ là một quá trình không phụ thuộc hoàn toàn vào các kỹ năng cá nhân; đúng hơn có thể được ban hành bởi những người khác nhau. </a:t>
            </a:r>
            <a:endParaRPr lang="vi-VN" sz="180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a:solidFill>
                  <a:srgbClr val="434343"/>
                </a:solidFill>
                <a:latin typeface="Times New Roman" panose="02020603050405020304" pitchFamily="18" charset="0"/>
                <a:cs typeface="Times New Roman" panose="02020603050405020304" pitchFamily="18" charset="0"/>
              </a:rPr>
              <a:t>Các cơ quan quản lý sử dụng thông tin về quy trình để kiểm tra xem thực hành kỹ thuật phần mềm tốt đã được sử dụng hay chưa. </a:t>
            </a:r>
            <a:endParaRPr lang="vi-VN" sz="180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a:solidFill>
                  <a:srgbClr val="434343"/>
                </a:solidFill>
                <a:latin typeface="Times New Roman" panose="02020603050405020304" pitchFamily="18" charset="0"/>
                <a:cs typeface="Times New Roman" panose="02020603050405020304" pitchFamily="18" charset="0"/>
              </a:rPr>
              <a:t>Để phát hiện lỗi , các hoạt động của quy trình phải có sự nổ lực đáng kể trong việc xác minh và xác nhận</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Dependable process characteristics</a:t>
            </a:r>
            <a:br>
              <a:rPr lang="en-US" sz="2800" dirty="0"/>
            </a:br>
            <a:r>
              <a:rPr lang="en-US" sz="2800" dirty="0"/>
              <a:t>(</a:t>
            </a:r>
            <a:r>
              <a:rPr lang="en-US" sz="2800" dirty="0" err="1"/>
              <a:t>Đặc</a:t>
            </a:r>
            <a:r>
              <a:rPr lang="en-US" sz="2800" dirty="0"/>
              <a:t> </a:t>
            </a:r>
            <a:r>
              <a:rPr lang="en-US" sz="2800" dirty="0" err="1"/>
              <a:t>điểm</a:t>
            </a:r>
            <a:r>
              <a:rPr lang="en-US" sz="2800" dirty="0"/>
              <a:t> </a:t>
            </a:r>
            <a:r>
              <a:rPr lang="en-US" sz="2800" dirty="0" err="1"/>
              <a:t>của</a:t>
            </a:r>
            <a:r>
              <a:rPr lang="en-US" sz="2800" dirty="0"/>
              <a:t> </a:t>
            </a:r>
            <a:r>
              <a:rPr lang="en-US" sz="2800" dirty="0" err="1"/>
              <a:t>quy</a:t>
            </a:r>
            <a:r>
              <a:rPr lang="en-US" sz="2800" dirty="0"/>
              <a:t> </a:t>
            </a:r>
            <a:r>
              <a:rPr lang="en-US" sz="2800" dirty="0" err="1"/>
              <a:t>trình</a:t>
            </a:r>
            <a:r>
              <a:rPr lang="en-US" sz="2800" dirty="0"/>
              <a:t> </a:t>
            </a:r>
            <a:r>
              <a:rPr lang="en-US" sz="2800" dirty="0" err="1"/>
              <a:t>đáng</a:t>
            </a:r>
            <a:r>
              <a:rPr lang="en-US" sz="2800" dirty="0"/>
              <a:t> tin </a:t>
            </a:r>
            <a:r>
              <a:rPr lang="en-US" sz="2800" dirty="0" err="1"/>
              <a:t>cậy</a:t>
            </a:r>
            <a:r>
              <a:rPr lang="en-US" sz="2800" dirty="0"/>
              <a:t>)</a:t>
            </a:r>
            <a:endParaRPr sz="2800" dirty="0"/>
          </a:p>
        </p:txBody>
      </p:sp>
      <p:sp>
        <p:nvSpPr>
          <p:cNvPr id="59" name="Google Shape;158;p34"/>
          <p:cNvSpPr txBox="1"/>
          <p:nvPr/>
        </p:nvSpPr>
        <p:spPr>
          <a:xfrm>
            <a:off x="870650" y="1377108"/>
            <a:ext cx="7402700" cy="332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Được xác định rõ ràng: Quy trình có một mô hình quy trình xác định được sử dụng để thúc đẩy quy trình sản xuất phần mềm. Dữ liệu phải được thu thập trong quá trình chứng minh rằng nhóm phát triển đã tuân theo quy trình như được xác định trong mô hình quy trình.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Repeatable (</a:t>
            </a:r>
            <a:r>
              <a:rPr lang="en-US" sz="1800" dirty="0">
                <a:solidFill>
                  <a:srgbClr val="434343"/>
                </a:solidFill>
                <a:latin typeface="Times New Roman" panose="02020603050405020304" pitchFamily="18" charset="0"/>
                <a:cs typeface="Times New Roman" panose="02020603050405020304" pitchFamily="18" charset="0"/>
              </a:rPr>
              <a:t>c</a:t>
            </a:r>
            <a:r>
              <a:rPr lang="vi-VN" sz="1800" dirty="0">
                <a:solidFill>
                  <a:srgbClr val="434343"/>
                </a:solidFill>
                <a:latin typeface="Times New Roman" panose="02020603050405020304" pitchFamily="18" charset="0"/>
                <a:cs typeface="Times New Roman" panose="02020603050405020304" pitchFamily="18" charset="0"/>
              </a:rPr>
              <a:t>ó thể lặp lại): Một quá trình không dựa trên sự giải thích và đánh giá của cá nhân. Quá trình này có thể được lặp lại giữa các dự án và với các thành viên khác nhau trong nhóm, bất kể ai tham gia vào quá trình phát triển.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Dependable process activities</a:t>
            </a:r>
            <a:br>
              <a:rPr lang="en-US" sz="2800" dirty="0"/>
            </a:br>
            <a:r>
              <a:rPr lang="en-US" sz="2800" dirty="0"/>
              <a:t>(</a:t>
            </a:r>
            <a:r>
              <a:rPr lang="en-US" sz="2800" dirty="0" err="1"/>
              <a:t>Các</a:t>
            </a:r>
            <a:r>
              <a:rPr lang="en-US" sz="2800" dirty="0"/>
              <a:t> </a:t>
            </a:r>
            <a:r>
              <a:rPr lang="en-US" sz="2800" dirty="0" err="1"/>
              <a:t>hoạt</a:t>
            </a:r>
            <a:r>
              <a:rPr lang="en-US" sz="2800" dirty="0"/>
              <a:t> </a:t>
            </a:r>
            <a:r>
              <a:rPr lang="en-US" sz="2800" dirty="0" err="1"/>
              <a:t>động</a:t>
            </a:r>
            <a:r>
              <a:rPr lang="en-US" sz="2800" dirty="0"/>
              <a:t> </a:t>
            </a:r>
            <a:r>
              <a:rPr lang="en-US" sz="2800" dirty="0" err="1"/>
              <a:t>của</a:t>
            </a:r>
            <a:r>
              <a:rPr lang="en-US" sz="2800" dirty="0"/>
              <a:t> </a:t>
            </a:r>
            <a:r>
              <a:rPr lang="en-US" sz="2800" dirty="0" err="1"/>
              <a:t>quy</a:t>
            </a:r>
            <a:r>
              <a:rPr lang="en-US" sz="2800" dirty="0"/>
              <a:t> </a:t>
            </a:r>
            <a:r>
              <a:rPr lang="en-US" sz="2800" dirty="0" err="1"/>
              <a:t>trình</a:t>
            </a:r>
            <a:r>
              <a:rPr lang="en-US" sz="2800" dirty="0"/>
              <a:t> </a:t>
            </a:r>
            <a:r>
              <a:rPr lang="en-US" sz="2800" dirty="0" err="1"/>
              <a:t>đáng</a:t>
            </a:r>
            <a:r>
              <a:rPr lang="en-US" sz="2800" dirty="0"/>
              <a:t> tin </a:t>
            </a:r>
            <a:r>
              <a:rPr lang="en-US" sz="2800" dirty="0" err="1"/>
              <a:t>cậy</a:t>
            </a:r>
            <a:r>
              <a:rPr lang="en-US" sz="2800" dirty="0"/>
              <a:t>)</a:t>
            </a:r>
            <a:endParaRPr sz="2800" dirty="0"/>
          </a:p>
        </p:txBody>
      </p:sp>
      <p:sp>
        <p:nvSpPr>
          <p:cNvPr id="59" name="Google Shape;158;p34"/>
          <p:cNvSpPr txBox="1"/>
          <p:nvPr/>
        </p:nvSpPr>
        <p:spPr>
          <a:xfrm>
            <a:off x="870650" y="1388124"/>
            <a:ext cx="7402700" cy="3402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Xem xét các yêu cầu để kiểm tra xem các yêu cầu đó, trong chừng mực có thể,hoàn chỉnh và nhất quán.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Quản lý các yêu cầu để đảm bảo rằng các thay đổi đối với các yêu cầu được kiểm soát và tác động của các thay đổi yêu cầu được đề xuất được hiểu rõ.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Đặc tả chính thức, nơi một mô hình toán học của phần mềm được tạo ra và phân tích.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Mô hình hóa hệ thống, trong đó thiết kế phần mềm được ghi lại một cách rõ ràng dưới dạng một tập hợp các mô hình đồ họa và các liên kết giữa các yêu cầu và các mô hình này được lập thành văn bản.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53966"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Dependable process activities</a:t>
            </a:r>
            <a:br>
              <a:rPr lang="en-US" sz="2800" dirty="0"/>
            </a:br>
            <a:r>
              <a:rPr lang="en-US" sz="2800" dirty="0"/>
              <a:t>(</a:t>
            </a:r>
            <a:r>
              <a:rPr lang="en-US" sz="2800" dirty="0" err="1"/>
              <a:t>Các</a:t>
            </a:r>
            <a:r>
              <a:rPr lang="en-US" sz="2800" dirty="0"/>
              <a:t> </a:t>
            </a:r>
            <a:r>
              <a:rPr lang="en-US" sz="2800" dirty="0" err="1"/>
              <a:t>hoạt</a:t>
            </a:r>
            <a:r>
              <a:rPr lang="en-US" sz="2800" dirty="0"/>
              <a:t> </a:t>
            </a:r>
            <a:r>
              <a:rPr lang="en-US" sz="2800" dirty="0" err="1"/>
              <a:t>động</a:t>
            </a:r>
            <a:r>
              <a:rPr lang="en-US" sz="2800" dirty="0"/>
              <a:t> </a:t>
            </a:r>
            <a:r>
              <a:rPr lang="en-US" sz="2800" dirty="0" err="1"/>
              <a:t>của</a:t>
            </a:r>
            <a:r>
              <a:rPr lang="en-US" sz="2800" dirty="0"/>
              <a:t> </a:t>
            </a:r>
            <a:r>
              <a:rPr lang="en-US" sz="2800" dirty="0" err="1"/>
              <a:t>quy</a:t>
            </a:r>
            <a:r>
              <a:rPr lang="en-US" sz="2800" dirty="0"/>
              <a:t> </a:t>
            </a:r>
            <a:r>
              <a:rPr lang="en-US" sz="2800" dirty="0" err="1"/>
              <a:t>trình</a:t>
            </a:r>
            <a:r>
              <a:rPr lang="en-US" sz="2800" dirty="0"/>
              <a:t> </a:t>
            </a:r>
            <a:r>
              <a:rPr lang="en-US" sz="2800" dirty="0" err="1"/>
              <a:t>đáng</a:t>
            </a:r>
            <a:r>
              <a:rPr lang="en-US" sz="2800" dirty="0"/>
              <a:t> tin </a:t>
            </a:r>
            <a:r>
              <a:rPr lang="en-US" sz="2800" dirty="0" err="1"/>
              <a:t>cậy</a:t>
            </a:r>
            <a:r>
              <a:rPr lang="en-US" sz="2800" dirty="0"/>
              <a:t>)</a:t>
            </a:r>
            <a:endParaRPr sz="2800" dirty="0"/>
          </a:p>
        </p:txBody>
      </p:sp>
      <p:sp>
        <p:nvSpPr>
          <p:cNvPr id="59" name="Google Shape;158;p34"/>
          <p:cNvSpPr txBox="1"/>
          <p:nvPr/>
        </p:nvSpPr>
        <p:spPr>
          <a:xfrm>
            <a:off x="991836" y="1476260"/>
            <a:ext cx="7402700" cy="33143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Kiểm tra thiết kế chương trình, nơi các mô tả khác nhau của hệ thống được kiểm tra và kiểm tra bởi những người khác nhau.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Phân tích tĩnh, nơi kiểm tra tự động được thực hiện trên mã nguồn của chương trình.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ập kế hoạch và quản lý thử nghiệm, trong đó một tập hợp toàn diện các thử nghiệm hệ thống được thiết kế.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1531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Dependable processes and agility</a:t>
            </a:r>
            <a:br>
              <a:rPr lang="en-US" sz="2800" dirty="0"/>
            </a:br>
            <a:r>
              <a:rPr lang="en-US" sz="2800" dirty="0"/>
              <a:t>(</a:t>
            </a:r>
            <a:r>
              <a:rPr lang="en-US" sz="2800" dirty="0" err="1"/>
              <a:t>Các</a:t>
            </a:r>
            <a:r>
              <a:rPr lang="en-US" sz="2800" dirty="0"/>
              <a:t> </a:t>
            </a:r>
            <a:r>
              <a:rPr lang="en-US" sz="2800" dirty="0" err="1"/>
              <a:t>quy</a:t>
            </a:r>
            <a:r>
              <a:rPr lang="en-US" sz="2800" dirty="0"/>
              <a:t> </a:t>
            </a:r>
            <a:r>
              <a:rPr lang="en-US" sz="2800" dirty="0" err="1"/>
              <a:t>trình</a:t>
            </a:r>
            <a:r>
              <a:rPr lang="en-US" sz="2800" dirty="0"/>
              <a:t> </a:t>
            </a:r>
            <a:r>
              <a:rPr lang="en-US" sz="2800" dirty="0" err="1"/>
              <a:t>đáng</a:t>
            </a:r>
            <a:r>
              <a:rPr lang="en-US" sz="2800" dirty="0"/>
              <a:t> tin </a:t>
            </a:r>
            <a:r>
              <a:rPr lang="en-US" sz="2800" dirty="0" err="1"/>
              <a:t>cậy</a:t>
            </a:r>
            <a:r>
              <a:rPr lang="en-US" sz="2800" dirty="0"/>
              <a:t> </a:t>
            </a:r>
            <a:br>
              <a:rPr lang="en-US" sz="2800" dirty="0"/>
            </a:br>
            <a:r>
              <a:rPr lang="en-US" sz="2800" dirty="0" err="1"/>
              <a:t>và</a:t>
            </a:r>
            <a:r>
              <a:rPr lang="en-US" sz="2800" dirty="0"/>
              <a:t> </a:t>
            </a:r>
            <a:r>
              <a:rPr lang="en-US" sz="2800" dirty="0" err="1"/>
              <a:t>sự</a:t>
            </a:r>
            <a:r>
              <a:rPr lang="en-US" sz="2800" dirty="0"/>
              <a:t> </a:t>
            </a:r>
            <a:r>
              <a:rPr lang="en-US" sz="2800" dirty="0" err="1"/>
              <a:t>nhanh</a:t>
            </a:r>
            <a:r>
              <a:rPr lang="en-US" sz="2800" dirty="0"/>
              <a:t> </a:t>
            </a:r>
            <a:r>
              <a:rPr lang="en-US" sz="2800" dirty="0" err="1"/>
              <a:t>nhẹn</a:t>
            </a:r>
            <a:r>
              <a:rPr lang="en-US" sz="2800" dirty="0"/>
              <a:t> )</a:t>
            </a:r>
            <a:endParaRPr sz="2800" dirty="0"/>
          </a:p>
        </p:txBody>
      </p:sp>
      <p:sp>
        <p:nvSpPr>
          <p:cNvPr id="59" name="Google Shape;158;p34"/>
          <p:cNvSpPr txBox="1"/>
          <p:nvPr/>
        </p:nvSpPr>
        <p:spPr>
          <a:xfrm>
            <a:off x="870650" y="1883884"/>
            <a:ext cx="7402700" cy="28203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Phần mềm đáng tin cậy thường yêu cầu chứng nhận vì vậy cả tài liệu quy trình và sản phẩm đều phải được sản xuất.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Phân tích yêu cầu từ trước cũng rất cần thiết để phát hiện ra các yêu cầu và xung đột yêu cầu có thể ảnh hưởng đến sự an toàn và bảo mật của hệ thống.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Những xung đột này với cách tiếp cận chung trong phát triển nhanh là đồng phát triển các yêu cầu và hệ thống và giảm thiểu tài liệu.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CHAPTER 10</a:t>
            </a:r>
            <a:br>
              <a:rPr lang="en-US" dirty="0"/>
            </a:br>
            <a:r>
              <a:rPr lang="en-US" dirty="0"/>
              <a:t>Dependable Systems</a:t>
            </a:r>
            <a:endParaRPr lang="en-US" dirty="0"/>
          </a:p>
        </p:txBody>
      </p:sp>
      <p:sp>
        <p:nvSpPr>
          <p:cNvPr id="166" name="Google Shape;166;p35">
            <a:hlinkClick r:id="rId1" action="ppaction://hlinksldjump"/>
          </p:cNvPr>
          <p:cNvSpPr txBox="1">
            <a:spLocks noGrp="1"/>
          </p:cNvSpPr>
          <p:nvPr>
            <p:ph type="title" idx="5"/>
          </p:nvPr>
        </p:nvSpPr>
        <p:spPr>
          <a:xfrm>
            <a:off x="2196327" y="2502041"/>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10.3</a:t>
            </a:r>
            <a:endParaRPr dirty="0"/>
          </a:p>
        </p:txBody>
      </p:sp>
      <p:sp>
        <p:nvSpPr>
          <p:cNvPr id="167" name="Google Shape;167;p35"/>
          <p:cNvSpPr txBox="1">
            <a:spLocks noGrp="1"/>
          </p:cNvSpPr>
          <p:nvPr>
            <p:ph type="ctrTitle" idx="2"/>
          </p:nvPr>
        </p:nvSpPr>
        <p:spPr>
          <a:xfrm>
            <a:off x="393168" y="317840"/>
            <a:ext cx="1974300" cy="721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sz="2000" dirty="0"/>
              <a:t>Dependability properties</a:t>
            </a:r>
            <a:endParaRPr sz="2000" dirty="0"/>
          </a:p>
        </p:txBody>
      </p:sp>
      <p:sp>
        <p:nvSpPr>
          <p:cNvPr id="169" name="Google Shape;169;p35">
            <a:hlinkClick r:id="rId2" action="ppaction://hlinksldjump"/>
          </p:cNvPr>
          <p:cNvSpPr txBox="1">
            <a:spLocks noGrp="1"/>
          </p:cNvSpPr>
          <p:nvPr>
            <p:ph type="title" idx="3"/>
          </p:nvPr>
        </p:nvSpPr>
        <p:spPr>
          <a:xfrm>
            <a:off x="2212896" y="58367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10.1</a:t>
            </a:r>
            <a:endParaRPr dirty="0"/>
          </a:p>
        </p:txBody>
      </p:sp>
      <p:sp>
        <p:nvSpPr>
          <p:cNvPr id="170" name="Google Shape;170;p35">
            <a:hlinkClick r:id="rId3" action="ppaction://hlinksldjump"/>
          </p:cNvPr>
          <p:cNvSpPr txBox="1">
            <a:spLocks noGrp="1"/>
          </p:cNvSpPr>
          <p:nvPr>
            <p:ph type="title" idx="4"/>
          </p:nvPr>
        </p:nvSpPr>
        <p:spPr>
          <a:xfrm>
            <a:off x="2212896" y="155192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10.2</a:t>
            </a:r>
            <a:endParaRPr dirty="0"/>
          </a:p>
        </p:txBody>
      </p:sp>
      <p:sp>
        <p:nvSpPr>
          <p:cNvPr id="171" name="Google Shape;171;p35">
            <a:hlinkClick r:id="rId4" action="ppaction://hlinksldjump"/>
          </p:cNvPr>
          <p:cNvSpPr txBox="1">
            <a:spLocks noGrp="1"/>
          </p:cNvSpPr>
          <p:nvPr>
            <p:ph type="title" idx="6"/>
          </p:nvPr>
        </p:nvSpPr>
        <p:spPr>
          <a:xfrm>
            <a:off x="5922008" y="2119185"/>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10.4</a:t>
            </a:r>
            <a:endParaRPr dirty="0"/>
          </a:p>
        </p:txBody>
      </p:sp>
      <p:sp>
        <p:nvSpPr>
          <p:cNvPr id="172" name="Google Shape;172;p35">
            <a:hlinkClick r:id="rId1" action="ppaction://hlinksldjump"/>
          </p:cNvPr>
          <p:cNvSpPr txBox="1">
            <a:spLocks noGrp="1"/>
          </p:cNvSpPr>
          <p:nvPr>
            <p:ph type="title" idx="7"/>
          </p:nvPr>
        </p:nvSpPr>
        <p:spPr>
          <a:xfrm>
            <a:off x="5922008" y="313888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10.5</a:t>
            </a:r>
            <a:endParaRPr dirty="0"/>
          </a:p>
        </p:txBody>
      </p:sp>
      <p:sp>
        <p:nvSpPr>
          <p:cNvPr id="174" name="Google Shape;174;p35"/>
          <p:cNvSpPr txBox="1">
            <a:spLocks noGrp="1"/>
          </p:cNvSpPr>
          <p:nvPr>
            <p:ph type="ctrTitle" idx="9"/>
          </p:nvPr>
        </p:nvSpPr>
        <p:spPr>
          <a:xfrm>
            <a:off x="358142" y="1187438"/>
            <a:ext cx="1984493" cy="8680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Sociotechnical systems</a:t>
            </a:r>
            <a:endParaRPr sz="2000" dirty="0"/>
          </a:p>
        </p:txBody>
      </p:sp>
      <p:sp>
        <p:nvSpPr>
          <p:cNvPr id="176" name="Google Shape;176;p35"/>
          <p:cNvSpPr txBox="1">
            <a:spLocks noGrp="1"/>
          </p:cNvSpPr>
          <p:nvPr>
            <p:ph type="ctrTitle" idx="14"/>
          </p:nvPr>
        </p:nvSpPr>
        <p:spPr>
          <a:xfrm>
            <a:off x="369083" y="2292360"/>
            <a:ext cx="1974300" cy="7214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Redundancy and diversity</a:t>
            </a:r>
            <a:endParaRPr sz="2000" dirty="0"/>
          </a:p>
        </p:txBody>
      </p:sp>
      <p:sp>
        <p:nvSpPr>
          <p:cNvPr id="178" name="Google Shape;178;p35"/>
          <p:cNvSpPr txBox="1">
            <a:spLocks noGrp="1"/>
          </p:cNvSpPr>
          <p:nvPr>
            <p:ph type="ctrTitle" idx="16"/>
          </p:nvPr>
        </p:nvSpPr>
        <p:spPr>
          <a:xfrm>
            <a:off x="6947673" y="2320853"/>
            <a:ext cx="1974300" cy="8180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Dependable processes</a:t>
            </a:r>
            <a:endParaRPr sz="2000" dirty="0"/>
          </a:p>
        </p:txBody>
      </p:sp>
      <p:sp>
        <p:nvSpPr>
          <p:cNvPr id="180" name="Google Shape;180;p35"/>
          <p:cNvSpPr txBox="1">
            <a:spLocks noGrp="1"/>
          </p:cNvSpPr>
          <p:nvPr>
            <p:ph type="ctrTitle" idx="18"/>
          </p:nvPr>
        </p:nvSpPr>
        <p:spPr>
          <a:xfrm>
            <a:off x="6947675" y="3441906"/>
            <a:ext cx="1974298" cy="988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Formal methods and dependability</a:t>
            </a:r>
            <a:endParaRPr sz="2000" dirty="0"/>
          </a:p>
        </p:txBody>
      </p:sp>
      <p:cxnSp>
        <p:nvCxnSpPr>
          <p:cNvPr id="184" name="Google Shape;184;p35"/>
          <p:cNvCxnSpPr/>
          <p:nvPr/>
        </p:nvCxnSpPr>
        <p:spPr>
          <a:xfrm>
            <a:off x="3320496" y="0"/>
            <a:ext cx="0" cy="304485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5945019" y="1924503"/>
            <a:ext cx="0" cy="3218997"/>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1000"/>
                                        <p:tgtEl>
                                          <p:spTgt spid="18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1000"/>
                                        <p:tgtEl>
                                          <p:spTgt spid="185"/>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66"/>
                                        </p:tgtEl>
                                        <p:attrNameLst>
                                          <p:attrName>style.visibility</p:attrName>
                                        </p:attrNameLst>
                                      </p:cBhvr>
                                      <p:to>
                                        <p:strVal val="visible"/>
                                      </p:to>
                                    </p:set>
                                    <p:animEffect transition="in" filter="fade">
                                      <p:cBhvr>
                                        <p:cTn id="14" dur="1000"/>
                                        <p:tgtEl>
                                          <p:spTgt spid="166"/>
                                        </p:tgtEl>
                                      </p:cBhvr>
                                    </p:animEffect>
                                  </p:childTnLst>
                                </p:cTn>
                              </p:par>
                              <p:par>
                                <p:cTn id="15" presetID="10" presetClass="entr" presetSubtype="0" fill="hold" nodeType="with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1000"/>
                                        <p:tgtEl>
                                          <p:spTgt spid="169"/>
                                        </p:tgtEl>
                                      </p:cBhvr>
                                    </p:animEffect>
                                  </p:childTnLst>
                                </p:cTn>
                              </p:par>
                              <p:par>
                                <p:cTn id="18" presetID="10" presetClass="entr" presetSubtype="0" fill="hold" nodeType="withEffect">
                                  <p:stCondLst>
                                    <p:cond delay="0"/>
                                  </p:stCondLst>
                                  <p:childTnLst>
                                    <p:set>
                                      <p:cBhvr>
                                        <p:cTn id="19" dur="1" fill="hold">
                                          <p:stCondLst>
                                            <p:cond delay="0"/>
                                          </p:stCondLst>
                                        </p:cTn>
                                        <p:tgtEl>
                                          <p:spTgt spid="170"/>
                                        </p:tgtEl>
                                        <p:attrNameLst>
                                          <p:attrName>style.visibility</p:attrName>
                                        </p:attrNameLst>
                                      </p:cBhvr>
                                      <p:to>
                                        <p:strVal val="visible"/>
                                      </p:to>
                                    </p:set>
                                    <p:animEffect transition="in" filter="fade">
                                      <p:cBhvr>
                                        <p:cTn id="20" dur="1000"/>
                                        <p:tgtEl>
                                          <p:spTgt spid="170"/>
                                        </p:tgtEl>
                                      </p:cBhvr>
                                    </p:animEffect>
                                  </p:childTnLst>
                                </p:cTn>
                              </p:par>
                              <p:par>
                                <p:cTn id="21" presetID="10" presetClass="entr" presetSubtype="0" fill="hold" nodeType="withEffect">
                                  <p:stCondLst>
                                    <p:cond delay="0"/>
                                  </p:stCondLst>
                                  <p:childTnLst>
                                    <p:set>
                                      <p:cBhvr>
                                        <p:cTn id="22" dur="1" fill="hold">
                                          <p:stCondLst>
                                            <p:cond delay="0"/>
                                          </p:stCondLst>
                                        </p:cTn>
                                        <p:tgtEl>
                                          <p:spTgt spid="171"/>
                                        </p:tgtEl>
                                        <p:attrNameLst>
                                          <p:attrName>style.visibility</p:attrName>
                                        </p:attrNameLst>
                                      </p:cBhvr>
                                      <p:to>
                                        <p:strVal val="visible"/>
                                      </p:to>
                                    </p:set>
                                    <p:animEffect transition="in" filter="fade">
                                      <p:cBhvr>
                                        <p:cTn id="23" dur="1000"/>
                                        <p:tgtEl>
                                          <p:spTgt spid="171"/>
                                        </p:tgtEl>
                                      </p:cBhvr>
                                    </p:animEffect>
                                  </p:childTnLst>
                                </p:cTn>
                              </p:par>
                              <p:par>
                                <p:cTn id="24" presetID="10" presetClass="entr" presetSubtype="0" fill="hold" nodeType="with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70650" y="395231"/>
            <a:ext cx="7436068" cy="15437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Exo 2" panose="020B0604020202020204" charset="0"/>
                <a:cs typeface="Times New Roman" panose="02020603050405020304" pitchFamily="18" charset="0"/>
                <a:sym typeface="+mn-ea"/>
              </a:rPr>
              <a:t>Dependable processes and agility</a:t>
            </a:r>
            <a:br>
              <a:rPr lang="en-US" sz="2800" dirty="0">
                <a:latin typeface="Exo 2" panose="020B0604020202020204" charset="0"/>
                <a:cs typeface="Times New Roman" panose="02020603050405020304" pitchFamily="18" charset="0"/>
                <a:sym typeface="+mn-ea"/>
              </a:rPr>
            </a:br>
            <a:r>
              <a:rPr lang="en-US" sz="2800" dirty="0">
                <a:latin typeface="Exo 2" panose="020B0604020202020204" charset="0"/>
                <a:cs typeface="Times New Roman" panose="02020603050405020304" pitchFamily="18" charset="0"/>
                <a:sym typeface="+mn-ea"/>
              </a:rPr>
              <a:t>(</a:t>
            </a:r>
            <a:r>
              <a:rPr lang="en-US" sz="2800" dirty="0" err="1">
                <a:latin typeface="Exo 2" panose="020B0604020202020204" charset="0"/>
                <a:cs typeface="Times New Roman" panose="02020603050405020304" pitchFamily="18" charset="0"/>
                <a:sym typeface="+mn-ea"/>
              </a:rPr>
              <a:t>Các</a:t>
            </a:r>
            <a:r>
              <a:rPr lang="en-US" sz="2800" dirty="0">
                <a:latin typeface="Exo 2" panose="020B0604020202020204" charset="0"/>
                <a:cs typeface="Times New Roman" panose="02020603050405020304" pitchFamily="18" charset="0"/>
                <a:sym typeface="+mn-ea"/>
              </a:rPr>
              <a:t> </a:t>
            </a:r>
            <a:r>
              <a:rPr lang="en-US" sz="2800" dirty="0" err="1">
                <a:latin typeface="Exo 2" panose="020B0604020202020204" charset="0"/>
                <a:cs typeface="Times New Roman" panose="02020603050405020304" pitchFamily="18" charset="0"/>
                <a:sym typeface="+mn-ea"/>
              </a:rPr>
              <a:t>quy</a:t>
            </a:r>
            <a:r>
              <a:rPr lang="en-US" sz="2800" dirty="0">
                <a:latin typeface="Exo 2" panose="020B0604020202020204" charset="0"/>
                <a:cs typeface="Times New Roman" panose="02020603050405020304" pitchFamily="18" charset="0"/>
                <a:sym typeface="+mn-ea"/>
              </a:rPr>
              <a:t> </a:t>
            </a:r>
            <a:r>
              <a:rPr lang="en-US" sz="2800" dirty="0" err="1">
                <a:latin typeface="Exo 2" panose="020B0604020202020204" charset="0"/>
                <a:cs typeface="Times New Roman" panose="02020603050405020304" pitchFamily="18" charset="0"/>
                <a:sym typeface="+mn-ea"/>
              </a:rPr>
              <a:t>trình</a:t>
            </a:r>
            <a:r>
              <a:rPr lang="en-US" sz="2800" dirty="0">
                <a:latin typeface="Exo 2" panose="020B0604020202020204" charset="0"/>
                <a:cs typeface="Times New Roman" panose="02020603050405020304" pitchFamily="18" charset="0"/>
                <a:sym typeface="+mn-ea"/>
              </a:rPr>
              <a:t> </a:t>
            </a:r>
            <a:r>
              <a:rPr lang="en-US" sz="2800" dirty="0" err="1">
                <a:latin typeface="Exo 2" panose="020B0604020202020204" charset="0"/>
                <a:cs typeface="Times New Roman" panose="02020603050405020304" pitchFamily="18" charset="0"/>
                <a:sym typeface="+mn-ea"/>
              </a:rPr>
              <a:t>đáng</a:t>
            </a:r>
            <a:r>
              <a:rPr lang="en-US" sz="2800" dirty="0">
                <a:latin typeface="Exo 2" panose="020B0604020202020204" charset="0"/>
                <a:cs typeface="Times New Roman" panose="02020603050405020304" pitchFamily="18" charset="0"/>
                <a:sym typeface="+mn-ea"/>
              </a:rPr>
              <a:t> tin </a:t>
            </a:r>
            <a:r>
              <a:rPr lang="en-US" sz="2800" dirty="0" err="1">
                <a:latin typeface="Exo 2" panose="020B0604020202020204" charset="0"/>
                <a:cs typeface="Times New Roman" panose="02020603050405020304" pitchFamily="18" charset="0"/>
                <a:sym typeface="+mn-ea"/>
              </a:rPr>
              <a:t>cậy</a:t>
            </a:r>
            <a:r>
              <a:rPr lang="en-US" sz="2800" dirty="0">
                <a:latin typeface="Exo 2" panose="020B0604020202020204" charset="0"/>
                <a:cs typeface="Times New Roman" panose="02020603050405020304" pitchFamily="18" charset="0"/>
                <a:sym typeface="+mn-ea"/>
              </a:rPr>
              <a:t> </a:t>
            </a:r>
            <a:br>
              <a:rPr lang="en-US" sz="2800" dirty="0">
                <a:latin typeface="Exo 2" panose="020B0604020202020204" charset="0"/>
                <a:cs typeface="Times New Roman" panose="02020603050405020304" pitchFamily="18" charset="0"/>
                <a:sym typeface="+mn-ea"/>
              </a:rPr>
            </a:br>
            <a:r>
              <a:rPr lang="en-US" sz="2800" dirty="0" err="1">
                <a:latin typeface="Exo 2" panose="020B0604020202020204" charset="0"/>
                <a:cs typeface="Times New Roman" panose="02020603050405020304" pitchFamily="18" charset="0"/>
                <a:sym typeface="+mn-ea"/>
              </a:rPr>
              <a:t>và</a:t>
            </a:r>
            <a:r>
              <a:rPr lang="en-US" sz="2800" dirty="0">
                <a:latin typeface="Exo 2" panose="020B0604020202020204" charset="0"/>
                <a:cs typeface="Times New Roman" panose="02020603050405020304" pitchFamily="18" charset="0"/>
                <a:sym typeface="+mn-ea"/>
              </a:rPr>
              <a:t> </a:t>
            </a:r>
            <a:r>
              <a:rPr lang="en-US" sz="2800" dirty="0" err="1">
                <a:latin typeface="Exo 2" panose="020B0604020202020204" charset="0"/>
                <a:cs typeface="Times New Roman" panose="02020603050405020304" pitchFamily="18" charset="0"/>
                <a:sym typeface="+mn-ea"/>
              </a:rPr>
              <a:t>sự</a:t>
            </a:r>
            <a:r>
              <a:rPr lang="en-US" sz="2800" dirty="0">
                <a:latin typeface="Exo 2" panose="020B0604020202020204" charset="0"/>
                <a:cs typeface="Times New Roman" panose="02020603050405020304" pitchFamily="18" charset="0"/>
                <a:sym typeface="+mn-ea"/>
              </a:rPr>
              <a:t> </a:t>
            </a:r>
            <a:r>
              <a:rPr lang="en-US" sz="2800" dirty="0" err="1">
                <a:latin typeface="Exo 2" panose="020B0604020202020204" charset="0"/>
                <a:cs typeface="Times New Roman" panose="02020603050405020304" pitchFamily="18" charset="0"/>
                <a:sym typeface="+mn-ea"/>
              </a:rPr>
              <a:t>nhanh</a:t>
            </a:r>
            <a:r>
              <a:rPr lang="en-US" sz="2800" dirty="0">
                <a:latin typeface="Exo 2" panose="020B0604020202020204" charset="0"/>
                <a:cs typeface="Times New Roman" panose="02020603050405020304" pitchFamily="18" charset="0"/>
                <a:sym typeface="+mn-ea"/>
              </a:rPr>
              <a:t> </a:t>
            </a:r>
            <a:r>
              <a:rPr lang="en-US" sz="2800" dirty="0" err="1">
                <a:latin typeface="Exo 2" panose="020B0604020202020204" charset="0"/>
                <a:cs typeface="Times New Roman" panose="02020603050405020304" pitchFamily="18" charset="0"/>
                <a:sym typeface="+mn-ea"/>
              </a:rPr>
              <a:t>nhẹn</a:t>
            </a:r>
            <a:r>
              <a:rPr lang="en-US" sz="2800" dirty="0">
                <a:latin typeface="Exo 2" panose="020B0604020202020204" charset="0"/>
                <a:cs typeface="Times New Roman" panose="02020603050405020304" pitchFamily="18" charset="0"/>
                <a:sym typeface="+mn-ea"/>
              </a:rPr>
              <a:t> )</a:t>
            </a:r>
            <a:endParaRPr lang="en-US" sz="2800" dirty="0">
              <a:latin typeface="Exo 2" panose="020B0604020202020204" charset="0"/>
            </a:endParaRPr>
          </a:p>
        </p:txBody>
      </p:sp>
      <p:sp>
        <p:nvSpPr>
          <p:cNvPr id="59" name="Google Shape;158;p34"/>
          <p:cNvSpPr txBox="1"/>
          <p:nvPr/>
        </p:nvSpPr>
        <p:spPr>
          <a:xfrm>
            <a:off x="870650" y="1850834"/>
            <a:ext cx="7402700" cy="28533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Một quy trình nhanh có thể được định nghĩa kết hợp các kỹ thuật như phát triển lặp đi lặp lại, phát triển thử nghiệm trước và sự tham gia của người dùng trong nhóm phát triển.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Miễn là nhóm tuân theo quy trình đó và ghi lại các hành động của họ, các phương pháp nhanh có thể được sử dụng.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Tuy nhiên, lập kế hoạch và tài liệu bổ sung là điều cần thiết, vì vậy, 'thuần túy nhanh nhẹn' là không thực tế đối với kỹ thuật hệ thống đáng tin cậy.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ctrTitle"/>
          </p:nvPr>
        </p:nvSpPr>
        <p:spPr>
          <a:xfrm flipH="1">
            <a:off x="859316" y="980501"/>
            <a:ext cx="7972276" cy="264404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4400" dirty="0"/>
              <a:t>10.5 Formal methods </a:t>
            </a:r>
            <a:br>
              <a:rPr lang="en-US" sz="4400" dirty="0"/>
            </a:br>
            <a:r>
              <a:rPr lang="vi-VN" sz="4400" dirty="0"/>
              <a:t>and dependability</a:t>
            </a:r>
            <a:br>
              <a:rPr lang="vi-VN" sz="4400" dirty="0"/>
            </a:br>
            <a:r>
              <a:rPr lang="vi-VN" sz="4400" dirty="0"/>
              <a:t>(Phương pháp chính thức </a:t>
            </a:r>
            <a:br>
              <a:rPr lang="en-US" sz="4400" dirty="0"/>
            </a:br>
            <a:r>
              <a:rPr lang="vi-VN" sz="4400" dirty="0"/>
              <a:t>và độ tin cậy)</a:t>
            </a:r>
            <a:endParaRPr sz="4400" dirty="0"/>
          </a:p>
        </p:txBody>
      </p:sp>
      <p:cxnSp>
        <p:nvCxnSpPr>
          <p:cNvPr id="347" name="Google Shape;347;p44"/>
          <p:cNvCxnSpPr/>
          <p:nvPr/>
        </p:nvCxnSpPr>
        <p:spPr>
          <a:xfrm>
            <a:off x="7583400" y="3934521"/>
            <a:ext cx="15606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1000"/>
                                        <p:tgtEl>
                                          <p:spTgt spid="3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Formal specification</a:t>
            </a:r>
            <a:br>
              <a:rPr lang="en-US" sz="2800" dirty="0"/>
            </a:br>
            <a:r>
              <a:rPr lang="en-US" sz="2800" dirty="0"/>
              <a:t>(</a:t>
            </a:r>
            <a:r>
              <a:rPr lang="en-US" sz="2800" dirty="0" err="1"/>
              <a:t>Đặc</a:t>
            </a:r>
            <a:r>
              <a:rPr lang="en-US" sz="2800" dirty="0"/>
              <a:t> </a:t>
            </a:r>
            <a:r>
              <a:rPr lang="en-US" sz="2800" dirty="0" err="1"/>
              <a:t>điểm</a:t>
            </a:r>
            <a:r>
              <a:rPr lang="en-US" sz="2800" dirty="0"/>
              <a:t>)</a:t>
            </a:r>
            <a:br>
              <a:rPr lang="en-US" sz="2800" dirty="0"/>
            </a:br>
            <a:endParaRPr sz="2800" dirty="0"/>
          </a:p>
        </p:txBody>
      </p:sp>
      <p:sp>
        <p:nvSpPr>
          <p:cNvPr id="59" name="Google Shape;158;p34"/>
          <p:cNvSpPr txBox="1"/>
          <p:nvPr/>
        </p:nvSpPr>
        <p:spPr>
          <a:xfrm>
            <a:off x="870650" y="1377108"/>
            <a:ext cx="7402700" cy="3547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Phương pháp chính thức là cách tiếp cận để phát triển phần mềm dựa trên biểu diễn toán học và phân tích phần mềm.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Các phương pháp chính thức bao gồm:</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Đặc điểm kỹ thuật chính thức</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Phân tích đặc điểm kỹ thuật và chứng minh</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Sự phát triển biến đổi</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Xác minh chương trình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Wingdings" panose="05000000000000000000" pitchFamily="2" charset="2"/>
              <a:buChar char="Ø"/>
            </a:pPr>
            <a:r>
              <a:rPr lang="vi-VN" sz="1800" dirty="0">
                <a:solidFill>
                  <a:srgbClr val="434343"/>
                </a:solidFill>
                <a:latin typeface="Times New Roman" panose="02020603050405020304" pitchFamily="18" charset="0"/>
                <a:cs typeface="Times New Roman" panose="02020603050405020304" pitchFamily="18" charset="0"/>
              </a:rPr>
              <a:t>Các phương pháp chính thức làm giảm đáng kể một số loại lỗi lập trình và có thể hiệu quả về chi phí đối với kỹ thuật hệ thống đáng tin cậy.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231664"/>
            <a:ext cx="7436068" cy="10242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Formal approaches</a:t>
            </a:r>
            <a:br>
              <a:rPr lang="vi-VN" sz="2800" dirty="0"/>
            </a:br>
            <a:r>
              <a:rPr lang="vi-VN" sz="2800" dirty="0"/>
              <a:t>(phương pháp)</a:t>
            </a:r>
            <a:br>
              <a:rPr lang="vi-VN" sz="2800" dirty="0"/>
            </a:br>
            <a:endParaRPr sz="2800" dirty="0"/>
          </a:p>
        </p:txBody>
      </p:sp>
      <p:sp>
        <p:nvSpPr>
          <p:cNvPr id="59" name="Google Shape;158;p34"/>
          <p:cNvSpPr txBox="1"/>
          <p:nvPr/>
        </p:nvSpPr>
        <p:spPr>
          <a:xfrm>
            <a:off x="870650" y="1123721"/>
            <a:ext cx="7402700" cy="3888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Phương pháp tiếp cận dựa trên xác minh :</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Các đại diện khác nhau của một hệ thống phần mềm như một đặc tả và một chương trình thực hiện đặc tả đó được chứng minh là tương đương nhau. </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Điều này chứng tỏ không có lỗi thực hiện.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Phương pháp tiếp cận dựa trên sàng lọc </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Một biểu diễn của một hệ thống được chuyển đổi một cách có hệ thống thành một biểu diễn khác, cấp thấp hơn, ví dụ: một đặc tả được chuyển đổi tự động thành một triển khai. </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Điều này có nghĩa là, nếu phép biến đổi là đúng, các biểu diễn là tương đương.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Use of formal methods</a:t>
            </a:r>
            <a:br>
              <a:rPr lang="en-US" sz="2800" dirty="0"/>
            </a:br>
            <a:r>
              <a:rPr lang="en-US" sz="2800" dirty="0"/>
              <a:t>(SD </a:t>
            </a:r>
            <a:r>
              <a:rPr lang="en-US" sz="2800" dirty="0" err="1"/>
              <a:t>các</a:t>
            </a:r>
            <a:r>
              <a:rPr lang="en-US" sz="2800" dirty="0"/>
              <a:t> </a:t>
            </a:r>
            <a:r>
              <a:rPr lang="en-US" sz="2800" dirty="0" err="1"/>
              <a:t>phương</a:t>
            </a:r>
            <a:r>
              <a:rPr lang="en-US" sz="2800" dirty="0"/>
              <a:t> </a:t>
            </a:r>
            <a:r>
              <a:rPr lang="en-US" sz="2800" dirty="0" err="1"/>
              <a:t>pháp</a:t>
            </a:r>
            <a:r>
              <a:rPr lang="en-US" sz="2800" dirty="0"/>
              <a:t> </a:t>
            </a:r>
            <a:r>
              <a:rPr lang="en-US" sz="2800" dirty="0" err="1"/>
              <a:t>chính</a:t>
            </a:r>
            <a:r>
              <a:rPr lang="en-US" sz="2800" dirty="0"/>
              <a:t> </a:t>
            </a:r>
            <a:r>
              <a:rPr lang="en-US" sz="2800" dirty="0" err="1"/>
              <a:t>thức</a:t>
            </a:r>
            <a:r>
              <a:rPr lang="en-US" sz="2800" dirty="0"/>
              <a:t>)</a:t>
            </a:r>
            <a:endParaRPr sz="2800" dirty="0"/>
          </a:p>
        </p:txBody>
      </p:sp>
      <p:sp>
        <p:nvSpPr>
          <p:cNvPr id="59" name="Google Shape;158;p34"/>
          <p:cNvSpPr txBox="1"/>
          <p:nvPr/>
        </p:nvSpPr>
        <p:spPr>
          <a:xfrm>
            <a:off x="870650" y="1443210"/>
            <a:ext cx="7402700" cy="32609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Lợi ích chính của các phương pháp chính thức là giảm số lượng lỗi trong hệ thống.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Do đó, lĩnh vực ứng dụng chính của chúng là trong kỹ thuật hệ thống đáng tin cậy. Đã có một số dự án thành công khi sử dụng các phương pháp chính thức trong lĩnh vực này.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Trong lĩnh vực này, việc sử dụng các phương pháp chính thức có khả năng tiết kiệm chi phí nhất vì phải tránh được chi phí hỏng hóc hệ thống cao.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Classes of error</a:t>
            </a:r>
            <a:br>
              <a:rPr lang="en-US" sz="2800" dirty="0"/>
            </a:br>
            <a:r>
              <a:rPr lang="en-US" sz="2800" dirty="0"/>
              <a:t>(</a:t>
            </a:r>
            <a:r>
              <a:rPr lang="en-US" sz="2800" dirty="0" err="1"/>
              <a:t>các</a:t>
            </a:r>
            <a:r>
              <a:rPr lang="en-US" sz="2800" dirty="0"/>
              <a:t> </a:t>
            </a:r>
            <a:r>
              <a:rPr lang="en-US" sz="2800" dirty="0" err="1"/>
              <a:t>loại</a:t>
            </a:r>
            <a:r>
              <a:rPr lang="en-US" sz="2800" dirty="0"/>
              <a:t> </a:t>
            </a:r>
            <a:r>
              <a:rPr lang="en-US" sz="2800" dirty="0" err="1"/>
              <a:t>lỗi</a:t>
            </a:r>
            <a:r>
              <a:rPr lang="en-US" sz="2800" dirty="0"/>
              <a:t>)</a:t>
            </a:r>
            <a:br>
              <a:rPr lang="en-US" sz="2800" dirty="0"/>
            </a:br>
            <a:endParaRPr sz="2800" dirty="0"/>
          </a:p>
        </p:txBody>
      </p:sp>
      <p:sp>
        <p:nvSpPr>
          <p:cNvPr id="59" name="Google Shape;158;p34"/>
          <p:cNvSpPr txBox="1"/>
          <p:nvPr/>
        </p:nvSpPr>
        <p:spPr>
          <a:xfrm>
            <a:off x="904018" y="1432193"/>
            <a:ext cx="7402700" cy="3238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Các lỗi và thiếu sót về đặc điểm kỹ thuật và thiết kế.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Sự không nhất quán giữa một đặc tả và một chương trình.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Benefits of formal specification</a:t>
            </a:r>
            <a:br>
              <a:rPr lang="en-US" sz="2800" dirty="0"/>
            </a:br>
            <a:r>
              <a:rPr lang="en-US" sz="2800" dirty="0"/>
              <a:t>(</a:t>
            </a:r>
            <a:r>
              <a:rPr lang="en-US" sz="2800" dirty="0" err="1"/>
              <a:t>Lợi</a:t>
            </a:r>
            <a:r>
              <a:rPr lang="en-US" sz="2800" dirty="0"/>
              <a:t> </a:t>
            </a:r>
            <a:r>
              <a:rPr lang="en-US" sz="2800" dirty="0" err="1"/>
              <a:t>ích</a:t>
            </a:r>
            <a:r>
              <a:rPr lang="en-US" sz="2800" dirty="0"/>
              <a:t> </a:t>
            </a:r>
            <a:r>
              <a:rPr lang="en-US" sz="2800" dirty="0" err="1"/>
              <a:t>của</a:t>
            </a:r>
            <a:r>
              <a:rPr lang="en-US" sz="2800" dirty="0"/>
              <a:t> </a:t>
            </a:r>
            <a:r>
              <a:rPr lang="en-US" sz="2800" dirty="0" err="1"/>
              <a:t>đặc</a:t>
            </a:r>
            <a:r>
              <a:rPr lang="en-US" sz="2800" dirty="0"/>
              <a:t> </a:t>
            </a:r>
            <a:r>
              <a:rPr lang="en-US" sz="2800" dirty="0" err="1"/>
              <a:t>điểm</a:t>
            </a:r>
            <a:r>
              <a:rPr lang="en-US" sz="2800" dirty="0"/>
              <a:t> </a:t>
            </a:r>
            <a:r>
              <a:rPr lang="en-US" sz="2800" dirty="0" err="1"/>
              <a:t>kỹ</a:t>
            </a:r>
            <a:r>
              <a:rPr lang="en-US" sz="2800" dirty="0"/>
              <a:t> </a:t>
            </a:r>
            <a:r>
              <a:rPr lang="en-US" sz="2800" dirty="0" err="1"/>
              <a:t>thuật</a:t>
            </a:r>
            <a:r>
              <a:rPr lang="en-US" sz="2800" dirty="0"/>
              <a:t> </a:t>
            </a:r>
            <a:r>
              <a:rPr lang="en-US" sz="2800" dirty="0" err="1"/>
              <a:t>chính</a:t>
            </a:r>
            <a:r>
              <a:rPr lang="en-US" sz="2800" dirty="0"/>
              <a:t> </a:t>
            </a:r>
            <a:r>
              <a:rPr lang="en-US" sz="2800" dirty="0" err="1"/>
              <a:t>thức</a:t>
            </a:r>
            <a:r>
              <a:rPr lang="en-US" sz="2800" dirty="0"/>
              <a:t>)</a:t>
            </a:r>
            <a:endParaRPr sz="2800" dirty="0"/>
          </a:p>
        </p:txBody>
      </p:sp>
      <p:sp>
        <p:nvSpPr>
          <p:cNvPr id="59" name="Google Shape;158;p34"/>
          <p:cNvSpPr txBox="1"/>
          <p:nvPr/>
        </p:nvSpPr>
        <p:spPr>
          <a:xfrm>
            <a:off x="904018" y="1277956"/>
            <a:ext cx="7402700" cy="36025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Việc phát triển một đặc tả chính thức đòi hỏi các yêu cầu hệ thống phải được phân tích chi tiết. Điều này giúp phát hiện các vấn đề, sự mâu thuẫn và không đầy đủ trong các yêu cầu.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Vì đặc điểm kỹ thuật được diễn đạt bằng ngôn ngữ chính thức, nó có thể được tự động phân tích để phát hiện ra những điểm không nhất quán và không đầy đủ.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Nếu bạn sử dụng một phương thức chính thức chẳng hạn như phương thức B, bạn có thể chuyển đổi đặc tả chính thức thành một chương trình 'đúng'.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Chi phí kiểm tra chương trình có thể được giảm bớt nếu chương trình được chính thức xác minh dựa trên đặc điểm kỹ thuật của nó.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Key points </a:t>
            </a:r>
            <a:br>
              <a:rPr lang="en-US" sz="2800" dirty="0"/>
            </a:br>
            <a:r>
              <a:rPr lang="en-US" sz="2800" dirty="0"/>
              <a:t>(</a:t>
            </a:r>
            <a:r>
              <a:rPr lang="en-US" sz="2800" dirty="0" err="1"/>
              <a:t>Những</a:t>
            </a:r>
            <a:r>
              <a:rPr lang="en-US" sz="2800" dirty="0"/>
              <a:t> </a:t>
            </a:r>
            <a:r>
              <a:rPr lang="en-US" sz="2800" dirty="0" err="1"/>
              <a:t>điểm</a:t>
            </a:r>
            <a:r>
              <a:rPr lang="en-US" sz="2800" dirty="0"/>
              <a:t> </a:t>
            </a:r>
            <a:r>
              <a:rPr lang="en-US" sz="2800" dirty="0" err="1"/>
              <a:t>chính</a:t>
            </a:r>
            <a:r>
              <a:rPr lang="en-US" sz="2800" dirty="0"/>
              <a:t>)</a:t>
            </a:r>
            <a:br>
              <a:rPr lang="en-US" sz="2800" dirty="0"/>
            </a:br>
            <a:endParaRPr sz="2800" dirty="0"/>
          </a:p>
        </p:txBody>
      </p:sp>
      <p:sp>
        <p:nvSpPr>
          <p:cNvPr id="59" name="Google Shape;158;p34"/>
          <p:cNvSpPr txBox="1"/>
          <p:nvPr/>
        </p:nvSpPr>
        <p:spPr>
          <a:xfrm>
            <a:off x="904018" y="1377108"/>
            <a:ext cx="7402700" cy="332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Wingdings" panose="05000000000000000000" pitchFamily="2" charset="2"/>
              <a:buChar char="Ø"/>
            </a:pPr>
            <a:r>
              <a:rPr lang="vi-VN" sz="1800" dirty="0">
                <a:solidFill>
                  <a:srgbClr val="434343"/>
                </a:solidFill>
                <a:latin typeface="Times New Roman" panose="02020603050405020304" pitchFamily="18" charset="0"/>
                <a:cs typeface="Times New Roman" panose="02020603050405020304" pitchFamily="18" charset="0"/>
              </a:rPr>
              <a:t>Việc sử dụng một quy trình đáng tin cậy, có thể lặp lại là điều cần thiết nếu muốn giảm thiểu các lỗi trong hệ thống. Quá trình phải bao gồm các hoạt động xác minh và xác nhận ở tất cả các giai đoạn, từ xác định các yêu cầu đến thực hiện hệ thống.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Wingdings" panose="05000000000000000000" pitchFamily="2" charset="2"/>
              <a:buChar char="Ø"/>
            </a:pPr>
            <a:r>
              <a:rPr lang="vi-VN" sz="1800" dirty="0">
                <a:solidFill>
                  <a:srgbClr val="434343"/>
                </a:solidFill>
                <a:latin typeface="Times New Roman" panose="02020603050405020304" pitchFamily="18" charset="0"/>
                <a:cs typeface="Times New Roman" panose="02020603050405020304" pitchFamily="18" charset="0"/>
              </a:rPr>
              <a:t>Việc sử dụng dự phòng và đa dạng trong các quy trình phần cứng, phần mềm và hệ thống phần mềm là điều cần thiết để phát triển các hệ thống đáng tin cậy.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Wingdings" panose="05000000000000000000" pitchFamily="2" charset="2"/>
              <a:buChar char="Ø"/>
            </a:pPr>
            <a:r>
              <a:rPr lang="vi-VN" sz="1800" dirty="0">
                <a:solidFill>
                  <a:srgbClr val="434343"/>
                </a:solidFill>
                <a:latin typeface="Times New Roman" panose="02020603050405020304" pitchFamily="18" charset="0"/>
                <a:cs typeface="Times New Roman" panose="02020603050405020304" pitchFamily="18" charset="0"/>
              </a:rPr>
              <a:t>Các phương pháp chính thức, trong đó mô hình chính thức của một hệ thống được sử dụng làm cơ sở để phát triển giúp giảm số lượng các lỗi đặc tả và thực thi trong một hệ thống.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3385875" y="1924503"/>
            <a:ext cx="2372400" cy="15174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CHAPTER 11</a:t>
            </a:r>
            <a:br>
              <a:rPr lang="en-US" dirty="0"/>
            </a:br>
            <a:r>
              <a:rPr lang="en-US" dirty="0"/>
              <a:t>Reliability Engineering</a:t>
            </a:r>
            <a:endParaRPr lang="en-US" dirty="0"/>
          </a:p>
        </p:txBody>
      </p:sp>
      <p:sp>
        <p:nvSpPr>
          <p:cNvPr id="166" name="Google Shape;166;p35">
            <a:hlinkClick r:id="rId1" action="ppaction://hlinksldjump"/>
          </p:cNvPr>
          <p:cNvSpPr txBox="1">
            <a:spLocks noGrp="1"/>
          </p:cNvSpPr>
          <p:nvPr>
            <p:ph type="title" idx="5"/>
          </p:nvPr>
        </p:nvSpPr>
        <p:spPr>
          <a:xfrm>
            <a:off x="2196327" y="2502041"/>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11.3</a:t>
            </a:r>
            <a:endParaRPr dirty="0"/>
          </a:p>
        </p:txBody>
      </p:sp>
      <p:sp>
        <p:nvSpPr>
          <p:cNvPr id="167" name="Google Shape;167;p35"/>
          <p:cNvSpPr txBox="1">
            <a:spLocks noGrp="1"/>
          </p:cNvSpPr>
          <p:nvPr>
            <p:ph type="ctrTitle" idx="2"/>
          </p:nvPr>
        </p:nvSpPr>
        <p:spPr>
          <a:xfrm>
            <a:off x="393168" y="317840"/>
            <a:ext cx="1974300" cy="721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sz="2000" dirty="0"/>
              <a:t>Availability </a:t>
            </a:r>
            <a:br>
              <a:rPr lang="en-US" sz="2000" dirty="0"/>
            </a:br>
            <a:r>
              <a:rPr lang="en-US" sz="2000" dirty="0"/>
              <a:t>and reliability</a:t>
            </a:r>
            <a:endParaRPr sz="2000" dirty="0"/>
          </a:p>
        </p:txBody>
      </p:sp>
      <p:sp>
        <p:nvSpPr>
          <p:cNvPr id="169" name="Google Shape;169;p35">
            <a:hlinkClick r:id="rId2" action="ppaction://hlinksldjump"/>
          </p:cNvPr>
          <p:cNvSpPr txBox="1">
            <a:spLocks noGrp="1"/>
          </p:cNvSpPr>
          <p:nvPr>
            <p:ph type="title" idx="3"/>
          </p:nvPr>
        </p:nvSpPr>
        <p:spPr>
          <a:xfrm>
            <a:off x="2212896" y="58367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11.1</a:t>
            </a:r>
            <a:endParaRPr dirty="0"/>
          </a:p>
        </p:txBody>
      </p:sp>
      <p:sp>
        <p:nvSpPr>
          <p:cNvPr id="170" name="Google Shape;170;p35">
            <a:hlinkClick r:id="rId3" action="ppaction://hlinksldjump"/>
          </p:cNvPr>
          <p:cNvSpPr txBox="1">
            <a:spLocks noGrp="1"/>
          </p:cNvSpPr>
          <p:nvPr>
            <p:ph type="title" idx="4"/>
          </p:nvPr>
        </p:nvSpPr>
        <p:spPr>
          <a:xfrm>
            <a:off x="2212896" y="155192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11.2</a:t>
            </a:r>
            <a:endParaRPr dirty="0"/>
          </a:p>
        </p:txBody>
      </p:sp>
      <p:sp>
        <p:nvSpPr>
          <p:cNvPr id="171" name="Google Shape;171;p35">
            <a:hlinkClick r:id="rId4" action="ppaction://hlinksldjump"/>
          </p:cNvPr>
          <p:cNvSpPr txBox="1">
            <a:spLocks noGrp="1"/>
          </p:cNvSpPr>
          <p:nvPr>
            <p:ph type="title" idx="6"/>
          </p:nvPr>
        </p:nvSpPr>
        <p:spPr>
          <a:xfrm>
            <a:off x="5922008" y="2119185"/>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11.4</a:t>
            </a:r>
            <a:endParaRPr dirty="0"/>
          </a:p>
        </p:txBody>
      </p:sp>
      <p:sp>
        <p:nvSpPr>
          <p:cNvPr id="172" name="Google Shape;172;p35">
            <a:hlinkClick r:id="rId5" action="ppaction://hlinksldjump"/>
          </p:cNvPr>
          <p:cNvSpPr txBox="1">
            <a:spLocks noGrp="1"/>
          </p:cNvSpPr>
          <p:nvPr>
            <p:ph type="title" idx="7"/>
          </p:nvPr>
        </p:nvSpPr>
        <p:spPr>
          <a:xfrm>
            <a:off x="5922008" y="313888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11.5</a:t>
            </a:r>
            <a:endParaRPr dirty="0"/>
          </a:p>
        </p:txBody>
      </p:sp>
      <p:sp>
        <p:nvSpPr>
          <p:cNvPr id="174" name="Google Shape;174;p35"/>
          <p:cNvSpPr txBox="1">
            <a:spLocks noGrp="1"/>
          </p:cNvSpPr>
          <p:nvPr>
            <p:ph type="ctrTitle" idx="9"/>
          </p:nvPr>
        </p:nvSpPr>
        <p:spPr>
          <a:xfrm>
            <a:off x="358142" y="1187438"/>
            <a:ext cx="1984493" cy="868005"/>
          </a:xfrm>
          <a:prstGeom prst="rect">
            <a:avLst/>
          </a:prstGeom>
        </p:spPr>
        <p:txBody>
          <a:bodyPr spcFirstLastPara="1" wrap="square" lIns="91425" tIns="91425" rIns="91425" bIns="91425" anchor="b" anchorCtr="0">
            <a:noAutofit/>
          </a:bodyPr>
          <a:lstStyle/>
          <a:p>
            <a:pPr lvl="0" algn="l"/>
            <a:r>
              <a:rPr lang="en-US" sz="2000" dirty="0"/>
              <a:t>Reliability requirements</a:t>
            </a:r>
            <a:endParaRPr sz="2000" dirty="0"/>
          </a:p>
        </p:txBody>
      </p:sp>
      <p:sp>
        <p:nvSpPr>
          <p:cNvPr id="176" name="Google Shape;176;p35"/>
          <p:cNvSpPr txBox="1">
            <a:spLocks noGrp="1"/>
          </p:cNvSpPr>
          <p:nvPr>
            <p:ph type="ctrTitle" idx="14"/>
          </p:nvPr>
        </p:nvSpPr>
        <p:spPr>
          <a:xfrm>
            <a:off x="369083" y="2292360"/>
            <a:ext cx="1974300" cy="7214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Fault-tolerant architectures</a:t>
            </a:r>
            <a:endParaRPr sz="2000" dirty="0"/>
          </a:p>
        </p:txBody>
      </p:sp>
      <p:sp>
        <p:nvSpPr>
          <p:cNvPr id="178" name="Google Shape;178;p35"/>
          <p:cNvSpPr txBox="1">
            <a:spLocks noGrp="1"/>
          </p:cNvSpPr>
          <p:nvPr>
            <p:ph type="ctrTitle" idx="16"/>
          </p:nvPr>
        </p:nvSpPr>
        <p:spPr>
          <a:xfrm>
            <a:off x="6947673" y="2320853"/>
            <a:ext cx="1974300" cy="8180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Programming for reliability</a:t>
            </a:r>
            <a:endParaRPr sz="2000" dirty="0"/>
          </a:p>
        </p:txBody>
      </p:sp>
      <p:sp>
        <p:nvSpPr>
          <p:cNvPr id="180" name="Google Shape;180;p35"/>
          <p:cNvSpPr txBox="1">
            <a:spLocks noGrp="1"/>
          </p:cNvSpPr>
          <p:nvPr>
            <p:ph type="ctrTitle" idx="18"/>
          </p:nvPr>
        </p:nvSpPr>
        <p:spPr>
          <a:xfrm>
            <a:off x="6947675" y="3441906"/>
            <a:ext cx="1974298" cy="8493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Reliability measurement</a:t>
            </a:r>
            <a:endParaRPr sz="2000" dirty="0"/>
          </a:p>
        </p:txBody>
      </p:sp>
      <p:cxnSp>
        <p:nvCxnSpPr>
          <p:cNvPr id="184" name="Google Shape;184;p35"/>
          <p:cNvCxnSpPr/>
          <p:nvPr/>
        </p:nvCxnSpPr>
        <p:spPr>
          <a:xfrm>
            <a:off x="3320496" y="0"/>
            <a:ext cx="0" cy="304485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5945019" y="2055443"/>
            <a:ext cx="0" cy="3088057"/>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1000"/>
                                        <p:tgtEl>
                                          <p:spTgt spid="18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1000"/>
                                        <p:tgtEl>
                                          <p:spTgt spid="185"/>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66"/>
                                        </p:tgtEl>
                                        <p:attrNameLst>
                                          <p:attrName>style.visibility</p:attrName>
                                        </p:attrNameLst>
                                      </p:cBhvr>
                                      <p:to>
                                        <p:strVal val="visible"/>
                                      </p:to>
                                    </p:set>
                                    <p:animEffect transition="in" filter="fade">
                                      <p:cBhvr>
                                        <p:cTn id="14" dur="1000"/>
                                        <p:tgtEl>
                                          <p:spTgt spid="166"/>
                                        </p:tgtEl>
                                      </p:cBhvr>
                                    </p:animEffect>
                                  </p:childTnLst>
                                </p:cTn>
                              </p:par>
                              <p:par>
                                <p:cTn id="15" presetID="10" presetClass="entr" presetSubtype="0" fill="hold" nodeType="with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1000"/>
                                        <p:tgtEl>
                                          <p:spTgt spid="169"/>
                                        </p:tgtEl>
                                      </p:cBhvr>
                                    </p:animEffect>
                                  </p:childTnLst>
                                </p:cTn>
                              </p:par>
                              <p:par>
                                <p:cTn id="18" presetID="10" presetClass="entr" presetSubtype="0" fill="hold" nodeType="withEffect">
                                  <p:stCondLst>
                                    <p:cond delay="0"/>
                                  </p:stCondLst>
                                  <p:childTnLst>
                                    <p:set>
                                      <p:cBhvr>
                                        <p:cTn id="19" dur="1" fill="hold">
                                          <p:stCondLst>
                                            <p:cond delay="0"/>
                                          </p:stCondLst>
                                        </p:cTn>
                                        <p:tgtEl>
                                          <p:spTgt spid="170"/>
                                        </p:tgtEl>
                                        <p:attrNameLst>
                                          <p:attrName>style.visibility</p:attrName>
                                        </p:attrNameLst>
                                      </p:cBhvr>
                                      <p:to>
                                        <p:strVal val="visible"/>
                                      </p:to>
                                    </p:set>
                                    <p:animEffect transition="in" filter="fade">
                                      <p:cBhvr>
                                        <p:cTn id="20" dur="1000"/>
                                        <p:tgtEl>
                                          <p:spTgt spid="170"/>
                                        </p:tgtEl>
                                      </p:cBhvr>
                                    </p:animEffect>
                                  </p:childTnLst>
                                </p:cTn>
                              </p:par>
                              <p:par>
                                <p:cTn id="21" presetID="10" presetClass="entr" presetSubtype="0" fill="hold" nodeType="withEffect">
                                  <p:stCondLst>
                                    <p:cond delay="0"/>
                                  </p:stCondLst>
                                  <p:childTnLst>
                                    <p:set>
                                      <p:cBhvr>
                                        <p:cTn id="22" dur="1" fill="hold">
                                          <p:stCondLst>
                                            <p:cond delay="0"/>
                                          </p:stCondLst>
                                        </p:cTn>
                                        <p:tgtEl>
                                          <p:spTgt spid="171"/>
                                        </p:tgtEl>
                                        <p:attrNameLst>
                                          <p:attrName>style.visibility</p:attrName>
                                        </p:attrNameLst>
                                      </p:cBhvr>
                                      <p:to>
                                        <p:strVal val="visible"/>
                                      </p:to>
                                    </p:set>
                                    <p:animEffect transition="in" filter="fade">
                                      <p:cBhvr>
                                        <p:cTn id="23" dur="1000"/>
                                        <p:tgtEl>
                                          <p:spTgt spid="171"/>
                                        </p:tgtEl>
                                      </p:cBhvr>
                                    </p:animEffect>
                                  </p:childTnLst>
                                </p:cTn>
                              </p:par>
                              <p:par>
                                <p:cTn id="24" presetID="10" presetClass="entr" presetSubtype="0" fill="hold" nodeType="with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1033750" y="826419"/>
            <a:ext cx="7402700" cy="36465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en-US" sz="1800" dirty="0">
                <a:solidFill>
                  <a:srgbClr val="434343"/>
                </a:solidFill>
                <a:latin typeface="Times New Roman" panose="02020603050405020304" pitchFamily="18" charset="0"/>
                <a:cs typeface="Times New Roman" panose="02020603050405020304" pitchFamily="18" charset="0"/>
              </a:rPr>
              <a:t>Brian Randell, </a:t>
            </a:r>
            <a:r>
              <a:rPr lang="en-US" sz="1800" dirty="0" err="1">
                <a:solidFill>
                  <a:srgbClr val="434343"/>
                </a:solidFill>
                <a:latin typeface="Times New Roman" panose="02020603050405020304" pitchFamily="18" charset="0"/>
                <a:cs typeface="Times New Roman" panose="02020603050405020304" pitchFamily="18" charset="0"/>
              </a:rPr>
              <a:t>một</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nhà</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nghiên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cứu</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tiên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phong</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về</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độ</a:t>
            </a:r>
            <a:r>
              <a:rPr lang="en-US" sz="1800" dirty="0">
                <a:solidFill>
                  <a:srgbClr val="434343"/>
                </a:solidFill>
                <a:latin typeface="Times New Roman" panose="02020603050405020304" pitchFamily="18" charset="0"/>
                <a:cs typeface="Times New Roman" panose="02020603050405020304" pitchFamily="18" charset="0"/>
              </a:rPr>
              <a:t> tin </a:t>
            </a:r>
            <a:r>
              <a:rPr lang="en-US" sz="1800" dirty="0" err="1">
                <a:solidFill>
                  <a:srgbClr val="434343"/>
                </a:solidFill>
                <a:latin typeface="Times New Roman" panose="02020603050405020304" pitchFamily="18" charset="0"/>
                <a:cs typeface="Times New Roman" panose="02020603050405020304" pitchFamily="18" charset="0"/>
              </a:rPr>
              <a:t>cậy</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của</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phần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mềm</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đã</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định</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nghĩa</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các</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thuật</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ngữ</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sau</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một</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cách</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chính</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xác</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Human error or mistake</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Hành vi của con người dẫn đến việc đưa các lỗi vào một hệ thống.</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System fault</a:t>
            </a:r>
            <a:r>
              <a:rPr lang="en-US" sz="1800" dirty="0">
                <a:solidFill>
                  <a:srgbClr val="434343"/>
                </a:solidFill>
                <a:latin typeface="Times New Roman" panose="02020603050405020304" pitchFamily="18" charset="0"/>
                <a:cs typeface="Times New Roman" panose="02020603050405020304" pitchFamily="18" charset="0"/>
              </a:rPr>
              <a:t>:</a:t>
            </a:r>
            <a:r>
              <a:rPr lang="vi-VN" sz="1800" dirty="0">
                <a:solidFill>
                  <a:srgbClr val="434343"/>
                </a:solidFill>
                <a:latin typeface="Times New Roman" panose="02020603050405020304" pitchFamily="18" charset="0"/>
                <a:cs typeface="Times New Roman" panose="02020603050405020304" pitchFamily="18" charset="0"/>
              </a:rPr>
              <a:t>  Một đặc tính của hệ thống phần mềm có thể dẫn đến lỗi hệ thống</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System error</a:t>
            </a:r>
            <a:r>
              <a:rPr lang="en-US" sz="1800" dirty="0">
                <a:solidFill>
                  <a:srgbClr val="434343"/>
                </a:solidFill>
                <a:latin typeface="Times New Roman" panose="02020603050405020304" pitchFamily="18" charset="0"/>
                <a:cs typeface="Times New Roman" panose="02020603050405020304" pitchFamily="18" charset="0"/>
              </a:rPr>
              <a:t>:</a:t>
            </a:r>
            <a:r>
              <a:rPr lang="vi-VN" sz="1800" dirty="0">
                <a:solidFill>
                  <a:srgbClr val="434343"/>
                </a:solidFill>
                <a:latin typeface="Times New Roman" panose="02020603050405020304" pitchFamily="18" charset="0"/>
                <a:cs typeface="Times New Roman" panose="02020603050405020304" pitchFamily="18" charset="0"/>
              </a:rPr>
              <a:t> Trạng thái hệ thống bị lỗi trong quá trình thực thi có thể dẫn đến </a:t>
            </a:r>
            <a:r>
              <a:rPr lang="en-US" sz="1800" dirty="0" err="1">
                <a:solidFill>
                  <a:srgbClr val="434343"/>
                </a:solidFill>
                <a:latin typeface="Times New Roman" panose="02020603050405020304" pitchFamily="18" charset="0"/>
                <a:cs typeface="Times New Roman" panose="02020603050405020304" pitchFamily="18" charset="0"/>
              </a:rPr>
              <a:t>lỗi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hệ</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thống</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mà người d</a:t>
            </a:r>
            <a:r>
              <a:rPr lang="en-US" sz="1800" dirty="0">
                <a:solidFill>
                  <a:srgbClr val="434343"/>
                </a:solidFill>
                <a:latin typeface="Times New Roman" panose="02020603050405020304" pitchFamily="18" charset="0"/>
                <a:cs typeface="Times New Roman" panose="02020603050405020304" pitchFamily="18" charset="0"/>
              </a:rPr>
              <a:t>ù</a:t>
            </a:r>
            <a:r>
              <a:rPr lang="vi-VN" sz="1800" dirty="0">
                <a:solidFill>
                  <a:srgbClr val="434343"/>
                </a:solidFill>
                <a:latin typeface="Times New Roman" panose="02020603050405020304" pitchFamily="18" charset="0"/>
                <a:cs typeface="Times New Roman" panose="02020603050405020304" pitchFamily="18" charset="0"/>
              </a:rPr>
              <a:t>ng</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không mong đợi.</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System failure</a:t>
            </a:r>
            <a:r>
              <a:rPr lang="en-US" sz="1800" dirty="0">
                <a:solidFill>
                  <a:srgbClr val="434343"/>
                </a:solidFill>
                <a:latin typeface="Times New Roman" panose="02020603050405020304" pitchFamily="18" charset="0"/>
                <a:cs typeface="Times New Roman" panose="02020603050405020304" pitchFamily="18" charset="0"/>
              </a:rPr>
              <a:t>:</a:t>
            </a:r>
            <a:r>
              <a:rPr lang="vi-VN" sz="1800" dirty="0">
                <a:solidFill>
                  <a:srgbClr val="434343"/>
                </a:solidFill>
                <a:latin typeface="Times New Roman" panose="02020603050405020304" pitchFamily="18" charset="0"/>
                <a:cs typeface="Times New Roman" panose="02020603050405020304" pitchFamily="18" charset="0"/>
              </a:rPr>
              <a:t> Một sự kiện xảy ra tại một thời điểm nào đó khi hệ thống</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không cung cấp một dịch vụ như mong đợi của người dùng.</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10.1 Dependability properties</a:t>
            </a:r>
            <a:endParaRPr sz="2800" dirty="0"/>
          </a:p>
        </p:txBody>
      </p:sp>
      <p:sp>
        <p:nvSpPr>
          <p:cNvPr id="59" name="Google Shape;158;p34"/>
          <p:cNvSpPr txBox="1"/>
          <p:nvPr/>
        </p:nvSpPr>
        <p:spPr>
          <a:xfrm>
            <a:off x="870650" y="1144200"/>
            <a:ext cx="6919200" cy="351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l">
              <a:spcBef>
                <a:spcPts val="1000"/>
              </a:spcBef>
              <a:buSzPts val="1200"/>
            </a:pPr>
            <a:endParaRPr lang="en-US" dirty="0">
              <a:solidFill>
                <a:srgbClr val="434343"/>
              </a:solidFill>
            </a:endParaRPr>
          </a:p>
        </p:txBody>
      </p:sp>
      <p:pic>
        <p:nvPicPr>
          <p:cNvPr id="18" name="Picture 17"/>
          <p:cNvPicPr>
            <a:picLocks noChangeAspect="1"/>
          </p:cNvPicPr>
          <p:nvPr/>
        </p:nvPicPr>
        <p:blipFill>
          <a:blip r:embed="rId1"/>
          <a:stretch>
            <a:fillRect/>
          </a:stretch>
        </p:blipFill>
        <p:spPr>
          <a:xfrm>
            <a:off x="1112520" y="1220515"/>
            <a:ext cx="6918960" cy="3512820"/>
          </a:xfrm>
          <a:prstGeom prst="rect">
            <a:avLst/>
          </a:prstGeom>
        </p:spPr>
      </p:pic>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1056101" y="1112704"/>
            <a:ext cx="7402700" cy="332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Không phải tất cả mã trong một chương trình đều được thực thi</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Mã c</a:t>
            </a:r>
            <a:r>
              <a:rPr lang="en-US" sz="1800" dirty="0" err="1">
                <a:solidFill>
                  <a:srgbClr val="434343"/>
                </a:solidFill>
                <a:latin typeface="Times New Roman" panose="02020603050405020304" pitchFamily="18" charset="0"/>
                <a:cs typeface="Times New Roman" panose="02020603050405020304" pitchFamily="18" charset="0"/>
              </a:rPr>
              <a:t>hứa</a:t>
            </a:r>
            <a:r>
              <a:rPr lang="vi-VN" sz="1800" dirty="0">
                <a:solidFill>
                  <a:srgbClr val="434343"/>
                </a:solidFill>
                <a:latin typeface="Times New Roman" panose="02020603050405020304" pitchFamily="18" charset="0"/>
                <a:cs typeface="Times New Roman" panose="02020603050405020304" pitchFamily="18" charset="0"/>
              </a:rPr>
              <a:t> lỗi có thể không bao giờ được thực thi vì cách mà phần mềm được sử dụng.</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Lỗi </a:t>
            </a:r>
            <a:r>
              <a:rPr lang="en-US" sz="1800" dirty="0" err="1">
                <a:solidFill>
                  <a:srgbClr val="434343"/>
                </a:solidFill>
                <a:latin typeface="Times New Roman" panose="02020603050405020304" pitchFamily="18" charset="0"/>
                <a:cs typeface="Times New Roman" panose="02020603050405020304" pitchFamily="18" charset="0"/>
              </a:rPr>
              <a:t>tạm</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thời</a:t>
            </a:r>
            <a:r>
              <a:rPr lang="vi-VN" sz="1800" dirty="0">
                <a:solidFill>
                  <a:srgbClr val="434343"/>
                </a:solidFill>
                <a:latin typeface="Times New Roman" panose="02020603050405020304" pitchFamily="18" charset="0"/>
                <a:cs typeface="Times New Roman" panose="02020603050405020304" pitchFamily="18" charset="0"/>
              </a:rPr>
              <a:t>. Một biến trạng thái có thể có giá trị không chính xác do </a:t>
            </a:r>
            <a:r>
              <a:rPr lang="en-US" sz="1800" dirty="0" err="1">
                <a:solidFill>
                  <a:srgbClr val="434343"/>
                </a:solidFill>
                <a:latin typeface="Times New Roman" panose="02020603050405020304" pitchFamily="18" charset="0"/>
                <a:cs typeface="Times New Roman" panose="02020603050405020304" pitchFamily="18" charset="0"/>
              </a:rPr>
              <a:t>việc</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thực thi mã bị lỗi</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Hệ thống có thể bao gồm các cơ chế phát hiện và bảo vệ lỗi. </a:t>
            </a:r>
            <a:r>
              <a:rPr lang="en-US" sz="1800" dirty="0">
                <a:solidFill>
                  <a:srgbClr val="434343"/>
                </a:solidFill>
                <a:latin typeface="Times New Roman" panose="02020603050405020304" pitchFamily="18" charset="0"/>
                <a:cs typeface="Times New Roman" panose="02020603050405020304" pitchFamily="18" charset="0"/>
              </a:rPr>
              <a:t>Đ</a:t>
            </a:r>
            <a:r>
              <a:rPr lang="vi-VN" sz="1800" dirty="0">
                <a:solidFill>
                  <a:srgbClr val="434343"/>
                </a:solidFill>
                <a:latin typeface="Times New Roman" panose="02020603050405020304" pitchFamily="18" charset="0"/>
                <a:cs typeface="Times New Roman" panose="02020603050405020304" pitchFamily="18" charset="0"/>
              </a:rPr>
              <a:t>ảm bảo rằng </a:t>
            </a:r>
            <a:r>
              <a:rPr lang="en-US" sz="1800" dirty="0" err="1">
                <a:solidFill>
                  <a:srgbClr val="434343"/>
                </a:solidFill>
                <a:latin typeface="Times New Roman" panose="02020603050405020304" pitchFamily="18" charset="0"/>
                <a:cs typeface="Times New Roman" panose="02020603050405020304" pitchFamily="18" charset="0"/>
              </a:rPr>
              <a:t>những</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hành vi sai lầm </a:t>
            </a:r>
            <a:r>
              <a:rPr lang="en-US" sz="1800" dirty="0" err="1">
                <a:solidFill>
                  <a:srgbClr val="434343"/>
                </a:solidFill>
                <a:latin typeface="Times New Roman" panose="02020603050405020304" pitchFamily="18" charset="0"/>
                <a:cs typeface="Times New Roman" panose="02020603050405020304" pitchFamily="18" charset="0"/>
              </a:rPr>
              <a:t>sẽ</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được phát hiện và sửa chữa trước khi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các</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dịch</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vụ</a:t>
            </a:r>
            <a:r>
              <a:rPr lang="vi-VN" sz="1800" dirty="0">
                <a:solidFill>
                  <a:srgbClr val="434343"/>
                </a:solidFill>
                <a:latin typeface="Times New Roman" panose="02020603050405020304" pitchFamily="18" charset="0"/>
                <a:cs typeface="Times New Roman" panose="02020603050405020304" pitchFamily="18" charset="0"/>
              </a:rPr>
              <a:t> hệ </a:t>
            </a:r>
            <a:r>
              <a:rPr lang="en-US" sz="1800" dirty="0" err="1">
                <a:solidFill>
                  <a:srgbClr val="434343"/>
                </a:solidFill>
                <a:latin typeface="Times New Roman" panose="02020603050405020304" pitchFamily="18" charset="0"/>
                <a:cs typeface="Times New Roman" panose="02020603050405020304" pitchFamily="18" charset="0"/>
              </a:rPr>
              <a:t>thống</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bị ảnh hưởng</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b="1" dirty="0">
                <a:latin typeface="Exo 2"/>
              </a:rPr>
            </a:br>
            <a:endParaRPr lang="en-US" sz="2800" b="1" dirty="0">
              <a:latin typeface="Exo 2"/>
            </a:endParaRPr>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1222876" y="727423"/>
            <a:ext cx="669824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Các phương pháp tiếp cận được sử dụng để cải thiện độ tin cậy của hệ thống</a:t>
            </a:r>
            <a:endParaRPr sz="2800" dirty="0"/>
          </a:p>
        </p:txBody>
      </p:sp>
      <p:sp>
        <p:nvSpPr>
          <p:cNvPr id="302" name="Google Shape;302;p43"/>
          <p:cNvSpPr txBox="1">
            <a:spLocks noGrp="1"/>
          </p:cNvSpPr>
          <p:nvPr>
            <p:ph type="ctrTitle" idx="2"/>
          </p:nvPr>
        </p:nvSpPr>
        <p:spPr>
          <a:xfrm>
            <a:off x="3235200" y="2225408"/>
            <a:ext cx="2673600" cy="1904934"/>
          </a:xfrm>
          <a:prstGeom prst="rect">
            <a:avLst/>
          </a:prstGeom>
        </p:spPr>
        <p:txBody>
          <a:bodyPr spcFirstLastPara="1" wrap="square" lIns="91425" tIns="91425" rIns="91425" bIns="91425" anchor="b" anchorCtr="0">
            <a:noAutofit/>
          </a:bodyPr>
          <a:lstStyle/>
          <a:p>
            <a:pPr marL="457200" lvl="0" indent="-457200" algn="ctr" rtl="0">
              <a:spcBef>
                <a:spcPts val="0"/>
              </a:spcBef>
              <a:spcAft>
                <a:spcPts val="0"/>
              </a:spcAf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Fault detection and correction </a:t>
            </a:r>
            <a:endParaRPr sz="2800" dirty="0">
              <a:latin typeface="Times New Roman" panose="02020603050405020304" pitchFamily="18" charset="0"/>
              <a:cs typeface="Times New Roman" panose="02020603050405020304" pitchFamily="18" charset="0"/>
            </a:endParaRPr>
          </a:p>
        </p:txBody>
      </p:sp>
      <p:sp>
        <p:nvSpPr>
          <p:cNvPr id="298" name="Google Shape;298;p43"/>
          <p:cNvSpPr txBox="1">
            <a:spLocks noGrp="1"/>
          </p:cNvSpPr>
          <p:nvPr>
            <p:ph type="ctrTitle" idx="4"/>
          </p:nvPr>
        </p:nvSpPr>
        <p:spPr>
          <a:xfrm>
            <a:off x="5908800" y="2286013"/>
            <a:ext cx="2673600" cy="946200"/>
          </a:xfrm>
          <a:prstGeom prst="rect">
            <a:avLst/>
          </a:prstGeom>
        </p:spPr>
        <p:txBody>
          <a:bodyPr spcFirstLastPara="1" wrap="square" lIns="91425" tIns="91425" rIns="91425" bIns="91425" anchor="b" anchorCtr="0">
            <a:noAutofit/>
          </a:bodyPr>
          <a:lstStyle/>
          <a:p>
            <a:pPr marL="457200" lvl="0" indent="-457200" algn="ctr" rtl="0">
              <a:spcBef>
                <a:spcPts val="0"/>
              </a:spcBef>
              <a:spcAft>
                <a:spcPts val="0"/>
              </a:spcAf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Fault tolerance</a:t>
            </a:r>
            <a:endParaRPr lang="en-US" sz="2800" dirty="0">
              <a:latin typeface="Times New Roman" panose="02020603050405020304" pitchFamily="18" charset="0"/>
              <a:cs typeface="Times New Roman" panose="02020603050405020304" pitchFamily="18" charset="0"/>
            </a:endParaRPr>
          </a:p>
        </p:txBody>
      </p:sp>
      <p:sp>
        <p:nvSpPr>
          <p:cNvPr id="300" name="Google Shape;300;p43"/>
          <p:cNvSpPr txBox="1">
            <a:spLocks noGrp="1"/>
          </p:cNvSpPr>
          <p:nvPr>
            <p:ph type="ctrTitle"/>
          </p:nvPr>
        </p:nvSpPr>
        <p:spPr>
          <a:xfrm>
            <a:off x="561600" y="2286013"/>
            <a:ext cx="2673600" cy="946200"/>
          </a:xfrm>
          <a:prstGeom prst="rect">
            <a:avLst/>
          </a:prstGeom>
        </p:spPr>
        <p:txBody>
          <a:bodyPr spcFirstLastPara="1" wrap="square" lIns="91425" tIns="91425" rIns="91425" bIns="91425" anchor="b" anchorCtr="0">
            <a:noAutofit/>
          </a:bodyPr>
          <a:lstStyle/>
          <a:p>
            <a:pPr marL="457200" lvl="0" indent="-457200" algn="ctr" rtl="0">
              <a:spcBef>
                <a:spcPts val="0"/>
              </a:spcBef>
              <a:spcAft>
                <a:spcPts val="0"/>
              </a:spcAf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Fault avoidance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1000699" y="1463556"/>
            <a:ext cx="7402700" cy="332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l">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Cost Per Error Detected</a:t>
            </a:r>
            <a:br>
              <a:rPr lang="en-US" sz="2800" b="1" dirty="0">
                <a:latin typeface="Exo 2"/>
              </a:rPr>
            </a:br>
            <a:r>
              <a:rPr lang="en-US" sz="2800" b="1" dirty="0">
                <a:latin typeface="Exo 2"/>
              </a:rPr>
              <a:t>(</a:t>
            </a:r>
            <a:r>
              <a:rPr lang="en-US" sz="2800" b="1" dirty="0" err="1">
                <a:latin typeface="Exo 2"/>
              </a:rPr>
              <a:t>Biểu</a:t>
            </a:r>
            <a:r>
              <a:rPr lang="en-US" sz="2800" b="1" dirty="0">
                <a:latin typeface="Exo 2"/>
              </a:rPr>
              <a:t> </a:t>
            </a:r>
            <a:r>
              <a:rPr lang="en-US" sz="2800" b="1" dirty="0" err="1">
                <a:latin typeface="Exo 2"/>
              </a:rPr>
              <a:t>đồ</a:t>
            </a:r>
            <a:r>
              <a:rPr lang="en-US" sz="2800" b="1" dirty="0">
                <a:latin typeface="Exo 2"/>
              </a:rPr>
              <a:t> chi </a:t>
            </a:r>
            <a:r>
              <a:rPr lang="en-US" sz="2800" b="1" dirty="0" err="1">
                <a:latin typeface="Exo 2"/>
              </a:rPr>
              <a:t>phí</a:t>
            </a:r>
            <a:r>
              <a:rPr lang="en-US" sz="2800" b="1" dirty="0">
                <a:latin typeface="Exo 2"/>
              </a:rPr>
              <a:t> </a:t>
            </a:r>
            <a:r>
              <a:rPr lang="en-US" sz="2800" b="1" dirty="0" err="1">
                <a:latin typeface="Exo 2"/>
              </a:rPr>
              <a:t>cho</a:t>
            </a:r>
            <a:r>
              <a:rPr lang="en-US" sz="2800" b="1" dirty="0">
                <a:latin typeface="Exo 2"/>
              </a:rPr>
              <a:t> </a:t>
            </a:r>
            <a:r>
              <a:rPr lang="en-US" sz="2800" b="1" dirty="0" err="1">
                <a:latin typeface="Exo 2"/>
              </a:rPr>
              <a:t>mỗi</a:t>
            </a:r>
            <a:r>
              <a:rPr lang="en-US" sz="2800" b="1" dirty="0">
                <a:latin typeface="Exo 2"/>
              </a:rPr>
              <a:t> </a:t>
            </a:r>
            <a:r>
              <a:rPr lang="en-US" sz="2800" b="1" dirty="0" err="1">
                <a:latin typeface="Exo 2"/>
              </a:rPr>
              <a:t>lỗi</a:t>
            </a:r>
            <a:r>
              <a:rPr lang="en-US" sz="2800" b="1" dirty="0">
                <a:latin typeface="Exo 2"/>
              </a:rPr>
              <a:t> </a:t>
            </a:r>
            <a:r>
              <a:rPr lang="en-US" sz="2800" b="1" dirty="0" err="1">
                <a:latin typeface="Exo 2"/>
              </a:rPr>
              <a:t>được</a:t>
            </a:r>
            <a:r>
              <a:rPr lang="en-US" sz="2800" b="1" dirty="0">
                <a:latin typeface="Exo 2"/>
              </a:rPr>
              <a:t> </a:t>
            </a:r>
            <a:r>
              <a:rPr lang="en-US" sz="2800" b="1" dirty="0" err="1">
                <a:latin typeface="Exo 2"/>
              </a:rPr>
              <a:t>phát</a:t>
            </a:r>
            <a:r>
              <a:rPr lang="en-US" sz="2800" b="1" dirty="0">
                <a:latin typeface="Exo 2"/>
              </a:rPr>
              <a:t> </a:t>
            </a:r>
            <a:r>
              <a:rPr lang="en-US" sz="2800" b="1" dirty="0" err="1">
                <a:latin typeface="Exo 2"/>
              </a:rPr>
              <a:t>hiện</a:t>
            </a:r>
            <a:r>
              <a:rPr lang="en-US" sz="2800" b="1" dirty="0">
                <a:latin typeface="Exo 2"/>
              </a:rPr>
              <a:t>)</a:t>
            </a:r>
            <a:endParaRPr lang="en-US" sz="2800" b="1" dirty="0">
              <a:latin typeface="Exo 2"/>
            </a:endParaRPr>
          </a:p>
        </p:txBody>
      </p:sp>
      <p:pic>
        <p:nvPicPr>
          <p:cNvPr id="2" name="Picture 1"/>
          <p:cNvPicPr>
            <a:picLocks noChangeAspect="1"/>
          </p:cNvPicPr>
          <p:nvPr/>
        </p:nvPicPr>
        <p:blipFill>
          <a:blip r:embed="rId1"/>
          <a:stretch>
            <a:fillRect/>
          </a:stretch>
        </p:blipFill>
        <p:spPr>
          <a:xfrm>
            <a:off x="1972018" y="1674564"/>
            <a:ext cx="5111827" cy="2919469"/>
          </a:xfrm>
          <a:prstGeom prst="rect">
            <a:avLst/>
          </a:prstGeom>
        </p:spPr>
      </p:pic>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Google Shape;436;p48"/>
          <p:cNvSpPr txBox="1">
            <a:spLocks noGrp="1"/>
          </p:cNvSpPr>
          <p:nvPr>
            <p:ph type="ctrTitle"/>
          </p:nvPr>
        </p:nvSpPr>
        <p:spPr>
          <a:xfrm flipH="1">
            <a:off x="532425" y="982895"/>
            <a:ext cx="7113330" cy="33308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400" dirty="0"/>
              <a:t>11.1. </a:t>
            </a:r>
            <a:r>
              <a:rPr lang="en-US" sz="4400" dirty="0"/>
              <a:t>Availability </a:t>
            </a:r>
            <a:br>
              <a:rPr lang="en-US" sz="4400" dirty="0"/>
            </a:br>
            <a:r>
              <a:rPr lang="en-US" sz="4400" dirty="0"/>
              <a:t>and reliability</a:t>
            </a:r>
            <a:br>
              <a:rPr lang="en-US" sz="4400" dirty="0"/>
            </a:br>
            <a:r>
              <a:rPr lang="en-US" sz="4400" dirty="0"/>
              <a:t>(</a:t>
            </a:r>
            <a:r>
              <a:rPr lang="en-US" sz="4400" dirty="0" err="1"/>
              <a:t>Tính</a:t>
            </a:r>
            <a:r>
              <a:rPr lang="en-US" sz="4400" dirty="0"/>
              <a:t> </a:t>
            </a:r>
            <a:r>
              <a:rPr lang="en-US" sz="4400" dirty="0" err="1"/>
              <a:t>khả</a:t>
            </a:r>
            <a:r>
              <a:rPr lang="en-US" sz="4400" dirty="0"/>
              <a:t> </a:t>
            </a:r>
            <a:r>
              <a:rPr lang="en-US" sz="4400" dirty="0" err="1"/>
              <a:t>dụng</a:t>
            </a:r>
            <a:r>
              <a:rPr lang="en-US" sz="4400" dirty="0"/>
              <a:t> </a:t>
            </a:r>
            <a:r>
              <a:rPr lang="en-US" sz="4400" dirty="0" err="1"/>
              <a:t>và</a:t>
            </a:r>
            <a:r>
              <a:rPr lang="en-US" sz="4400" dirty="0"/>
              <a:t> </a:t>
            </a:r>
            <a:r>
              <a:rPr lang="en-US" sz="4400" dirty="0" err="1"/>
              <a:t>độ</a:t>
            </a:r>
            <a:r>
              <a:rPr lang="en-US" sz="4400" dirty="0"/>
              <a:t> tin </a:t>
            </a:r>
            <a:r>
              <a:rPr lang="en-US" sz="4400" dirty="0" err="1"/>
              <a:t>cậy</a:t>
            </a:r>
            <a:r>
              <a:rPr lang="en-US" sz="4400" dirty="0"/>
              <a:t>)</a:t>
            </a:r>
            <a:br>
              <a:rPr lang="en-US" sz="4400" dirty="0"/>
            </a:br>
            <a:endParaRPr sz="4400" dirty="0"/>
          </a:p>
        </p:txBody>
      </p:sp>
      <p:cxnSp>
        <p:nvCxnSpPr>
          <p:cNvPr id="439" name="Google Shape;439;p48"/>
          <p:cNvCxnSpPr/>
          <p:nvPr/>
        </p:nvCxnSpPr>
        <p:spPr>
          <a:xfrm>
            <a:off x="0" y="3729468"/>
            <a:ext cx="16767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9"/>
                                        </p:tgtEl>
                                        <p:attrNameLst>
                                          <p:attrName>style.visibility</p:attrName>
                                        </p:attrNameLst>
                                      </p:cBhvr>
                                      <p:to>
                                        <p:strVal val="visible"/>
                                      </p:to>
                                    </p:set>
                                    <p:anim calcmode="lin" valueType="num">
                                      <p:cBhvr additive="base">
                                        <p:cTn id="7" dur="1000"/>
                                        <p:tgtEl>
                                          <p:spTgt spid="43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1022733" y="1557148"/>
            <a:ext cx="7402700" cy="32682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Reliability</a:t>
            </a:r>
            <a:r>
              <a:rPr lang="en-US" sz="1800" dirty="0">
                <a:solidFill>
                  <a:srgbClr val="434343"/>
                </a:solidFill>
                <a:latin typeface="Times New Roman" panose="02020603050405020304" pitchFamily="18" charset="0"/>
                <a:cs typeface="Times New Roman" panose="02020603050405020304" pitchFamily="18" charset="0"/>
              </a:rPr>
              <a:t>: T</a:t>
            </a:r>
            <a:r>
              <a:rPr lang="vi-VN" sz="1800" dirty="0">
                <a:solidFill>
                  <a:srgbClr val="434343"/>
                </a:solidFill>
                <a:latin typeface="Times New Roman" panose="02020603050405020304" pitchFamily="18" charset="0"/>
                <a:cs typeface="Times New Roman" panose="02020603050405020304" pitchFamily="18" charset="0"/>
              </a:rPr>
              <a:t>ính khả dụng  xác suất hoạt động không có lỗi trong một thời gian cụ thể, trong một môi trường nhất định, cho một mục đích cụ thể</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Availability</a:t>
            </a:r>
            <a:r>
              <a:rPr lang="en-US" sz="1800" dirty="0">
                <a:solidFill>
                  <a:srgbClr val="434343"/>
                </a:solidFill>
                <a:latin typeface="Times New Roman" panose="02020603050405020304" pitchFamily="18" charset="0"/>
                <a:cs typeface="Times New Roman" panose="02020603050405020304" pitchFamily="18" charset="0"/>
              </a:rPr>
              <a:t>: T</a:t>
            </a:r>
            <a:r>
              <a:rPr lang="vi-VN" sz="1800" dirty="0">
                <a:solidFill>
                  <a:srgbClr val="434343"/>
                </a:solidFill>
                <a:latin typeface="Times New Roman" panose="02020603050405020304" pitchFamily="18" charset="0"/>
                <a:cs typeface="Times New Roman" panose="02020603050405020304" pitchFamily="18" charset="0"/>
              </a:rPr>
              <a:t>ính khả dụng xác suất để một hệ thống, tại một thời điểm, sẽ hoạt động và có thể cung cấp các dịch vụ được yêu cầu.</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en-US"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53966" y="45200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vi-VN" sz="2800" b="1" dirty="0">
                <a:latin typeface="Exo 2"/>
              </a:rPr>
              <a:t>Tính khả dụng và độ tin cậy đều có thể được biểu thị bằng xác suất</a:t>
            </a:r>
            <a:endParaRPr lang="vi-VN" sz="2800" b="1" dirty="0">
              <a:latin typeface="Exo 2"/>
            </a:endParaRPr>
          </a:p>
        </p:txBody>
      </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728348" y="903382"/>
            <a:ext cx="7687303" cy="36355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Wingdings" panose="05000000000000000000" pitchFamily="2" charset="2"/>
              <a:buChar char="ü"/>
            </a:pPr>
            <a:r>
              <a:rPr lang="vi-VN" sz="1800" dirty="0">
                <a:solidFill>
                  <a:srgbClr val="434343"/>
                </a:solidFill>
                <a:latin typeface="Times New Roman" panose="02020603050405020304" pitchFamily="18" charset="0"/>
                <a:cs typeface="Times New Roman" panose="02020603050405020304" pitchFamily="18" charset="0"/>
              </a:rPr>
              <a:t>Độ tin cậy của hệ thống không phải là một giá trị tuyệt đối, nó phụ thuộc vào vị trí và cách thức hệ thống được sử dụng.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Wingdings" panose="05000000000000000000" pitchFamily="2" charset="2"/>
              <a:buChar char="ü"/>
            </a:pPr>
            <a:r>
              <a:rPr lang="vi-VN" sz="1800" dirty="0">
                <a:solidFill>
                  <a:srgbClr val="434343"/>
                </a:solidFill>
                <a:latin typeface="Times New Roman" panose="02020603050405020304" pitchFamily="18" charset="0"/>
                <a:cs typeface="Times New Roman" panose="02020603050405020304" pitchFamily="18" charset="0"/>
              </a:rPr>
              <a:t>Do đó, nhận thức về độ tin cậy của hệ thống trong mỗi môi trường là khác nhau.</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Tuy nhiên, có hai vấn đề với định nghĩa nà</a:t>
            </a:r>
            <a:r>
              <a:rPr lang="en-US" sz="1800" dirty="0">
                <a:solidFill>
                  <a:srgbClr val="434343"/>
                </a:solidFill>
                <a:latin typeface="Times New Roman" panose="02020603050405020304" pitchFamily="18" charset="0"/>
                <a:cs typeface="Times New Roman" panose="02020603050405020304" pitchFamily="18" charset="0"/>
              </a:rPr>
              <a:t>y:</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Thông số kỹ thuật phần mềm thường không đầy đủ hoặc không chính xác</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và các kỹ sư phần mềm phải giải thích cách hệ thống hoạt động</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Không ai ngoại trừ các nhà phát triển hệ thống đọc các tài liệu đặc tả phần mềm</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517792" y="649995"/>
            <a:ext cx="8240617" cy="41974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l">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pic>
        <p:nvPicPr>
          <p:cNvPr id="2" name="Picture 1"/>
          <p:cNvPicPr>
            <a:picLocks noChangeAspect="1"/>
          </p:cNvPicPr>
          <p:nvPr/>
        </p:nvPicPr>
        <p:blipFill>
          <a:blip r:embed="rId1"/>
          <a:stretch>
            <a:fillRect/>
          </a:stretch>
        </p:blipFill>
        <p:spPr>
          <a:xfrm>
            <a:off x="738130" y="1026280"/>
            <a:ext cx="3833870" cy="3090940"/>
          </a:xfrm>
          <a:prstGeom prst="rect">
            <a:avLst/>
          </a:prstGeom>
        </p:spPr>
      </p:pic>
      <p:pic>
        <p:nvPicPr>
          <p:cNvPr id="3" name="Picture 2"/>
          <p:cNvPicPr>
            <a:picLocks noChangeAspect="1"/>
          </p:cNvPicPr>
          <p:nvPr/>
        </p:nvPicPr>
        <p:blipFill>
          <a:blip r:embed="rId2"/>
          <a:stretch>
            <a:fillRect/>
          </a:stretch>
        </p:blipFill>
        <p:spPr>
          <a:xfrm>
            <a:off x="4856603" y="1026281"/>
            <a:ext cx="3502728" cy="3090939"/>
          </a:xfrm>
          <a:prstGeom prst="rect">
            <a:avLst/>
          </a:prstGeom>
        </p:spPr>
      </p:pic>
      <p:sp>
        <p:nvSpPr>
          <p:cNvPr id="4" name="TextBox 3"/>
          <p:cNvSpPr txBox="1"/>
          <p:nvPr/>
        </p:nvSpPr>
        <p:spPr>
          <a:xfrm>
            <a:off x="1828800" y="4298770"/>
            <a:ext cx="1597446" cy="338554"/>
          </a:xfrm>
          <a:prstGeom prst="rect">
            <a:avLst/>
          </a:prstGeom>
          <a:noFill/>
        </p:spPr>
        <p:txBody>
          <a:bodyPr wrap="square" rtlCol="0">
            <a:spAutoFit/>
          </a:bodyPr>
          <a:lstStyle/>
          <a:p>
            <a:pPr algn="ct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11.2</a:t>
            </a: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809244" y="4184973"/>
            <a:ext cx="1597446" cy="338554"/>
          </a:xfrm>
          <a:prstGeom prst="rect">
            <a:avLst/>
          </a:prstGeom>
          <a:noFill/>
        </p:spPr>
        <p:txBody>
          <a:bodyPr wrap="square" rtlCol="0">
            <a:spAutoFit/>
          </a:bodyPr>
          <a:lstStyle/>
          <a:p>
            <a:pPr algn="ct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11.3</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1022733" y="1542360"/>
            <a:ext cx="7402700" cy="36011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Các yêu cầu về độ tin cậy</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có hai loại:</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Functional requirements</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Yêu</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cầu</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chức</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năng</a:t>
            </a:r>
            <a:r>
              <a:rPr lang="en-US" sz="1800" dirty="0">
                <a:solidFill>
                  <a:srgbClr val="434343"/>
                </a:solidFill>
                <a:latin typeface="Times New Roman" panose="02020603050405020304" pitchFamily="18" charset="0"/>
                <a:cs typeface="Times New Roman" panose="02020603050405020304" pitchFamily="18" charset="0"/>
              </a:rPr>
              <a:t>)</a:t>
            </a:r>
            <a:r>
              <a:rPr lang="vi-VN" sz="1800" dirty="0">
                <a:solidFill>
                  <a:srgbClr val="434343"/>
                </a:solidFill>
                <a:latin typeface="Times New Roman" panose="02020603050405020304" pitchFamily="18" charset="0"/>
                <a:cs typeface="Times New Roman" panose="02020603050405020304" pitchFamily="18" charset="0"/>
              </a:rPr>
              <a:t> </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Non-functional requirements</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Yêu</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cầu</a:t>
            </a:r>
            <a:r>
              <a:rPr lang="en-US" sz="1800" dirty="0">
                <a:solidFill>
                  <a:srgbClr val="434343"/>
                </a:solidFill>
                <a:latin typeface="Times New Roman" panose="02020603050405020304" pitchFamily="18" charset="0"/>
                <a:cs typeface="Times New Roman" panose="02020603050405020304" pitchFamily="18" charset="0"/>
              </a:rPr>
              <a:t> phi </a:t>
            </a:r>
            <a:r>
              <a:rPr lang="en-US" sz="1800" dirty="0" err="1">
                <a:solidFill>
                  <a:srgbClr val="434343"/>
                </a:solidFill>
                <a:latin typeface="Times New Roman" panose="02020603050405020304" pitchFamily="18" charset="0"/>
                <a:cs typeface="Times New Roman" panose="02020603050405020304" pitchFamily="18" charset="0"/>
              </a:rPr>
              <a:t>chức</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năng</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53966" y="286749"/>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11.2 Reliability Requirements</a:t>
            </a:r>
            <a:br>
              <a:rPr lang="en-US" sz="2800" b="1" dirty="0">
                <a:latin typeface="Exo 2"/>
              </a:rPr>
            </a:br>
            <a:r>
              <a:rPr lang="en-US" sz="2800" b="1" dirty="0">
                <a:latin typeface="Exo 2"/>
              </a:rPr>
              <a:t>(</a:t>
            </a:r>
            <a:r>
              <a:rPr lang="en-US" sz="2800" b="1" dirty="0" err="1">
                <a:latin typeface="Exo 2"/>
              </a:rPr>
              <a:t>Yêu</a:t>
            </a:r>
            <a:r>
              <a:rPr lang="en-US" sz="2800" b="1" dirty="0">
                <a:latin typeface="Exo 2"/>
              </a:rPr>
              <a:t> </a:t>
            </a:r>
            <a:r>
              <a:rPr lang="en-US" sz="2800" b="1" dirty="0" err="1">
                <a:latin typeface="Exo 2"/>
              </a:rPr>
              <a:t>cầu</a:t>
            </a:r>
            <a:r>
              <a:rPr lang="en-US" sz="2800" b="1" dirty="0">
                <a:latin typeface="Exo 2"/>
              </a:rPr>
              <a:t> </a:t>
            </a:r>
            <a:r>
              <a:rPr lang="en-US" sz="2800" b="1" dirty="0" err="1">
                <a:latin typeface="Exo 2"/>
              </a:rPr>
              <a:t>về</a:t>
            </a:r>
            <a:r>
              <a:rPr lang="en-US" sz="2800" b="1" dirty="0">
                <a:latin typeface="Exo 2"/>
              </a:rPr>
              <a:t> </a:t>
            </a:r>
            <a:r>
              <a:rPr lang="en-US" sz="2800" b="1" dirty="0" err="1">
                <a:latin typeface="Exo 2"/>
              </a:rPr>
              <a:t>độ</a:t>
            </a:r>
            <a:r>
              <a:rPr lang="en-US" sz="2800" b="1" dirty="0">
                <a:latin typeface="Exo 2"/>
              </a:rPr>
              <a:t> tin </a:t>
            </a:r>
            <a:r>
              <a:rPr lang="en-US" sz="2800" b="1" dirty="0" err="1">
                <a:latin typeface="Exo 2"/>
              </a:rPr>
              <a:t>cậy</a:t>
            </a:r>
            <a:r>
              <a:rPr lang="en-US" sz="2800" b="1" dirty="0">
                <a:latin typeface="Exo 2"/>
              </a:rPr>
              <a:t>) </a:t>
            </a:r>
            <a:br>
              <a:rPr lang="en-US" sz="2800" b="1" dirty="0">
                <a:latin typeface="Exo 2"/>
              </a:rPr>
            </a:br>
            <a:endParaRPr lang="en-US" sz="2800" b="1" dirty="0">
              <a:latin typeface="Exo 2"/>
            </a:endParaRPr>
          </a:p>
        </p:txBody>
      </p:sp>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1022733" y="1463556"/>
            <a:ext cx="7402700" cy="332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Ba chỉ số có thể được sử dụng để chỉ định độ tin cậy và tính khả dụng</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Probability of failure on demand (POFOD): Xác suất thất bại theo yêu cầu</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Rate of occurrence of failures (ROCOF): Tỷ lệ xuất hiện lỗi (ROCOF)</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Availability (AVAIL) AVAIL</a:t>
            </a:r>
            <a:r>
              <a:rPr lang="en-US" sz="1800" dirty="0">
                <a:solidFill>
                  <a:srgbClr val="434343"/>
                </a:solidFill>
                <a:latin typeface="Times New Roman" panose="02020603050405020304" pitchFamily="18" charset="0"/>
                <a:cs typeface="Times New Roman" panose="02020603050405020304" pitchFamily="18" charset="0"/>
              </a:rPr>
              <a:t>: L</a:t>
            </a:r>
            <a:r>
              <a:rPr lang="vi-VN" sz="1800" dirty="0">
                <a:solidFill>
                  <a:srgbClr val="434343"/>
                </a:solidFill>
                <a:latin typeface="Times New Roman" panose="02020603050405020304" pitchFamily="18" charset="0"/>
                <a:cs typeface="Times New Roman" panose="02020603050405020304" pitchFamily="18" charset="0"/>
              </a:rPr>
              <a:t>à xác suất hệ thống sẽ hoạt động khi có nhu cầu về dịch vụ</a:t>
            </a: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11.2.1 Reliability metrics</a:t>
            </a:r>
            <a:br>
              <a:rPr lang="en-US" sz="2800" b="1" dirty="0">
                <a:latin typeface="Exo 2"/>
              </a:rPr>
            </a:br>
            <a:r>
              <a:rPr lang="en-US" sz="2800" b="1" dirty="0">
                <a:latin typeface="Exo 2"/>
              </a:rPr>
              <a:t>(</a:t>
            </a:r>
            <a:r>
              <a:rPr lang="en-US" sz="2800" b="1" dirty="0" err="1">
                <a:latin typeface="Exo 2"/>
              </a:rPr>
              <a:t>Số</a:t>
            </a:r>
            <a:r>
              <a:rPr lang="en-US" sz="2800" b="1" dirty="0">
                <a:latin typeface="Exo 2"/>
              </a:rPr>
              <a:t> </a:t>
            </a:r>
            <a:r>
              <a:rPr lang="en-US" sz="2800" b="1" dirty="0" err="1">
                <a:latin typeface="Exo 2"/>
              </a:rPr>
              <a:t>liệu</a:t>
            </a:r>
            <a:r>
              <a:rPr lang="en-US" sz="2800" b="1" dirty="0">
                <a:latin typeface="Exo 2"/>
              </a:rPr>
              <a:t> </a:t>
            </a:r>
            <a:r>
              <a:rPr lang="en-US" sz="2800" b="1" dirty="0" err="1">
                <a:latin typeface="Exo 2"/>
              </a:rPr>
              <a:t>độ</a:t>
            </a:r>
            <a:r>
              <a:rPr lang="en-US" sz="2800" b="1" dirty="0">
                <a:latin typeface="Exo 2"/>
              </a:rPr>
              <a:t> tin </a:t>
            </a:r>
            <a:r>
              <a:rPr lang="en-US" sz="2800" b="1" dirty="0" err="1">
                <a:latin typeface="Exo 2"/>
              </a:rPr>
              <a:t>cậy</a:t>
            </a:r>
            <a:r>
              <a:rPr lang="en-US" sz="2800" b="1" dirty="0">
                <a:latin typeface="Exo 2"/>
              </a:rPr>
              <a:t>)</a:t>
            </a:r>
            <a:br>
              <a:rPr lang="en-US" sz="2800" b="1" dirty="0">
                <a:latin typeface="Exo 2"/>
              </a:rPr>
            </a:br>
            <a:endParaRPr lang="en-US" sz="2800" b="1" dirty="0">
              <a:latin typeface="Exo 2"/>
            </a:endParaRPr>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685199" y="1377108"/>
            <a:ext cx="8139312" cy="37663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Đặc tả độ tin cậy định lượng hữu ích theo một số cách</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 Quá trình quyết định mức độ tin cậy cần thiết giúp làm rõ những gì các bên liên quan thực sự cần</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C</a:t>
            </a:r>
            <a:r>
              <a:rPr lang="vi-VN" sz="1800" dirty="0">
                <a:solidFill>
                  <a:srgbClr val="434343"/>
                </a:solidFill>
                <a:latin typeface="Times New Roman" panose="02020603050405020304" pitchFamily="18" charset="0"/>
                <a:cs typeface="Times New Roman" panose="02020603050405020304" pitchFamily="18" charset="0"/>
              </a:rPr>
              <a:t>ung cấp cơ sở để đánh giá thời điểm dừng thử nghiệm một hệ thống. </a:t>
            </a:r>
            <a:r>
              <a:rPr lang="en-US" sz="1800" dirty="0">
                <a:solidFill>
                  <a:srgbClr val="434343"/>
                </a:solidFill>
                <a:latin typeface="Times New Roman" panose="02020603050405020304" pitchFamily="18" charset="0"/>
                <a:cs typeface="Times New Roman" panose="02020603050405020304" pitchFamily="18" charset="0"/>
              </a:rPr>
              <a:t>D</a:t>
            </a:r>
            <a:r>
              <a:rPr lang="vi-VN" sz="1800" dirty="0">
                <a:solidFill>
                  <a:srgbClr val="434343"/>
                </a:solidFill>
                <a:latin typeface="Times New Roman" panose="02020603050405020304" pitchFamily="18" charset="0"/>
                <a:cs typeface="Times New Roman" panose="02020603050405020304" pitchFamily="18" charset="0"/>
              </a:rPr>
              <a:t>ừng khi hệ thống đã đạt đến mức độ tin cậy cần thiết.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err="1">
                <a:solidFill>
                  <a:srgbClr val="434343"/>
                </a:solidFill>
                <a:latin typeface="Times New Roman" panose="02020603050405020304" pitchFamily="18" charset="0"/>
                <a:cs typeface="Times New Roman" panose="02020603050405020304" pitchFamily="18" charset="0"/>
              </a:rPr>
              <a:t>Là</a:t>
            </a:r>
            <a:r>
              <a:rPr lang="en-US" sz="1800" dirty="0">
                <a:solidFill>
                  <a:srgbClr val="434343"/>
                </a:solidFill>
                <a:latin typeface="Times New Roman" panose="02020603050405020304" pitchFamily="18" charset="0"/>
                <a:cs typeface="Times New Roman" panose="02020603050405020304" pitchFamily="18" charset="0"/>
              </a:rPr>
              <a:t> p</a:t>
            </a:r>
            <a:r>
              <a:rPr lang="vi-VN" sz="1800" dirty="0">
                <a:solidFill>
                  <a:srgbClr val="434343"/>
                </a:solidFill>
                <a:latin typeface="Times New Roman" panose="02020603050405020304" pitchFamily="18" charset="0"/>
                <a:cs typeface="Times New Roman" panose="02020603050405020304" pitchFamily="18" charset="0"/>
              </a:rPr>
              <a:t>hương tiện để đánh giá các chiến lược thiết kế khác nhau nhằm nâng cao độ tin cậy của hệ thống</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Nếu cơ quan quản lý phải phê duyệt một hệ thống trước khi nó đi vào hoạt động,</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thì</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bằng chứng </a:t>
            </a:r>
            <a:r>
              <a:rPr lang="en-US" sz="1800" dirty="0" err="1">
                <a:solidFill>
                  <a:srgbClr val="434343"/>
                </a:solidFill>
                <a:latin typeface="Times New Roman" panose="02020603050405020304" pitchFamily="18" charset="0"/>
                <a:cs typeface="Times New Roman" panose="02020603050405020304" pitchFamily="18" charset="0"/>
              </a:rPr>
              <a:t>sau</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đó</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cho thấy mục tiêu độ tin cậy yêu cầu đã được đáp ứng</a:t>
            </a:r>
            <a:r>
              <a:rPr lang="en-US" sz="1800" dirty="0">
                <a:solidFill>
                  <a:srgbClr val="434343"/>
                </a:solidFill>
                <a:latin typeface="Times New Roman" panose="02020603050405020304" pitchFamily="18" charset="0"/>
                <a:cs typeface="Times New Roman" panose="02020603050405020304" pitchFamily="18" charset="0"/>
              </a:rPr>
              <a:t>,</a:t>
            </a:r>
            <a:r>
              <a:rPr lang="vi-VN" sz="1800" dirty="0">
                <a:solidFill>
                  <a:srgbClr val="434343"/>
                </a:solidFill>
                <a:latin typeface="Times New Roman" panose="02020603050405020304" pitchFamily="18" charset="0"/>
                <a:cs typeface="Times New Roman" panose="02020603050405020304" pitchFamily="18" charset="0"/>
              </a:rPr>
              <a:t> là rất quan trọng đối với chứng nhận hệ thống</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1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11.2.2 Non-functional reliability requirements</a:t>
            </a:r>
            <a:br>
              <a:rPr lang="en-US" sz="2800" b="1" dirty="0">
                <a:latin typeface="Exo 2"/>
              </a:rPr>
            </a:br>
            <a:r>
              <a:rPr lang="en-US" sz="2800" b="1" dirty="0">
                <a:latin typeface="Exo 2"/>
              </a:rPr>
              <a:t>(</a:t>
            </a:r>
            <a:r>
              <a:rPr lang="en-US" sz="2800" b="1" dirty="0" err="1">
                <a:latin typeface="Exo 2"/>
              </a:rPr>
              <a:t>Yêu</a:t>
            </a:r>
            <a:r>
              <a:rPr lang="en-US" sz="2800" b="1" dirty="0">
                <a:latin typeface="Exo 2"/>
              </a:rPr>
              <a:t> </a:t>
            </a:r>
            <a:r>
              <a:rPr lang="en-US" sz="2800" b="1" dirty="0" err="1">
                <a:latin typeface="Exo 2"/>
              </a:rPr>
              <a:t>cầu</a:t>
            </a:r>
            <a:r>
              <a:rPr lang="en-US" sz="2800" b="1" dirty="0">
                <a:latin typeface="Exo 2"/>
              </a:rPr>
              <a:t> </a:t>
            </a:r>
            <a:r>
              <a:rPr lang="en-US" sz="2800" b="1" dirty="0" err="1">
                <a:latin typeface="Exo 2"/>
              </a:rPr>
              <a:t>về</a:t>
            </a:r>
            <a:r>
              <a:rPr lang="en-US" sz="2800" b="1" dirty="0">
                <a:latin typeface="Exo 2"/>
              </a:rPr>
              <a:t> </a:t>
            </a:r>
            <a:r>
              <a:rPr lang="en-US" sz="2800" b="1" dirty="0" err="1">
                <a:latin typeface="Exo 2"/>
              </a:rPr>
              <a:t>độ</a:t>
            </a:r>
            <a:r>
              <a:rPr lang="en-US" sz="2800" b="1" dirty="0">
                <a:latin typeface="Exo 2"/>
              </a:rPr>
              <a:t> tin </a:t>
            </a:r>
            <a:r>
              <a:rPr lang="en-US" sz="2800" b="1" dirty="0" err="1">
                <a:latin typeface="Exo 2"/>
              </a:rPr>
              <a:t>cậy</a:t>
            </a:r>
            <a:r>
              <a:rPr lang="en-US" sz="2800" b="1" dirty="0">
                <a:latin typeface="Exo 2"/>
              </a:rPr>
              <a:t> phi </a:t>
            </a:r>
            <a:r>
              <a:rPr lang="en-US" sz="2800" b="1" dirty="0" err="1">
                <a:latin typeface="Exo 2"/>
              </a:rPr>
              <a:t>chức</a:t>
            </a:r>
            <a:r>
              <a:rPr lang="en-US" sz="2800" b="1" dirty="0">
                <a:latin typeface="Exo 2"/>
              </a:rPr>
              <a:t> </a:t>
            </a:r>
            <a:r>
              <a:rPr lang="en-US" sz="2800" b="1" dirty="0" err="1">
                <a:latin typeface="Exo 2"/>
              </a:rPr>
              <a:t>năng</a:t>
            </a:r>
            <a:r>
              <a:rPr lang="en-US" sz="2800" b="1" dirty="0">
                <a:latin typeface="Exo 2"/>
              </a:rPr>
              <a:t>)</a:t>
            </a:r>
            <a:endParaRPr lang="en-US" sz="2800" b="1" dirty="0">
              <a:latin typeface="Exo 2"/>
            </a:endParaRPr>
          </a:p>
          <a:p>
            <a:pPr algn="ctr"/>
            <a:br>
              <a:rPr lang="en-US" sz="2800" b="1" dirty="0">
                <a:latin typeface="Exo 2"/>
              </a:rPr>
            </a:br>
            <a:endParaRPr lang="en-US" sz="2800" b="1" dirty="0">
              <a:latin typeface="Exo 2"/>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Các</a:t>
            </a:r>
            <a:r>
              <a:rPr lang="en-US" sz="2800" dirty="0"/>
              <a:t> </a:t>
            </a:r>
            <a:r>
              <a:rPr lang="en-US" sz="2800" dirty="0" err="1"/>
              <a:t>thuộc</a:t>
            </a:r>
            <a:r>
              <a:rPr lang="en-US" sz="2800" dirty="0"/>
              <a:t> </a:t>
            </a:r>
            <a:r>
              <a:rPr lang="en-US" sz="2800" dirty="0" err="1"/>
              <a:t>tính</a:t>
            </a:r>
            <a:r>
              <a:rPr lang="en-US" sz="2800" dirty="0"/>
              <a:t> </a:t>
            </a:r>
            <a:r>
              <a:rPr lang="en-US" sz="2800" dirty="0" err="1"/>
              <a:t>của</a:t>
            </a:r>
            <a:r>
              <a:rPr lang="en-US" sz="2800" dirty="0"/>
              <a:t> </a:t>
            </a:r>
            <a:r>
              <a:rPr lang="en-US" sz="2800" dirty="0" err="1"/>
              <a:t>hệ</a:t>
            </a:r>
            <a:r>
              <a:rPr lang="en-US" sz="2800" dirty="0"/>
              <a:t> </a:t>
            </a:r>
            <a:r>
              <a:rPr lang="en-US" sz="2800" dirty="0" err="1"/>
              <a:t>thống</a:t>
            </a:r>
            <a:endParaRPr sz="2800" dirty="0"/>
          </a:p>
        </p:txBody>
      </p:sp>
      <p:sp>
        <p:nvSpPr>
          <p:cNvPr id="59" name="Google Shape;158;p34"/>
          <p:cNvSpPr txBox="1"/>
          <p:nvPr/>
        </p:nvSpPr>
        <p:spPr>
          <a:xfrm>
            <a:off x="870650" y="945896"/>
            <a:ext cx="7402700" cy="3758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Availability (Tính khả dụng): Xác suất hệ thống sẽ được thiết lập và chạy và cung cấp các dịch vụ hữu ích cho người dùng.</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Reliability (Độ tinh cậy): Xác suất hệ thống sẽ cung cấp chính xác các dịch vụ như người dùng mong đợi.</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Safety (Độ an toàn): Phán đoán về khả năng hệ thống sẽ gây ra thiệt hại cho con người hoặc môi trường của nó</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Security (Độ bảo mật): Đánh giá khả năng hệ thống có thể chống lại sự xâm nhập tình cờ hoặc cố ý.</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Resilience (Khả năng khôi phục): Đánh giá xem hệ thống có thể duy trì tính liên tục của các dịch vụ quan trọng như thế nào trong trường hợp có các sự kiện gián đoạn như lỗi thiệt bị và bị tấn công mạng</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56631" y="1553378"/>
            <a:ext cx="7402700" cy="31508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Chỉ định các yêu cầu về tính khả dụng và độ tin cậy cho các dạng hư hỏng khác nhau. </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Chỉ định các yêu cầu về tính khả dụng và độ tin cậy cho các loại dịch vụ hệ thống khác nhau</a:t>
            </a:r>
            <a:r>
              <a:rPr lang="en-US" sz="1800" dirty="0">
                <a:solidFill>
                  <a:srgbClr val="434343"/>
                </a:solidFill>
                <a:latin typeface="Times New Roman" panose="02020603050405020304" pitchFamily="18" charset="0"/>
                <a:cs typeface="Times New Roman" panose="02020603050405020304" pitchFamily="18" charset="0"/>
              </a:rPr>
              <a:t>. </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Hãy suy nghĩ về độ tin cậy tài liệu có thực sự được yêu cầu hay không.</a:t>
            </a: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03 </a:t>
            </a:r>
            <a:r>
              <a:rPr lang="en-US" sz="2800" b="1" dirty="0" err="1">
                <a:latin typeface="Exo 2"/>
              </a:rPr>
              <a:t>nguyên</a:t>
            </a:r>
            <a:r>
              <a:rPr lang="en-US" sz="2800" b="1" dirty="0">
                <a:latin typeface="Exo 2"/>
              </a:rPr>
              <a:t> </a:t>
            </a:r>
            <a:r>
              <a:rPr lang="en-US" sz="2800" b="1" dirty="0" err="1">
                <a:latin typeface="Exo 2"/>
              </a:rPr>
              <a:t>tắc</a:t>
            </a:r>
            <a:r>
              <a:rPr lang="en-US" sz="2800" b="1" dirty="0">
                <a:latin typeface="Exo 2"/>
              </a:rPr>
              <a:t> </a:t>
            </a:r>
            <a:r>
              <a:rPr lang="en-US" sz="2800" b="1" dirty="0" err="1">
                <a:latin typeface="Exo 2"/>
              </a:rPr>
              <a:t>khi</a:t>
            </a:r>
            <a:r>
              <a:rPr lang="en-US" sz="2800" b="1" dirty="0">
                <a:latin typeface="Exo 2"/>
              </a:rPr>
              <a:t> </a:t>
            </a:r>
            <a:r>
              <a:rPr lang="en-US" sz="2800" b="1" dirty="0" err="1">
                <a:latin typeface="Exo 2"/>
              </a:rPr>
              <a:t>chỉ</a:t>
            </a:r>
            <a:r>
              <a:rPr lang="en-US" sz="2800" b="1" dirty="0">
                <a:latin typeface="Exo 2"/>
              </a:rPr>
              <a:t> </a:t>
            </a:r>
            <a:r>
              <a:rPr lang="en-US" sz="2800" b="1" dirty="0" err="1">
                <a:latin typeface="Exo 2"/>
              </a:rPr>
              <a:t>định</a:t>
            </a:r>
            <a:r>
              <a:rPr lang="en-US" sz="2800" b="1" dirty="0">
                <a:latin typeface="Exo 2"/>
              </a:rPr>
              <a:t> </a:t>
            </a:r>
            <a:r>
              <a:rPr lang="en-US" sz="2800" b="1" dirty="0" err="1">
                <a:latin typeface="Exo 2"/>
              </a:rPr>
              <a:t>các</a:t>
            </a:r>
            <a:r>
              <a:rPr lang="en-US" sz="2800" b="1" dirty="0">
                <a:latin typeface="Exo 2"/>
              </a:rPr>
              <a:t> </a:t>
            </a:r>
            <a:r>
              <a:rPr lang="en-US" sz="2800" b="1" dirty="0" err="1">
                <a:latin typeface="Exo 2"/>
              </a:rPr>
              <a:t>yêu</a:t>
            </a:r>
            <a:r>
              <a:rPr lang="en-US" sz="2800" b="1" dirty="0">
                <a:latin typeface="Exo 2"/>
              </a:rPr>
              <a:t> </a:t>
            </a:r>
            <a:r>
              <a:rPr lang="en-US" sz="2800" b="1" dirty="0" err="1">
                <a:latin typeface="Exo 2"/>
              </a:rPr>
              <a:t>cầu</a:t>
            </a:r>
            <a:r>
              <a:rPr lang="en-US" sz="2800" b="1" dirty="0">
                <a:latin typeface="Exo 2"/>
              </a:rPr>
              <a:t> </a:t>
            </a:r>
            <a:br>
              <a:rPr lang="en-US" sz="2800" b="1" dirty="0">
                <a:latin typeface="Exo 2"/>
              </a:rPr>
            </a:br>
            <a:r>
              <a:rPr lang="en-US" sz="2800" b="1" dirty="0" err="1">
                <a:latin typeface="Exo 2"/>
              </a:rPr>
              <a:t>về</a:t>
            </a:r>
            <a:r>
              <a:rPr lang="en-US" sz="2800" b="1" dirty="0">
                <a:latin typeface="Exo 2"/>
              </a:rPr>
              <a:t> </a:t>
            </a:r>
            <a:r>
              <a:rPr lang="en-US" sz="2800" b="1" dirty="0" err="1">
                <a:latin typeface="Exo 2"/>
              </a:rPr>
              <a:t>độ</a:t>
            </a:r>
            <a:r>
              <a:rPr lang="en-US" sz="2800" b="1" dirty="0">
                <a:latin typeface="Exo 2"/>
              </a:rPr>
              <a:t> tin </a:t>
            </a:r>
            <a:r>
              <a:rPr lang="en-US" sz="2800" b="1" dirty="0" err="1">
                <a:latin typeface="Exo 2"/>
              </a:rPr>
              <a:t>cậy</a:t>
            </a:r>
            <a:br>
              <a:rPr lang="en-US" sz="2800" b="1" dirty="0">
                <a:latin typeface="Exo 2"/>
              </a:rPr>
            </a:br>
            <a:endParaRPr lang="en-US" sz="2800" b="1" dirty="0">
              <a:latin typeface="Exo 2"/>
            </a:endParaRPr>
          </a:p>
        </p:txBody>
      </p:sp>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56631" y="1476259"/>
            <a:ext cx="7402700" cy="3073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Có </a:t>
            </a:r>
            <a:r>
              <a:rPr lang="en-US" sz="1800" dirty="0">
                <a:solidFill>
                  <a:srgbClr val="434343"/>
                </a:solidFill>
                <a:latin typeface="Times New Roman" panose="02020603050405020304" pitchFamily="18" charset="0"/>
                <a:cs typeface="Times New Roman" panose="02020603050405020304" pitchFamily="18" charset="0"/>
              </a:rPr>
              <a:t>04</a:t>
            </a:r>
            <a:r>
              <a:rPr lang="vi-VN" sz="1800" dirty="0">
                <a:solidFill>
                  <a:srgbClr val="434343"/>
                </a:solidFill>
                <a:latin typeface="Times New Roman" panose="02020603050405020304" pitchFamily="18" charset="0"/>
                <a:cs typeface="Times New Roman" panose="02020603050405020304" pitchFamily="18" charset="0"/>
              </a:rPr>
              <a:t> loại yêu cầu về độ tin cậy chức năng:</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Checking requirements</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Yêu cầu kiểm tra </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Recovery requirements</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Yêu cầu khôi phục</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Redundancy requirements</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Yêu cầu về dự phòng </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Process requirements</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Yêu cầu quy trình</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11.2.3 Functional reliability specification</a:t>
            </a:r>
            <a:br>
              <a:rPr lang="en-US" sz="2800" b="1" dirty="0">
                <a:latin typeface="Exo 2"/>
              </a:rPr>
            </a:br>
            <a:r>
              <a:rPr lang="en-US" sz="2800" b="1" dirty="0">
                <a:latin typeface="Exo 2"/>
              </a:rPr>
              <a:t>(</a:t>
            </a:r>
            <a:r>
              <a:rPr lang="en-US" sz="2800" b="1" dirty="0" err="1">
                <a:latin typeface="Exo 2"/>
              </a:rPr>
              <a:t>Đặc</a:t>
            </a:r>
            <a:r>
              <a:rPr lang="en-US" sz="2800" b="1" dirty="0">
                <a:latin typeface="Exo 2"/>
              </a:rPr>
              <a:t> </a:t>
            </a:r>
            <a:r>
              <a:rPr lang="en-US" sz="2800" b="1" dirty="0" err="1">
                <a:latin typeface="Exo 2"/>
              </a:rPr>
              <a:t>điểm</a:t>
            </a:r>
            <a:r>
              <a:rPr lang="en-US" sz="2800" b="1" dirty="0">
                <a:latin typeface="Exo 2"/>
              </a:rPr>
              <a:t> </a:t>
            </a:r>
            <a:r>
              <a:rPr lang="en-US" sz="2800" b="1" dirty="0" err="1">
                <a:latin typeface="Exo 2"/>
              </a:rPr>
              <a:t>kỹ</a:t>
            </a:r>
            <a:r>
              <a:rPr lang="en-US" sz="2800" b="1" dirty="0">
                <a:latin typeface="Exo 2"/>
              </a:rPr>
              <a:t> </a:t>
            </a:r>
            <a:r>
              <a:rPr lang="en-US" sz="2800" b="1" dirty="0" err="1">
                <a:latin typeface="Exo 2"/>
              </a:rPr>
              <a:t>thuật</a:t>
            </a:r>
            <a:r>
              <a:rPr lang="en-US" sz="2800" b="1" dirty="0">
                <a:latin typeface="Exo 2"/>
              </a:rPr>
              <a:t> </a:t>
            </a:r>
            <a:r>
              <a:rPr lang="en-US" sz="2800" b="1" dirty="0" err="1">
                <a:latin typeface="Exo 2"/>
              </a:rPr>
              <a:t>độ</a:t>
            </a:r>
            <a:r>
              <a:rPr lang="en-US" sz="2800" b="1" dirty="0">
                <a:latin typeface="Exo 2"/>
              </a:rPr>
              <a:t> tin </a:t>
            </a:r>
            <a:r>
              <a:rPr lang="en-US" sz="2800" b="1" dirty="0" err="1">
                <a:latin typeface="Exo 2"/>
              </a:rPr>
              <a:t>cậy</a:t>
            </a:r>
            <a:r>
              <a:rPr lang="en-US" sz="2800" b="1" dirty="0">
                <a:latin typeface="Exo 2"/>
              </a:rPr>
              <a:t> </a:t>
            </a:r>
            <a:r>
              <a:rPr lang="en-US" sz="2800" b="1" dirty="0" err="1">
                <a:latin typeface="Exo 2"/>
              </a:rPr>
              <a:t>chức</a:t>
            </a:r>
            <a:r>
              <a:rPr lang="en-US" sz="2800" b="1" dirty="0">
                <a:latin typeface="Exo 2"/>
              </a:rPr>
              <a:t> </a:t>
            </a:r>
            <a:r>
              <a:rPr lang="en-US" sz="2800" b="1" dirty="0" err="1">
                <a:latin typeface="Exo 2"/>
              </a:rPr>
              <a:t>năng</a:t>
            </a:r>
            <a:r>
              <a:rPr lang="en-US" sz="2800" b="1" dirty="0">
                <a:latin typeface="Exo 2"/>
              </a:rPr>
              <a:t>)</a:t>
            </a:r>
            <a:endParaRPr lang="en-US" sz="2800" b="1" dirty="0">
              <a:latin typeface="Exo 2"/>
            </a:endParaRPr>
          </a:p>
          <a:p>
            <a:pPr algn="ctr"/>
            <a:endParaRPr lang="en-US" sz="2800" b="1" dirty="0">
              <a:latin typeface="Exo 2"/>
            </a:endParaRPr>
          </a:p>
          <a:p>
            <a:pPr algn="ctr"/>
            <a:endParaRPr lang="en-US" sz="2800" b="1" dirty="0">
              <a:latin typeface="Exo 2"/>
            </a:endParaRPr>
          </a:p>
        </p:txBody>
      </p:sp>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1022733" y="1377108"/>
            <a:ext cx="7402700" cy="332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Khả năng </a:t>
            </a:r>
            <a:r>
              <a:rPr lang="en-US" sz="1800" dirty="0" err="1">
                <a:solidFill>
                  <a:srgbClr val="434343"/>
                </a:solidFill>
                <a:latin typeface="Times New Roman" panose="02020603050405020304" pitchFamily="18" charset="0"/>
                <a:cs typeface="Times New Roman" panose="02020603050405020304" pitchFamily="18" charset="0"/>
              </a:rPr>
              <a:t>kháng</a:t>
            </a:r>
            <a:r>
              <a:rPr lang="vi-VN" sz="1800" dirty="0">
                <a:solidFill>
                  <a:srgbClr val="434343"/>
                </a:solidFill>
                <a:latin typeface="Times New Roman" panose="02020603050405020304" pitchFamily="18" charset="0"/>
                <a:cs typeface="Times New Roman" panose="02020603050405020304" pitchFamily="18" charset="0"/>
              </a:rPr>
              <a:t> lỗi là một cách tiếp cận thời gian chạy để xác định độ tin cậy, trong đó hệ thống bao gồm các cơ chế để tiếp tục hoạt động, ngay cả sau khi xảy ra lỗi phần mềm hoặc phần cứng và trạng thái hệ thống bị lỗi.</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Để cung cấp khả năng </a:t>
            </a:r>
            <a:r>
              <a:rPr lang="en-US" sz="1800" dirty="0" err="1">
                <a:solidFill>
                  <a:srgbClr val="434343"/>
                </a:solidFill>
                <a:latin typeface="Times New Roman" panose="02020603050405020304" pitchFamily="18" charset="0"/>
                <a:cs typeface="Times New Roman" panose="02020603050405020304" pitchFamily="18" charset="0"/>
              </a:rPr>
              <a:t>kháng</a:t>
            </a:r>
            <a:r>
              <a:rPr lang="vi-VN" sz="1800" dirty="0">
                <a:solidFill>
                  <a:srgbClr val="434343"/>
                </a:solidFill>
                <a:latin typeface="Times New Roman" panose="02020603050405020304" pitchFamily="18" charset="0"/>
                <a:cs typeface="Times New Roman" panose="02020603050405020304" pitchFamily="18" charset="0"/>
              </a:rPr>
              <a:t> lỗi, kiến trúc hệ thống phải được thiết kế để bao gồm phần cứng và </a:t>
            </a:r>
            <a:r>
              <a:rPr lang="en-US" sz="1800" dirty="0" err="1">
                <a:solidFill>
                  <a:srgbClr val="434343"/>
                </a:solidFill>
                <a:latin typeface="Times New Roman" panose="02020603050405020304" pitchFamily="18" charset="0"/>
                <a:cs typeface="Times New Roman" panose="02020603050405020304" pitchFamily="18" charset="0"/>
              </a:rPr>
              <a:t>phần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mềm</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dự phòng </a:t>
            </a:r>
            <a:r>
              <a:rPr lang="en-US" sz="1800" dirty="0" err="1">
                <a:solidFill>
                  <a:srgbClr val="434343"/>
                </a:solidFill>
                <a:latin typeface="Times New Roman" panose="02020603050405020304" pitchFamily="18" charset="0"/>
                <a:cs typeface="Times New Roman" panose="02020603050405020304" pitchFamily="18" charset="0"/>
              </a:rPr>
              <a:t>và</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đa</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dạng</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Cách đơn giản nhất của một kiến trúc đáng tin cậy là </a:t>
            </a:r>
            <a:r>
              <a:rPr lang="en-US" sz="1800" dirty="0" err="1">
                <a:solidFill>
                  <a:srgbClr val="434343"/>
                </a:solidFill>
                <a:latin typeface="Times New Roman" panose="02020603050405020304" pitchFamily="18" charset="0"/>
                <a:cs typeface="Times New Roman" panose="02020603050405020304" pitchFamily="18" charset="0"/>
              </a:rPr>
              <a:t>trong</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các máy chủ </a:t>
            </a:r>
            <a:r>
              <a:rPr lang="en-US" sz="1800" dirty="0" err="1">
                <a:solidFill>
                  <a:srgbClr val="434343"/>
                </a:solidFill>
                <a:latin typeface="Times New Roman" panose="02020603050405020304" pitchFamily="18" charset="0"/>
                <a:cs typeface="Times New Roman" panose="02020603050405020304" pitchFamily="18" charset="0"/>
              </a:rPr>
              <a:t>phải</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được sao chép, </a:t>
            </a:r>
            <a:r>
              <a:rPr lang="en-US" sz="1800" dirty="0" err="1">
                <a:solidFill>
                  <a:srgbClr val="434343"/>
                </a:solidFill>
                <a:latin typeface="Times New Roman" panose="02020603050405020304" pitchFamily="18" charset="0"/>
                <a:cs typeface="Times New Roman" panose="02020603050405020304" pitchFamily="18" charset="0"/>
              </a:rPr>
              <a:t>nơi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mà</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hai hoặc nhiều máy chủ thực hiện cùng một nhiệm vụ</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11.3 Fault-tolerant architectures</a:t>
            </a:r>
            <a:br>
              <a:rPr lang="en-US" sz="2800" b="1" dirty="0">
                <a:latin typeface="Exo 2"/>
              </a:rPr>
            </a:br>
            <a:r>
              <a:rPr lang="en-US" sz="2800" b="1" dirty="0">
                <a:latin typeface="Exo 2"/>
              </a:rPr>
              <a:t>(</a:t>
            </a:r>
            <a:r>
              <a:rPr lang="en-US" sz="2800" b="1" dirty="0" err="1">
                <a:latin typeface="Exo 2"/>
              </a:rPr>
              <a:t>Kiến</a:t>
            </a:r>
            <a:r>
              <a:rPr lang="en-US" sz="2800" b="1" dirty="0">
                <a:latin typeface="Exo 2"/>
              </a:rPr>
              <a:t> </a:t>
            </a:r>
            <a:r>
              <a:rPr lang="en-US" sz="2800" b="1" dirty="0" err="1">
                <a:latin typeface="Exo 2"/>
              </a:rPr>
              <a:t>trúc</a:t>
            </a:r>
            <a:r>
              <a:rPr lang="en-US" sz="2800" b="1" dirty="0">
                <a:latin typeface="Exo 2"/>
              </a:rPr>
              <a:t> </a:t>
            </a:r>
            <a:r>
              <a:rPr lang="en-US" sz="2800" b="1" dirty="0" err="1">
                <a:latin typeface="Exo 2"/>
              </a:rPr>
              <a:t>kháng</a:t>
            </a:r>
            <a:r>
              <a:rPr lang="en-US" sz="2800" b="1" dirty="0">
                <a:latin typeface="Exo 2"/>
              </a:rPr>
              <a:t> </a:t>
            </a:r>
            <a:r>
              <a:rPr lang="en-US" sz="2800" b="1" dirty="0" err="1">
                <a:latin typeface="Exo 2"/>
              </a:rPr>
              <a:t>lỗi</a:t>
            </a:r>
            <a:r>
              <a:rPr lang="en-US" sz="2800" b="1" dirty="0">
                <a:latin typeface="Exo 2"/>
              </a:rPr>
              <a:t>)</a:t>
            </a:r>
            <a:br>
              <a:rPr lang="en-US" sz="2800" b="1" dirty="0">
                <a:latin typeface="Exo 2"/>
              </a:rPr>
            </a:br>
            <a:endParaRPr lang="en-US" sz="2800" b="1" dirty="0">
              <a:latin typeface="Exo 2"/>
            </a:endParaRPr>
          </a:p>
        </p:txBody>
      </p:sp>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56631" y="1377108"/>
            <a:ext cx="7402700" cy="3216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Hệ thống bảo vệ là một hệ thống chuyên biệt được liên kết với một số hệ thống khác. Đây thường là hệ thống điều khiển cho một số quy trình</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Hệ thống bảo vệ bao gồm chức năng quan trọng được yêu cầu để chuyển hệ thống từ trạng thái không an toàn</a:t>
            </a:r>
            <a:r>
              <a:rPr lang="en-US" sz="1800" dirty="0">
                <a:solidFill>
                  <a:srgbClr val="434343"/>
                </a:solidFill>
                <a:latin typeface="Times New Roman" panose="02020603050405020304" pitchFamily="18" charset="0"/>
                <a:cs typeface="Times New Roman" panose="02020603050405020304" pitchFamily="18" charset="0"/>
              </a:rPr>
              <a:t>,</a:t>
            </a:r>
            <a:r>
              <a:rPr lang="vi-VN" sz="1800" dirty="0">
                <a:solidFill>
                  <a:srgbClr val="434343"/>
                </a:solidFill>
                <a:latin typeface="Times New Roman" panose="02020603050405020304" pitchFamily="18" charset="0"/>
                <a:cs typeface="Times New Roman" panose="02020603050405020304" pitchFamily="18" charset="0"/>
              </a:rPr>
              <a:t> tiềm ẩn sang trạng thái an toàn (có thể là tắt hệ thống). </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err="1">
                <a:solidFill>
                  <a:srgbClr val="434343"/>
                </a:solidFill>
                <a:latin typeface="Times New Roman" panose="02020603050405020304" pitchFamily="18" charset="0"/>
                <a:cs typeface="Times New Roman" panose="02020603050405020304" pitchFamily="18" charset="0"/>
              </a:rPr>
              <a:t>Là</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chức</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năng</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giám sát hoạt động và đảm bảo rằng hệ thống được đưa về trạng thái an toàn trong trường hợp khẩn cấp.</a:t>
            </a: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11.3.1 Protection systems</a:t>
            </a:r>
            <a:br>
              <a:rPr lang="en-US" sz="2800" b="1" dirty="0">
                <a:latin typeface="Exo 2"/>
              </a:rPr>
            </a:br>
            <a:r>
              <a:rPr lang="en-US" sz="2800" b="1" dirty="0">
                <a:latin typeface="Exo 2"/>
              </a:rPr>
              <a:t>(</a:t>
            </a:r>
            <a:r>
              <a:rPr lang="en-US" sz="2800" b="1" dirty="0" err="1">
                <a:latin typeface="Exo 2"/>
              </a:rPr>
              <a:t>Hệ</a:t>
            </a:r>
            <a:r>
              <a:rPr lang="en-US" sz="2800" b="1" dirty="0">
                <a:latin typeface="Exo 2"/>
              </a:rPr>
              <a:t> </a:t>
            </a:r>
            <a:r>
              <a:rPr lang="en-US" sz="2800" b="1" dirty="0" err="1">
                <a:latin typeface="Exo 2"/>
              </a:rPr>
              <a:t>thống</a:t>
            </a:r>
            <a:r>
              <a:rPr lang="en-US" sz="2800" b="1" dirty="0">
                <a:latin typeface="Exo 2"/>
              </a:rPr>
              <a:t> </a:t>
            </a:r>
            <a:r>
              <a:rPr lang="en-US" sz="2800" b="1" dirty="0" err="1">
                <a:latin typeface="Exo 2"/>
              </a:rPr>
              <a:t>bảo</a:t>
            </a:r>
            <a:r>
              <a:rPr lang="en-US" sz="2800" b="1" dirty="0">
                <a:latin typeface="Exo 2"/>
              </a:rPr>
              <a:t> </a:t>
            </a:r>
            <a:r>
              <a:rPr lang="en-US" sz="2800" b="1" dirty="0" err="1">
                <a:latin typeface="Exo 2"/>
              </a:rPr>
              <a:t>vệ</a:t>
            </a:r>
            <a:r>
              <a:rPr lang="en-US" sz="2800" b="1" dirty="0">
                <a:latin typeface="Exo 2"/>
              </a:rPr>
              <a:t>)</a:t>
            </a:r>
            <a:br>
              <a:rPr lang="en-US" sz="2800" b="1" dirty="0">
                <a:latin typeface="Exo 2"/>
              </a:rPr>
            </a:br>
            <a:endParaRPr lang="en-US" sz="2800" b="1" dirty="0">
              <a:latin typeface="Exo 2"/>
            </a:endParaRPr>
          </a:p>
        </p:txBody>
      </p:sp>
    </p:spTree>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56631" y="1377107"/>
            <a:ext cx="7402700" cy="3536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Kiến trúc tự giám sát là một kiến trúc hệ thống trong đó hệ thống được thiết kế để giám sát hoạt động của chính nó và thực hiện một số hành động nếu một vấn đề được phát hiện</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endParaRPr lang="en-US"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11.3.2 Self-monitoring architectures</a:t>
            </a:r>
            <a:br>
              <a:rPr lang="en-US" sz="2800" b="1" dirty="0">
                <a:latin typeface="Exo 2"/>
              </a:rPr>
            </a:br>
            <a:r>
              <a:rPr lang="en-US" sz="2800" b="1" dirty="0">
                <a:latin typeface="Exo 2"/>
              </a:rPr>
              <a:t>(</a:t>
            </a:r>
            <a:r>
              <a:rPr lang="en-US" sz="2800" b="1" dirty="0" err="1">
                <a:latin typeface="Exo 2"/>
              </a:rPr>
              <a:t>Kiến</a:t>
            </a:r>
            <a:r>
              <a:rPr lang="en-US" sz="2800" b="1" dirty="0">
                <a:latin typeface="Exo 2"/>
              </a:rPr>
              <a:t> </a:t>
            </a:r>
            <a:r>
              <a:rPr lang="en-US" sz="2800" b="1" dirty="0" err="1">
                <a:latin typeface="Exo 2"/>
              </a:rPr>
              <a:t>trúc</a:t>
            </a:r>
            <a:r>
              <a:rPr lang="en-US" sz="2800" b="1" dirty="0">
                <a:latin typeface="Exo 2"/>
              </a:rPr>
              <a:t> </a:t>
            </a:r>
            <a:r>
              <a:rPr lang="en-US" sz="2800" b="1" dirty="0" err="1">
                <a:latin typeface="Exo 2"/>
              </a:rPr>
              <a:t>tự</a:t>
            </a:r>
            <a:r>
              <a:rPr lang="en-US" sz="2800" b="1" dirty="0">
                <a:latin typeface="Exo 2"/>
              </a:rPr>
              <a:t> </a:t>
            </a:r>
            <a:r>
              <a:rPr lang="en-US" sz="2800" b="1" dirty="0" err="1">
                <a:latin typeface="Exo 2"/>
              </a:rPr>
              <a:t>giám</a:t>
            </a:r>
            <a:r>
              <a:rPr lang="en-US" sz="2800" b="1" dirty="0">
                <a:latin typeface="Exo 2"/>
              </a:rPr>
              <a:t> </a:t>
            </a:r>
            <a:r>
              <a:rPr lang="en-US" sz="2800" b="1" dirty="0" err="1">
                <a:latin typeface="Exo 2"/>
              </a:rPr>
              <a:t>sát</a:t>
            </a:r>
            <a:r>
              <a:rPr lang="en-US" sz="2800" b="1" dirty="0">
                <a:latin typeface="Exo 2"/>
              </a:rPr>
              <a:t>)</a:t>
            </a:r>
            <a:br>
              <a:rPr lang="en-US" sz="2800" b="1" dirty="0">
                <a:latin typeface="Exo 2"/>
              </a:rPr>
            </a:br>
            <a:endParaRPr lang="en-US" sz="2800" b="1" dirty="0">
              <a:latin typeface="Exo 2"/>
            </a:endParaRPr>
          </a:p>
        </p:txBody>
      </p:sp>
      <p:pic>
        <p:nvPicPr>
          <p:cNvPr id="2" name="Picture 1"/>
          <p:cNvPicPr>
            <a:picLocks noChangeAspect="1"/>
          </p:cNvPicPr>
          <p:nvPr/>
        </p:nvPicPr>
        <p:blipFill>
          <a:blip r:embed="rId1"/>
          <a:stretch>
            <a:fillRect/>
          </a:stretch>
        </p:blipFill>
        <p:spPr>
          <a:xfrm>
            <a:off x="1241256" y="2785468"/>
            <a:ext cx="6661487" cy="1574533"/>
          </a:xfrm>
          <a:prstGeom prst="rect">
            <a:avLst/>
          </a:prstGeom>
        </p:spPr>
      </p:pic>
      <p:sp>
        <p:nvSpPr>
          <p:cNvPr id="3" name="TextBox 2"/>
          <p:cNvSpPr txBox="1"/>
          <p:nvPr/>
        </p:nvSpPr>
        <p:spPr>
          <a:xfrm>
            <a:off x="4162381" y="4482873"/>
            <a:ext cx="1114699" cy="307777"/>
          </a:xfrm>
          <a:prstGeom prst="rect">
            <a:avLst/>
          </a:prstGeom>
          <a:noFill/>
        </p:spPr>
        <p:txBody>
          <a:bodyPr wrap="square" rtlCol="0">
            <a:spAutoFit/>
          </a:bodyPr>
          <a:lstStyle/>
          <a:p>
            <a:r>
              <a:rPr lang="vi-VN" sz="1400" dirty="0">
                <a:solidFill>
                  <a:srgbClr val="434343"/>
                </a:solidFill>
                <a:latin typeface="Times New Roman" panose="02020603050405020304" pitchFamily="18" charset="0"/>
                <a:cs typeface="Times New Roman" panose="02020603050405020304" pitchFamily="18" charset="0"/>
              </a:rPr>
              <a:t>Hình 11.7</a:t>
            </a:r>
            <a:endParaRPr lang="en-US" dirty="0"/>
          </a:p>
        </p:txBody>
      </p:sp>
    </p:spTree>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56631" y="1156771"/>
            <a:ext cx="7402700" cy="3547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Để có hiệu quả trong việc phát hiện cả lỗi phần cứng và phần mềm, hệ thống tự giám sát phải được thiết kế sao cho:</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Phần cứng được sử dụng trong mỗi kênh </a:t>
            </a:r>
            <a:r>
              <a:rPr lang="en-US" sz="1800" dirty="0" err="1">
                <a:solidFill>
                  <a:srgbClr val="434343"/>
                </a:solidFill>
                <a:latin typeface="Times New Roman" panose="02020603050405020304" pitchFamily="18" charset="0"/>
                <a:cs typeface="Times New Roman" panose="02020603050405020304" pitchFamily="18" charset="0"/>
              </a:rPr>
              <a:t>phải</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đa dạng.</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Phần mềm được sử dụng trong mỗi kênh </a:t>
            </a:r>
            <a:r>
              <a:rPr lang="en-US" sz="1800" dirty="0" err="1">
                <a:solidFill>
                  <a:srgbClr val="434343"/>
                </a:solidFill>
                <a:latin typeface="Times New Roman" panose="02020603050405020304" pitchFamily="18" charset="0"/>
                <a:cs typeface="Times New Roman" panose="02020603050405020304" pitchFamily="18" charset="0"/>
              </a:rPr>
              <a:t>phải</a:t>
            </a:r>
            <a:r>
              <a:rPr lang="vi-VN" sz="1800" dirty="0">
                <a:solidFill>
                  <a:srgbClr val="434343"/>
                </a:solidFill>
                <a:latin typeface="Times New Roman" panose="02020603050405020304" pitchFamily="18" charset="0"/>
                <a:cs typeface="Times New Roman" panose="02020603050405020304" pitchFamily="18" charset="0"/>
              </a:rPr>
              <a:t> đa dạng. Nếu không, cùng một lúc có thể phát sinh cùng một lỗi phần mềm trên mỗi kênh. </a:t>
            </a:r>
            <a:endParaRPr lang="en-US"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Trong những tình huống đòi hỏi tính sẵn sàng cao, bạn phải sử dụng song song nhiều hệ thống tự kiểm tra. </a:t>
            </a: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Tree>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56631" y="1377108"/>
            <a:ext cx="7402700" cy="332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Các kiến trúc tự giám sát là </a:t>
            </a:r>
            <a:r>
              <a:rPr lang="en-US" sz="1800" dirty="0" err="1">
                <a:solidFill>
                  <a:srgbClr val="434343"/>
                </a:solidFill>
                <a:latin typeface="Times New Roman" panose="02020603050405020304" pitchFamily="18" charset="0"/>
                <a:cs typeface="Times New Roman" panose="02020603050405020304" pitchFamily="18" charset="0"/>
              </a:rPr>
              <a:t>các</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ví dụ về các hệ thống trong đó lập trình đa</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phiên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bản</a:t>
            </a:r>
            <a:r>
              <a:rPr lang="vi-VN" sz="1800" dirty="0">
                <a:solidFill>
                  <a:srgbClr val="434343"/>
                </a:solidFill>
                <a:latin typeface="Times New Roman" panose="02020603050405020304" pitchFamily="18" charset="0"/>
                <a:cs typeface="Times New Roman" panose="02020603050405020304" pitchFamily="18" charset="0"/>
              </a:rPr>
              <a:t> được sử dụng để cung cấp tính dự phòng và đa dạng của phần mềm. Khái niệm lập trình đa </a:t>
            </a:r>
            <a:r>
              <a:rPr lang="en-US" sz="1800" dirty="0" err="1">
                <a:solidFill>
                  <a:srgbClr val="434343"/>
                </a:solidFill>
                <a:latin typeface="Times New Roman" panose="02020603050405020304" pitchFamily="18" charset="0"/>
                <a:cs typeface="Times New Roman" panose="02020603050405020304" pitchFamily="18" charset="0"/>
              </a:rPr>
              <a:t>phiên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bản</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này bắt nguồn từ các hệ thống phần cứng nơi khái niệm dự phòng TMR</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đã được sử dụng trong nhiều năm để xây dựng các hệ thống có khả năng chống lại các lỗi phần cứng</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err="1">
                <a:solidFill>
                  <a:srgbClr val="434343"/>
                </a:solidFill>
                <a:latin typeface="Times New Roman" panose="02020603050405020304" pitchFamily="18" charset="0"/>
                <a:cs typeface="Times New Roman" panose="02020603050405020304" pitchFamily="18" charset="0"/>
              </a:rPr>
              <a:t>Lập</a:t>
            </a:r>
            <a:r>
              <a:rPr lang="vi-VN" sz="1800" dirty="0">
                <a:solidFill>
                  <a:srgbClr val="434343"/>
                </a:solidFill>
                <a:latin typeface="Times New Roman" panose="02020603050405020304" pitchFamily="18" charset="0"/>
                <a:cs typeface="Times New Roman" panose="02020603050405020304" pitchFamily="18" charset="0"/>
              </a:rPr>
              <a:t> trình phiên bản N có thể ít tốn kém hơn so với các kiến trúc tự kiểm tra </a:t>
            </a:r>
            <a:r>
              <a:rPr lang="en-US" sz="1800" dirty="0" err="1">
                <a:solidFill>
                  <a:srgbClr val="434343"/>
                </a:solidFill>
                <a:latin typeface="Times New Roman" panose="02020603050405020304" pitchFamily="18" charset="0"/>
                <a:cs typeface="Times New Roman" panose="02020603050405020304" pitchFamily="18" charset="0"/>
              </a:rPr>
              <a:t>khác</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trong các hệ thống </a:t>
            </a:r>
            <a:r>
              <a:rPr lang="en-US" sz="1800" dirty="0" err="1">
                <a:solidFill>
                  <a:srgbClr val="434343"/>
                </a:solidFill>
                <a:latin typeface="Times New Roman" panose="02020603050405020304" pitchFamily="18" charset="0"/>
                <a:cs typeface="Times New Roman" panose="02020603050405020304" pitchFamily="18" charset="0"/>
              </a:rPr>
              <a:t>là</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lý</a:t>
            </a:r>
            <a:r>
              <a:rPr lang="en-US" sz="1800" dirty="0">
                <a:solidFill>
                  <a:srgbClr val="434343"/>
                </a:solidFill>
                <a:latin typeface="Times New Roman" panose="02020603050405020304" pitchFamily="18" charset="0"/>
                <a:cs typeface="Times New Roman" panose="02020603050405020304" pitchFamily="18" charset="0"/>
              </a:rPr>
              <a:t> do </a:t>
            </a:r>
            <a:r>
              <a:rPr lang="en-US" sz="1800" dirty="0" err="1">
                <a:solidFill>
                  <a:srgbClr val="434343"/>
                </a:solidFill>
                <a:latin typeface="Times New Roman" panose="02020603050405020304" pitchFamily="18" charset="0"/>
                <a:cs typeface="Times New Roman" panose="02020603050405020304" pitchFamily="18" charset="0"/>
              </a:rPr>
              <a:t>tại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sao</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yêu cầu mức độ sẵn sàng cao.</a:t>
            </a: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11.3.3 N-version programming</a:t>
            </a:r>
            <a:br>
              <a:rPr lang="en-US" sz="2800" b="1" dirty="0">
                <a:latin typeface="Exo 2"/>
              </a:rPr>
            </a:br>
            <a:r>
              <a:rPr lang="en-US" sz="2800" b="1" dirty="0">
                <a:latin typeface="Exo 2"/>
              </a:rPr>
              <a:t>(</a:t>
            </a:r>
            <a:r>
              <a:rPr lang="en-US" sz="2800" b="1" dirty="0" err="1">
                <a:latin typeface="Exo 2"/>
              </a:rPr>
              <a:t>Lập</a:t>
            </a:r>
            <a:r>
              <a:rPr lang="en-US" sz="2800" b="1" dirty="0">
                <a:latin typeface="Exo 2"/>
              </a:rPr>
              <a:t> </a:t>
            </a:r>
            <a:r>
              <a:rPr lang="en-US" sz="2800" b="1" dirty="0" err="1">
                <a:latin typeface="Exo 2"/>
              </a:rPr>
              <a:t>trình</a:t>
            </a:r>
            <a:r>
              <a:rPr lang="en-US" sz="2800" b="1" dirty="0">
                <a:latin typeface="Exo 2"/>
              </a:rPr>
              <a:t> </a:t>
            </a:r>
            <a:r>
              <a:rPr lang="en-US" sz="2800" b="1" dirty="0" err="1">
                <a:latin typeface="Exo 2"/>
              </a:rPr>
              <a:t>phiên</a:t>
            </a:r>
            <a:r>
              <a:rPr lang="en-US" sz="2800" b="1" dirty="0">
                <a:latin typeface="Exo 2"/>
              </a:rPr>
              <a:t> </a:t>
            </a:r>
            <a:r>
              <a:rPr lang="en-US" sz="2800" b="1" dirty="0" err="1">
                <a:latin typeface="Exo 2"/>
              </a:rPr>
              <a:t>bản</a:t>
            </a:r>
            <a:r>
              <a:rPr lang="en-US" sz="2800" b="1" dirty="0">
                <a:latin typeface="Exo 2"/>
              </a:rPr>
              <a:t> N)</a:t>
            </a:r>
            <a:br>
              <a:rPr lang="en-US" sz="2800" b="1" dirty="0">
                <a:latin typeface="Exo 2"/>
              </a:rPr>
            </a:br>
            <a:endParaRPr lang="en-US" sz="2800" b="1" dirty="0">
              <a:latin typeface="Exo 2"/>
            </a:endParaRPr>
          </a:p>
        </p:txBody>
      </p:sp>
    </p:spTree>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56631" y="1476258"/>
            <a:ext cx="7402700" cy="3227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Tất cả các kiến trúc </a:t>
            </a:r>
            <a:r>
              <a:rPr lang="en-US" sz="1800" dirty="0" err="1">
                <a:solidFill>
                  <a:srgbClr val="434343"/>
                </a:solidFill>
                <a:latin typeface="Times New Roman" panose="02020603050405020304" pitchFamily="18" charset="0"/>
                <a:cs typeface="Times New Roman" panose="02020603050405020304" pitchFamily="18" charset="0"/>
              </a:rPr>
              <a:t>kháng</a:t>
            </a:r>
            <a:r>
              <a:rPr lang="vi-VN" sz="1800" dirty="0">
                <a:solidFill>
                  <a:srgbClr val="434343"/>
                </a:solidFill>
                <a:latin typeface="Times New Roman" panose="02020603050405020304" pitchFamily="18" charset="0"/>
                <a:cs typeface="Times New Roman" panose="02020603050405020304" pitchFamily="18" charset="0"/>
              </a:rPr>
              <a:t> lỗi ở trên đều dựa vào sự đa dạng của phần mềm để đạt được khả năng </a:t>
            </a:r>
            <a:r>
              <a:rPr lang="en-US" sz="1800" dirty="0" err="1">
                <a:solidFill>
                  <a:srgbClr val="434343"/>
                </a:solidFill>
                <a:latin typeface="Times New Roman" panose="02020603050405020304" pitchFamily="18" charset="0"/>
                <a:cs typeface="Times New Roman" panose="02020603050405020304" pitchFamily="18" charset="0"/>
              </a:rPr>
              <a:t>kháng</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lỗi</a:t>
            </a:r>
            <a:r>
              <a:rPr lang="vi-VN" sz="1800" dirty="0">
                <a:solidFill>
                  <a:srgbClr val="434343"/>
                </a:solidFill>
                <a:latin typeface="Times New Roman" panose="02020603050405020304" pitchFamily="18" charset="0"/>
                <a:cs typeface="Times New Roman" panose="02020603050405020304" pitchFamily="18" charset="0"/>
              </a:rPr>
              <a:t>. Điều này dựa trên giả định rằng các triển khai đa dạng của cùng một đặc điểm kỹ thuật (hoặc một phần của đặc điểm kỹ thuật, đối với hệ thống bảo vệ) là độc lập</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Một cách để giảm khả năng xảy ra các lỗi thông số kỹ thuật phổ biến là phát triển các thông số kỹ thuật chi tiết cho hệ thống một cách độc lập và xác định các thông số kỹ thuật bằng các ngôn ngữ khác nhau</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11.3.4 Software diversity</a:t>
            </a:r>
            <a:br>
              <a:rPr lang="en-US" sz="2800" b="1" dirty="0">
                <a:latin typeface="Exo 2"/>
              </a:rPr>
            </a:br>
            <a:r>
              <a:rPr lang="en-US" sz="2800" b="1" dirty="0">
                <a:latin typeface="Exo 2"/>
              </a:rPr>
              <a:t>(</a:t>
            </a:r>
            <a:r>
              <a:rPr lang="en-US" sz="2800" b="1" dirty="0" err="1">
                <a:latin typeface="Exo 2"/>
              </a:rPr>
              <a:t>Đa</a:t>
            </a:r>
            <a:r>
              <a:rPr lang="en-US" sz="2800" b="1" dirty="0">
                <a:latin typeface="Exo 2"/>
              </a:rPr>
              <a:t> </a:t>
            </a:r>
            <a:r>
              <a:rPr lang="en-US" sz="2800" b="1" dirty="0" err="1">
                <a:latin typeface="Exo 2"/>
              </a:rPr>
              <a:t>dạng</a:t>
            </a:r>
            <a:r>
              <a:rPr lang="en-US" sz="2800" b="1" dirty="0">
                <a:latin typeface="Exo 2"/>
              </a:rPr>
              <a:t> </a:t>
            </a:r>
            <a:r>
              <a:rPr lang="en-US" sz="2800" b="1" dirty="0" err="1">
                <a:latin typeface="Exo 2"/>
              </a:rPr>
              <a:t>phần</a:t>
            </a:r>
            <a:r>
              <a:rPr lang="en-US" sz="2800" b="1" dirty="0">
                <a:latin typeface="Exo 2"/>
              </a:rPr>
              <a:t> </a:t>
            </a:r>
            <a:r>
              <a:rPr lang="en-US" sz="2800" b="1" dirty="0" err="1">
                <a:latin typeface="Exo 2"/>
              </a:rPr>
              <a:t>mềm</a:t>
            </a:r>
            <a:r>
              <a:rPr lang="en-US" sz="2800" b="1" dirty="0">
                <a:latin typeface="Exo 2"/>
              </a:rPr>
              <a:t>)</a:t>
            </a:r>
            <a:br>
              <a:rPr lang="en-US" sz="2800" b="1" dirty="0">
                <a:latin typeface="Exo 2"/>
              </a:rPr>
            </a:br>
            <a:endParaRPr lang="en-US" sz="2800" b="1" dirty="0">
              <a:latin typeface="Exo 2"/>
            </a:endParaRPr>
          </a:p>
        </p:txBody>
      </p:sp>
    </p:spTree>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49129" y="1200837"/>
            <a:ext cx="7402700" cy="3591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Danh sách </a:t>
            </a:r>
            <a:r>
              <a:rPr lang="en-US" sz="1800" dirty="0">
                <a:solidFill>
                  <a:srgbClr val="434343"/>
                </a:solidFill>
                <a:latin typeface="Times New Roman" panose="02020603050405020304" pitchFamily="18" charset="0"/>
                <a:cs typeface="Times New Roman" panose="02020603050405020304" pitchFamily="18" charset="0"/>
              </a:rPr>
              <a:t>08</a:t>
            </a:r>
            <a:r>
              <a:rPr lang="vi-VN" sz="1800" dirty="0">
                <a:solidFill>
                  <a:srgbClr val="434343"/>
                </a:solidFill>
                <a:latin typeface="Times New Roman" panose="02020603050405020304" pitchFamily="18" charset="0"/>
                <a:cs typeface="Times New Roman" panose="02020603050405020304" pitchFamily="18" charset="0"/>
              </a:rPr>
              <a:t> </a:t>
            </a:r>
            <a:r>
              <a:rPr lang="en-US" sz="1800" dirty="0">
                <a:solidFill>
                  <a:srgbClr val="434343"/>
                </a:solidFill>
                <a:latin typeface="Times New Roman" panose="02020603050405020304" pitchFamily="18" charset="0"/>
                <a:cs typeface="Times New Roman" panose="02020603050405020304" pitchFamily="18" charset="0"/>
              </a:rPr>
              <a:t>“</a:t>
            </a:r>
            <a:r>
              <a:rPr lang="vi-VN" sz="1800" dirty="0">
                <a:solidFill>
                  <a:srgbClr val="434343"/>
                </a:solidFill>
                <a:latin typeface="Times New Roman" panose="02020603050405020304" pitchFamily="18" charset="0"/>
                <a:cs typeface="Times New Roman" panose="02020603050405020304" pitchFamily="18" charset="0"/>
              </a:rPr>
              <a:t>hướng dẫn thực hành tốt” giúp giảm thiểu lỗi trong các hệ thống được chuyển giao</a:t>
            </a:r>
            <a:r>
              <a:rPr lang="en-US" sz="1800" dirty="0">
                <a:solidFill>
                  <a:srgbClr val="434343"/>
                </a:solidFill>
                <a:latin typeface="Times New Roman" panose="02020603050405020304" pitchFamily="18" charset="0"/>
                <a:cs typeface="Times New Roman" panose="02020603050405020304" pitchFamily="18" charset="0"/>
              </a:rPr>
              <a:t> </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Control the visibility of information in a program: </a:t>
            </a:r>
            <a:r>
              <a:rPr lang="vi-VN" sz="1800" dirty="0">
                <a:solidFill>
                  <a:srgbClr val="434343"/>
                </a:solidFill>
                <a:latin typeface="Times New Roman" panose="02020603050405020304" pitchFamily="18" charset="0"/>
                <a:cs typeface="Times New Roman" panose="02020603050405020304" pitchFamily="18" charset="0"/>
              </a:rPr>
              <a:t>Kiểm soát khả năng hiển thị thông tin trong chương trình</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Check all inputs for validity: </a:t>
            </a:r>
            <a:r>
              <a:rPr lang="en-US" sz="1800" dirty="0" err="1">
                <a:solidFill>
                  <a:srgbClr val="434343"/>
                </a:solidFill>
                <a:latin typeface="Times New Roman" panose="02020603050405020304" pitchFamily="18" charset="0"/>
                <a:cs typeface="Times New Roman" panose="02020603050405020304" pitchFamily="18" charset="0"/>
              </a:rPr>
              <a:t>Kiểm</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tra</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tất</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cả</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các</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đầu</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vào</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để</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biết</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tính</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hợp</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lệ</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Provide a handler for all exceptions: </a:t>
            </a:r>
            <a:r>
              <a:rPr lang="vi-VN" sz="1800" dirty="0">
                <a:solidFill>
                  <a:srgbClr val="434343"/>
                </a:solidFill>
                <a:latin typeface="Times New Roman" panose="02020603050405020304" pitchFamily="18" charset="0"/>
                <a:cs typeface="Times New Roman" panose="02020603050405020304" pitchFamily="18" charset="0"/>
              </a:rPr>
              <a:t>Cung cấp trình xử lý cho tất cả các trường hợp ngoại lệ</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Minimize the use of error-prone constructs: </a:t>
            </a:r>
            <a:r>
              <a:rPr lang="vi-VN" sz="1800" dirty="0">
                <a:solidFill>
                  <a:srgbClr val="434343"/>
                </a:solidFill>
                <a:latin typeface="Times New Roman" panose="02020603050405020304" pitchFamily="18" charset="0"/>
                <a:cs typeface="Times New Roman" panose="02020603050405020304" pitchFamily="18" charset="0"/>
              </a:rPr>
              <a:t>Giảm thiểu việc sử dụng các cấu trúc dễ bị lỗi</a:t>
            </a:r>
            <a:r>
              <a:rPr lang="en-US" sz="1800" dirty="0">
                <a:solidFill>
                  <a:srgbClr val="434343"/>
                </a:solidFill>
                <a:latin typeface="Times New Roman" panose="02020603050405020304" pitchFamily="18" charset="0"/>
                <a:cs typeface="Times New Roman" panose="02020603050405020304" pitchFamily="18" charset="0"/>
              </a:rPr>
              <a:t>. </a:t>
            </a: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53966" y="198613"/>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11.4 Programming for reliability</a:t>
            </a:r>
            <a:br>
              <a:rPr lang="en-US" sz="2800" b="1" dirty="0">
                <a:latin typeface="Exo 2"/>
              </a:rPr>
            </a:br>
            <a:r>
              <a:rPr lang="en-US" sz="2800" b="1" dirty="0">
                <a:latin typeface="Exo 2"/>
              </a:rPr>
              <a:t>(</a:t>
            </a:r>
            <a:r>
              <a:rPr lang="en-US" sz="2800" b="1" dirty="0" err="1">
                <a:latin typeface="Exo 2"/>
              </a:rPr>
              <a:t>Lập</a:t>
            </a:r>
            <a:r>
              <a:rPr lang="en-US" sz="2800" b="1" dirty="0">
                <a:latin typeface="Exo 2"/>
              </a:rPr>
              <a:t> </a:t>
            </a:r>
            <a:r>
              <a:rPr lang="en-US" sz="2800" b="1" dirty="0" err="1">
                <a:latin typeface="Exo 2"/>
              </a:rPr>
              <a:t>trình</a:t>
            </a:r>
            <a:r>
              <a:rPr lang="en-US" sz="2800" b="1" dirty="0">
                <a:latin typeface="Exo 2"/>
              </a:rPr>
              <a:t> </a:t>
            </a:r>
            <a:r>
              <a:rPr lang="en-US" sz="2800" b="1" dirty="0" err="1">
                <a:latin typeface="Exo 2"/>
              </a:rPr>
              <a:t>cho</a:t>
            </a:r>
            <a:r>
              <a:rPr lang="en-US" sz="2800" b="1" dirty="0">
                <a:latin typeface="Exo 2"/>
              </a:rPr>
              <a:t> </a:t>
            </a:r>
            <a:r>
              <a:rPr lang="en-US" sz="2800" b="1" dirty="0" err="1">
                <a:latin typeface="Exo 2"/>
              </a:rPr>
              <a:t>độ</a:t>
            </a:r>
            <a:r>
              <a:rPr lang="en-US" sz="2800" b="1" dirty="0">
                <a:latin typeface="Exo 2"/>
              </a:rPr>
              <a:t> tin </a:t>
            </a:r>
            <a:r>
              <a:rPr lang="en-US" sz="2800" b="1" dirty="0" err="1">
                <a:latin typeface="Exo 2"/>
              </a:rPr>
              <a:t>cậy</a:t>
            </a:r>
            <a:r>
              <a:rPr lang="en-US" sz="2800" b="1" dirty="0">
                <a:latin typeface="Exo 2"/>
              </a:rPr>
              <a:t>)</a:t>
            </a:r>
            <a:br>
              <a:rPr lang="en-US" sz="2800" b="1" dirty="0">
                <a:latin typeface="Exo 2"/>
              </a:rPr>
            </a:br>
            <a:endParaRPr lang="en-US" sz="2800" b="1" dirty="0">
              <a:latin typeface="Exo 2"/>
            </a:endParaRPr>
          </a:p>
        </p:txBody>
      </p:sp>
    </p:spTree>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56631" y="1377108"/>
            <a:ext cx="7402700" cy="332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Provide restart capabilities</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Cung</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cấp</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khả</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năng</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khởi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động</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lại</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Check array bounds: </a:t>
            </a:r>
            <a:r>
              <a:rPr lang="en-US" sz="1800" dirty="0" err="1">
                <a:solidFill>
                  <a:srgbClr val="434343"/>
                </a:solidFill>
                <a:latin typeface="Times New Roman" panose="02020603050405020304" pitchFamily="18" charset="0"/>
                <a:cs typeface="Times New Roman" panose="02020603050405020304" pitchFamily="18" charset="0"/>
              </a:rPr>
              <a:t>Kiểm</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tra</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giới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hạn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mảng</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Include timeouts when calling external components: Bao </a:t>
            </a:r>
            <a:r>
              <a:rPr lang="en-US" sz="1800" dirty="0" err="1">
                <a:solidFill>
                  <a:srgbClr val="434343"/>
                </a:solidFill>
                <a:latin typeface="Times New Roman" panose="02020603050405020304" pitchFamily="18" charset="0"/>
                <a:cs typeface="Times New Roman" panose="02020603050405020304" pitchFamily="18" charset="0"/>
              </a:rPr>
              <a:t>gồm</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thời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gian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chờ</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khi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gọi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các</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thành</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phần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bên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ngoài</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Name all constants that represent real-world values: </a:t>
            </a:r>
            <a:r>
              <a:rPr lang="en-US" sz="1800" dirty="0" err="1">
                <a:solidFill>
                  <a:srgbClr val="434343"/>
                </a:solidFill>
                <a:latin typeface="Times New Roman" panose="02020603050405020304" pitchFamily="18" charset="0"/>
                <a:cs typeface="Times New Roman" panose="02020603050405020304" pitchFamily="18" charset="0"/>
              </a:rPr>
              <a:t>Đặt</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tên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cho</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tất</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cả</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các</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hằng</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số</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đại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diện</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cho</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các</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giá</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trị</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trong</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thế</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giới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thực</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 </a:t>
            </a: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1"/>
            <a:ext cx="7436068" cy="11454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Các</a:t>
            </a:r>
            <a:r>
              <a:rPr lang="en-US" sz="2800" dirty="0"/>
              <a:t> </a:t>
            </a:r>
            <a:r>
              <a:rPr lang="en-US" sz="2800" dirty="0" err="1"/>
              <a:t>thuộc</a:t>
            </a:r>
            <a:r>
              <a:rPr lang="en-US" sz="2800" dirty="0"/>
              <a:t> </a:t>
            </a:r>
            <a:r>
              <a:rPr lang="en-US" sz="2800" dirty="0" err="1"/>
              <a:t>tính</a:t>
            </a:r>
            <a:r>
              <a:rPr lang="en-US" sz="2800" dirty="0"/>
              <a:t> </a:t>
            </a:r>
            <a:r>
              <a:rPr lang="en-US" sz="2800" dirty="0" err="1"/>
              <a:t>hệ</a:t>
            </a:r>
            <a:r>
              <a:rPr lang="en-US" sz="2800" dirty="0"/>
              <a:t> </a:t>
            </a:r>
            <a:r>
              <a:rPr lang="en-US" sz="2800" dirty="0" err="1"/>
              <a:t>thống</a:t>
            </a:r>
            <a:r>
              <a:rPr lang="en-US" sz="2800" dirty="0"/>
              <a:t> </a:t>
            </a:r>
            <a:r>
              <a:rPr lang="en-US" sz="2800" dirty="0" err="1"/>
              <a:t>khác</a:t>
            </a:r>
            <a:r>
              <a:rPr lang="en-US" sz="2800" dirty="0"/>
              <a:t> </a:t>
            </a:r>
            <a:r>
              <a:rPr lang="en-US" sz="2800" dirty="0" err="1"/>
              <a:t>có</a:t>
            </a:r>
            <a:r>
              <a:rPr lang="en-US" sz="2800" dirty="0"/>
              <a:t> </a:t>
            </a:r>
            <a:r>
              <a:rPr lang="en-US" sz="2800" dirty="0" err="1"/>
              <a:t>liên</a:t>
            </a:r>
            <a:r>
              <a:rPr lang="en-US" sz="2800" dirty="0"/>
              <a:t> </a:t>
            </a:r>
            <a:r>
              <a:rPr lang="en-US" sz="2800" dirty="0" err="1"/>
              <a:t>quan</a:t>
            </a:r>
            <a:r>
              <a:rPr lang="en-US" sz="2800" dirty="0"/>
              <a:t> </a:t>
            </a:r>
            <a:r>
              <a:rPr lang="en-US" sz="2800" dirty="0" err="1"/>
              <a:t>chặt</a:t>
            </a:r>
            <a:r>
              <a:rPr lang="en-US" sz="2800" dirty="0"/>
              <a:t> </a:t>
            </a:r>
            <a:r>
              <a:rPr lang="en-US" sz="2800" dirty="0" err="1"/>
              <a:t>chẽ</a:t>
            </a:r>
            <a:r>
              <a:rPr lang="en-US" sz="2800" dirty="0"/>
              <a:t> </a:t>
            </a:r>
            <a:r>
              <a:rPr lang="en-US" sz="2800" dirty="0" err="1"/>
              <a:t>đến</a:t>
            </a:r>
            <a:r>
              <a:rPr lang="en-US" sz="2800" dirty="0"/>
              <a:t> 5 </a:t>
            </a:r>
            <a:r>
              <a:rPr lang="en-US" sz="2800" dirty="0" err="1"/>
              <a:t>thuộc</a:t>
            </a:r>
            <a:r>
              <a:rPr lang="en-US" sz="2800" dirty="0"/>
              <a:t> </a:t>
            </a:r>
            <a:r>
              <a:rPr lang="en-US" sz="2800" dirty="0" err="1"/>
              <a:t>tính</a:t>
            </a:r>
            <a:r>
              <a:rPr lang="en-US" sz="2800" dirty="0"/>
              <a:t> </a:t>
            </a:r>
            <a:r>
              <a:rPr lang="en-US" sz="2800" dirty="0" err="1"/>
              <a:t>đáng</a:t>
            </a:r>
            <a:r>
              <a:rPr lang="en-US" sz="2800" dirty="0"/>
              <a:t> tin </a:t>
            </a:r>
            <a:r>
              <a:rPr lang="en-US" sz="2800" dirty="0" err="1"/>
              <a:t>cậy</a:t>
            </a:r>
            <a:r>
              <a:rPr lang="en-US" sz="2800" dirty="0"/>
              <a:t> </a:t>
            </a:r>
            <a:r>
              <a:rPr lang="en-US" sz="2800" dirty="0" err="1"/>
              <a:t>này</a:t>
            </a:r>
            <a:endParaRPr sz="2800" dirty="0"/>
          </a:p>
        </p:txBody>
      </p:sp>
      <p:sp>
        <p:nvSpPr>
          <p:cNvPr id="59" name="Google Shape;158;p34"/>
          <p:cNvSpPr txBox="1"/>
          <p:nvPr/>
        </p:nvSpPr>
        <p:spPr>
          <a:xfrm>
            <a:off x="870650" y="1498295"/>
            <a:ext cx="7402700" cy="32059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Repairability (Khả năng sửa chữa): Phán đoán mức đọ hệ thống có thể được sữa chữa trong trường hợp hỏng hóc</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Maintainability(Khả năng bảo trì): Phản ánh mức độ hệ thống có thể được điều chỉnh theo các yêu cầu  mới</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Error tolerance (Khả năng báo lỗi): Phản ánh mức độ có thể tránh và chấp nhận đcược các lỗi nhập của người dùng</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837282" y="1463556"/>
            <a:ext cx="7402700" cy="332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Để đánh giá độ tin cậy của một hệ thống, bạn phải thu thập dữ liệu về hoạt động của nó. Dữ liệu được yêu cầu có thể bao gồm:</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Số </a:t>
            </a:r>
            <a:r>
              <a:rPr lang="en-US" sz="1800" dirty="0" err="1">
                <a:solidFill>
                  <a:srgbClr val="434343"/>
                </a:solidFill>
                <a:latin typeface="Times New Roman" panose="02020603050405020304" pitchFamily="18" charset="0"/>
                <a:cs typeface="Times New Roman" panose="02020603050405020304" pitchFamily="18" charset="0"/>
              </a:rPr>
              <a:t>lượng</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lỗi hệ thống đưa ra một số yêu cầu đối với dịch vụ hệ thống.</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Thời gian hoặc số lượng giao dịch giữa các lỗi hệ thống cộng với tổng thời gian đã trôi qua hoặc tổng số giao dịch</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Thời gian sửa chữa hoặc khởi động lại sau sự cố hệ thống dẫn đến mất dịch vụ. Điều này được sử dụng để đo lường tính khả dụng</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11.5 Reliability measurement</a:t>
            </a:r>
            <a:br>
              <a:rPr lang="en-US" sz="2800" b="1" dirty="0">
                <a:latin typeface="Exo 2"/>
              </a:rPr>
            </a:br>
            <a:r>
              <a:rPr lang="en-US" sz="2800" b="1" dirty="0">
                <a:latin typeface="Exo 2"/>
              </a:rPr>
              <a:t>(</a:t>
            </a:r>
            <a:r>
              <a:rPr lang="en-US" sz="2800" b="1" dirty="0" err="1">
                <a:latin typeface="Exo 2"/>
              </a:rPr>
              <a:t>Đo</a:t>
            </a:r>
            <a:r>
              <a:rPr lang="en-US" sz="2800" b="1" dirty="0">
                <a:latin typeface="Exo 2"/>
              </a:rPr>
              <a:t> </a:t>
            </a:r>
            <a:r>
              <a:rPr lang="en-US" sz="2800" b="1" dirty="0" err="1">
                <a:latin typeface="Exo 2"/>
              </a:rPr>
              <a:t>lường</a:t>
            </a:r>
            <a:r>
              <a:rPr lang="en-US" sz="2800" b="1" dirty="0">
                <a:latin typeface="Exo 2"/>
              </a:rPr>
              <a:t> </a:t>
            </a:r>
            <a:r>
              <a:rPr lang="en-US" sz="2800" b="1" dirty="0" err="1">
                <a:latin typeface="Exo 2"/>
              </a:rPr>
              <a:t>độ</a:t>
            </a:r>
            <a:r>
              <a:rPr lang="en-US" sz="2800" b="1" dirty="0">
                <a:latin typeface="Exo 2"/>
              </a:rPr>
              <a:t> tin </a:t>
            </a:r>
            <a:r>
              <a:rPr lang="en-US" sz="2800" b="1" dirty="0" err="1">
                <a:latin typeface="Exo 2"/>
              </a:rPr>
              <a:t>cậy</a:t>
            </a:r>
            <a:r>
              <a:rPr lang="en-US" sz="2800" b="1" dirty="0">
                <a:latin typeface="Exo 2"/>
              </a:rPr>
              <a:t>)</a:t>
            </a:r>
            <a:br>
              <a:rPr lang="en-US" sz="2800" b="1" dirty="0">
                <a:latin typeface="Exo 2"/>
              </a:rPr>
            </a:br>
            <a:endParaRPr lang="en-US" sz="2800" b="1" dirty="0">
              <a:latin typeface="Exo 2"/>
            </a:endParaRPr>
          </a:p>
        </p:txBody>
      </p:sp>
    </p:spTree>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870650" y="572877"/>
            <a:ext cx="7402700" cy="41186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Quá trình đo độ tin cậy của hệ thống đôi khi được gọi là kiểm tra thống kê.</a:t>
            </a:r>
            <a:endParaRPr lang="en-US"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Có </a:t>
            </a:r>
            <a:r>
              <a:rPr lang="en-US" sz="1800" dirty="0">
                <a:solidFill>
                  <a:srgbClr val="434343"/>
                </a:solidFill>
                <a:latin typeface="Times New Roman" panose="02020603050405020304" pitchFamily="18" charset="0"/>
                <a:cs typeface="Times New Roman" panose="02020603050405020304" pitchFamily="18" charset="0"/>
              </a:rPr>
              <a:t>04</a:t>
            </a:r>
            <a:r>
              <a:rPr lang="vi-VN" sz="1800" dirty="0">
                <a:solidFill>
                  <a:srgbClr val="434343"/>
                </a:solidFill>
                <a:latin typeface="Times New Roman" panose="02020603050405020304" pitchFamily="18" charset="0"/>
                <a:cs typeface="Times New Roman" panose="02020603050405020304" pitchFamily="18" charset="0"/>
              </a:rPr>
              <a:t> giai đoạn trong quá trình kiểm tra thống kê</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Bắt đầu bằng cách nghiên cứu các hệ thống hiện có cùng loại để hiểu cách chúng được sử dụng trong thực tế.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Sau đó, </a:t>
            </a:r>
            <a:r>
              <a:rPr lang="en-US" sz="1800" dirty="0">
                <a:solidFill>
                  <a:srgbClr val="434343"/>
                </a:solidFill>
                <a:latin typeface="Times New Roman" panose="02020603050405020304" pitchFamily="18" charset="0"/>
                <a:cs typeface="Times New Roman" panose="02020603050405020304" pitchFamily="18" charset="0"/>
              </a:rPr>
              <a:t>x</a:t>
            </a:r>
            <a:r>
              <a:rPr lang="vi-VN" sz="1800" dirty="0">
                <a:solidFill>
                  <a:srgbClr val="434343"/>
                </a:solidFill>
                <a:latin typeface="Times New Roman" panose="02020603050405020304" pitchFamily="18" charset="0"/>
                <a:cs typeface="Times New Roman" panose="02020603050405020304" pitchFamily="18" charset="0"/>
              </a:rPr>
              <a:t>ây dựng một tập hợp dữ liệu thử nghiệm phản ánh hồ sơ hoạt động.</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K</a:t>
            </a:r>
            <a:r>
              <a:rPr lang="vi-VN" sz="1800" dirty="0">
                <a:solidFill>
                  <a:srgbClr val="434343"/>
                </a:solidFill>
                <a:latin typeface="Times New Roman" panose="02020603050405020304" pitchFamily="18" charset="0"/>
                <a:cs typeface="Times New Roman" panose="02020603050405020304" pitchFamily="18" charset="0"/>
              </a:rPr>
              <a:t>iểm tra hệ thống bằng cách sử dụng những dữ liệu này và đếm số lượng và loại lỗi xảy ra. Thời gian của những thất bại này cũng được ghi lại</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Sau khi quan sát được một số lượng lỗi có ý nghĩa thống kê, bạn có thể tính độ tin cậy của phần mềm và tính ra giá trị số liệu độ tin cậy thích hợp.</a:t>
            </a:r>
            <a:endParaRPr lang="vi-VN"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Tree>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56631" y="1377108"/>
            <a:ext cx="7402700" cy="332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Hồ sơ hoạt động của một hệ thống phần mềm phản ánh cách nó sẽ được sử dụng trong thực tế, bao gồm đặc điểm kỹ thuật của các lớp đầu vào và xác suất xuất hiện của chúng.</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en-US" sz="1800" dirty="0">
                <a:solidFill>
                  <a:srgbClr val="434343"/>
                </a:solidFill>
                <a:latin typeface="Times New Roman" panose="02020603050405020304" pitchFamily="18" charset="0"/>
                <a:cs typeface="Times New Roman" panose="02020603050405020304" pitchFamily="18" charset="0"/>
              </a:rPr>
              <a:t>K</a:t>
            </a:r>
            <a:r>
              <a:rPr lang="vi-VN" sz="1800" dirty="0">
                <a:solidFill>
                  <a:srgbClr val="434343"/>
                </a:solidFill>
                <a:latin typeface="Times New Roman" panose="02020603050405020304" pitchFamily="18" charset="0"/>
                <a:cs typeface="Times New Roman" panose="02020603050405020304" pitchFamily="18" charset="0"/>
              </a:rPr>
              <a:t>hông thể phát triển một hồ sơ hoạt động đáng tin cậy</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bởi</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những</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lý</a:t>
            </a:r>
            <a:r>
              <a:rPr lang="en-US" sz="1800" dirty="0">
                <a:solidFill>
                  <a:srgbClr val="434343"/>
                </a:solidFill>
                <a:latin typeface="Times New Roman" panose="02020603050405020304" pitchFamily="18" charset="0"/>
                <a:cs typeface="Times New Roman" panose="02020603050405020304" pitchFamily="18" charset="0"/>
              </a:rPr>
              <a:t> do </a:t>
            </a:r>
            <a:r>
              <a:rPr lang="en-US" sz="1800" dirty="0" err="1">
                <a:solidFill>
                  <a:srgbClr val="434343"/>
                </a:solidFill>
                <a:latin typeface="Times New Roman" panose="02020603050405020304" pitchFamily="18" charset="0"/>
                <a:cs typeface="Times New Roman" panose="02020603050405020304" pitchFamily="18" charset="0"/>
              </a:rPr>
              <a:t>sau</a:t>
            </a:r>
            <a:r>
              <a:rPr lang="en-US" sz="1800" dirty="0">
                <a:solidFill>
                  <a:srgbClr val="434343"/>
                </a:solidFill>
                <a:latin typeface="Times New Roman" panose="02020603050405020304" pitchFamily="18" charset="0"/>
                <a:cs typeface="Times New Roman" panose="02020603050405020304" pitchFamily="18" charset="0"/>
              </a:rPr>
              <a:t>:</a:t>
            </a:r>
            <a:endParaRPr lang="en-US" sz="1800" dirty="0">
              <a:solidFill>
                <a:srgbClr val="434343"/>
              </a:solidFill>
              <a:latin typeface="Times New Roman" panose="02020603050405020304" pitchFamily="18" charset="0"/>
              <a:cs typeface="Times New Roman" panose="02020603050405020304" pitchFamily="18" charset="0"/>
            </a:endParaRPr>
          </a:p>
          <a:p>
            <a:pPr marL="682625" indent="0" algn="just">
              <a:spcBef>
                <a:spcPts val="1000"/>
              </a:spcBef>
              <a:buSzPts val="1200"/>
            </a:pP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Một hệ thống có thể có nhiều người dùng khác nhau, mỗi người có những cách riêng để</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sử dụng hệ thống</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a:p>
            <a:pPr marL="682625" indent="0" algn="just">
              <a:spcBef>
                <a:spcPts val="1000"/>
              </a:spcBef>
              <a:buSzPts val="1200"/>
            </a:pP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Người dùng thay đổi cách họ sử dụng hệ thống theo thời gian</a:t>
            </a:r>
            <a:r>
              <a:rPr lang="en-US" sz="1800" dirty="0">
                <a:solidFill>
                  <a:srgbClr val="434343"/>
                </a:solidFill>
                <a:latin typeface="Times New Roman" panose="02020603050405020304" pitchFamily="18" charset="0"/>
                <a:cs typeface="Times New Roman" panose="02020603050405020304" pitchFamily="18" charset="0"/>
              </a:rPr>
              <a:t>.</a:t>
            </a:r>
            <a:endParaRPr lang="vi-VN" sz="1800" dirty="0">
              <a:solidFill>
                <a:srgbClr val="434343"/>
              </a:solidFill>
              <a:latin typeface="Times New Roman" panose="02020603050405020304" pitchFamily="18" charset="0"/>
              <a:cs typeface="Times New Roman" panose="02020603050405020304" pitchFamily="18" charset="0"/>
            </a:endParaRPr>
          </a:p>
          <a:p>
            <a:pPr marL="682625" indent="0" algn="just">
              <a:spcBef>
                <a:spcPts val="1000"/>
              </a:spcBef>
              <a:buSzPts val="1200"/>
            </a:pPr>
            <a:endParaRPr lang="en-US"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sp>
        <p:nvSpPr>
          <p:cNvPr id="21" name="Google Shape;297;p43"/>
          <p:cNvSpPr txBox="1"/>
          <p:nvPr/>
        </p:nvSpPr>
        <p:spPr>
          <a:xfrm>
            <a:off x="1022733" y="452001"/>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r>
              <a:rPr lang="en-US" sz="2800"/>
            </a:br>
            <a:endParaRPr lang="en-US" sz="2800" dirty="0"/>
          </a:p>
        </p:txBody>
      </p:sp>
      <p:sp>
        <p:nvSpPr>
          <p:cNvPr id="23" name="Google Shape;297;p43"/>
          <p:cNvSpPr txBox="1"/>
          <p:nvPr/>
        </p:nvSpPr>
        <p:spPr>
          <a:xfrm>
            <a:off x="837282" y="352850"/>
            <a:ext cx="7436068" cy="925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latin typeface="Exo 2"/>
              </a:rPr>
              <a:t>11.5.1 Operational profiles</a:t>
            </a:r>
            <a:br>
              <a:rPr lang="en-US" sz="2800" b="1" dirty="0">
                <a:latin typeface="Exo 2"/>
              </a:rPr>
            </a:br>
            <a:r>
              <a:rPr lang="en-US" sz="2800" b="1" dirty="0">
                <a:latin typeface="Exo 2"/>
              </a:rPr>
              <a:t>(</a:t>
            </a:r>
            <a:r>
              <a:rPr lang="en-US" sz="2800" b="1" dirty="0" err="1">
                <a:latin typeface="Exo 2"/>
              </a:rPr>
              <a:t>Hồ</a:t>
            </a:r>
            <a:r>
              <a:rPr lang="en-US" sz="2800" b="1" dirty="0">
                <a:latin typeface="Exo 2"/>
              </a:rPr>
              <a:t> </a:t>
            </a:r>
            <a:r>
              <a:rPr lang="en-US" sz="2800" b="1" dirty="0" err="1">
                <a:latin typeface="Exo 2"/>
              </a:rPr>
              <a:t>sơ</a:t>
            </a:r>
            <a:r>
              <a:rPr lang="en-US" sz="2800" b="1" dirty="0">
                <a:latin typeface="Exo 2"/>
              </a:rPr>
              <a:t> </a:t>
            </a:r>
            <a:r>
              <a:rPr lang="en-US" sz="2800" b="1" dirty="0" err="1">
                <a:latin typeface="Exo 2"/>
              </a:rPr>
              <a:t>hoạt</a:t>
            </a:r>
            <a:r>
              <a:rPr lang="en-US" sz="2800" b="1" dirty="0">
                <a:latin typeface="Exo 2"/>
              </a:rPr>
              <a:t> </a:t>
            </a:r>
            <a:r>
              <a:rPr lang="en-US" sz="2800" b="1" dirty="0" err="1">
                <a:latin typeface="Exo 2"/>
              </a:rPr>
              <a:t>động</a:t>
            </a:r>
            <a:r>
              <a:rPr lang="en-US" sz="2800" b="1" dirty="0">
                <a:latin typeface="Exo 2"/>
              </a:rPr>
              <a:t>)</a:t>
            </a:r>
            <a:br>
              <a:rPr lang="en-US" sz="2800" b="1" dirty="0">
                <a:latin typeface="Exo 2"/>
              </a:rPr>
            </a:br>
            <a:endParaRPr lang="en-US" sz="2800" b="1" dirty="0">
              <a:latin typeface="Exo 2"/>
            </a:endParaRPr>
          </a:p>
        </p:txBody>
      </p:sp>
    </p:spTree>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9" name="Google Shape;158;p34"/>
          <p:cNvSpPr txBox="1"/>
          <p:nvPr/>
        </p:nvSpPr>
        <p:spPr>
          <a:xfrm>
            <a:off x="956631" y="418641"/>
            <a:ext cx="7402700" cy="45830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Thông thường, cấu hình hoạt động sao cho các đầu vào có xác suất cao nhất được tạo ra thuộc một số lượng nhỏ các lớp, như thể hiện bên trái của Hình 11.14. Có nhiều lớp mà đầu vào là không thể xảy ra nhưng không phải là không thể. Chúng được hiển thị ở bên phải của Hình 11.14. Dấu chấm lửng (...) </a:t>
            </a:r>
            <a:r>
              <a:rPr lang="en-US" sz="1800" dirty="0">
                <a:solidFill>
                  <a:srgbClr val="434343"/>
                </a:solidFill>
                <a:latin typeface="Times New Roman" panose="02020603050405020304" pitchFamily="18" charset="0"/>
                <a:cs typeface="Times New Roman" panose="02020603050405020304" pitchFamily="18" charset="0"/>
              </a:rPr>
              <a:t>c</a:t>
            </a:r>
            <a:r>
              <a:rPr lang="vi-VN" sz="1800" dirty="0">
                <a:solidFill>
                  <a:srgbClr val="434343"/>
                </a:solidFill>
                <a:latin typeface="Times New Roman" panose="02020603050405020304" pitchFamily="18" charset="0"/>
                <a:cs typeface="Times New Roman" panose="02020603050405020304" pitchFamily="18" charset="0"/>
              </a:rPr>
              <a:t>ó nghĩa là có nhiều đầu vào không phổ biến hơn được hiển thị. </a:t>
            </a:r>
            <a:r>
              <a:rPr lang="en-US" sz="1800" dirty="0">
                <a:solidFill>
                  <a:srgbClr val="434343"/>
                </a:solidFill>
                <a:latin typeface="Times New Roman" panose="02020603050405020304" pitchFamily="18" charset="0"/>
                <a:cs typeface="Times New Roman" panose="02020603050405020304" pitchFamily="18" charset="0"/>
              </a:rPr>
              <a:t> </a:t>
            </a:r>
            <a:endParaRPr lang="en-US" sz="1800" dirty="0">
              <a:solidFill>
                <a:srgbClr val="434343"/>
              </a:solidFill>
              <a:latin typeface="Times New Roman" panose="02020603050405020304" pitchFamily="18" charset="0"/>
              <a:cs typeface="Times New Roman" panose="02020603050405020304" pitchFamily="18" charset="0"/>
            </a:endParaRPr>
          </a:p>
          <a:p>
            <a:pPr marL="152400" indent="0" algn="just">
              <a:spcBef>
                <a:spcPts val="1000"/>
              </a:spcBef>
              <a:buSzPts val="1200"/>
            </a:pPr>
            <a:endParaRPr lang="vi-VN" sz="1800" dirty="0">
              <a:solidFill>
                <a:srgbClr val="434343"/>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2340907" y="2183921"/>
            <a:ext cx="4799717" cy="2399859"/>
          </a:xfrm>
          <a:prstGeom prst="rect">
            <a:avLst/>
          </a:prstGeom>
        </p:spPr>
      </p:pic>
      <p:sp>
        <p:nvSpPr>
          <p:cNvPr id="4" name="TextBox 3"/>
          <p:cNvSpPr txBox="1"/>
          <p:nvPr/>
        </p:nvSpPr>
        <p:spPr>
          <a:xfrm>
            <a:off x="3925518" y="4583780"/>
            <a:ext cx="1630496" cy="338554"/>
          </a:xfrm>
          <a:prstGeom prst="rect">
            <a:avLst/>
          </a:prstGeom>
          <a:noFill/>
        </p:spPr>
        <p:txBody>
          <a:bodyPr wrap="square" rtlCol="0">
            <a:spAutoFit/>
          </a:bodyPr>
          <a:lstStyle/>
          <a:p>
            <a:pPr algn="ct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11.14</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5"/>
          <p:cNvSpPr txBox="1">
            <a:spLocks noGrp="1"/>
          </p:cNvSpPr>
          <p:nvPr>
            <p:ph type="ctrTitle"/>
          </p:nvPr>
        </p:nvSpPr>
        <p:spPr>
          <a:xfrm>
            <a:off x="1156771" y="275732"/>
            <a:ext cx="665418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Key points </a:t>
            </a:r>
            <a:br>
              <a:rPr lang="en-US" sz="2800" dirty="0"/>
            </a:br>
            <a:r>
              <a:rPr lang="en-US" sz="2800" dirty="0"/>
              <a:t>(</a:t>
            </a:r>
            <a:r>
              <a:rPr lang="en-US" sz="2800" dirty="0" err="1"/>
              <a:t>Những</a:t>
            </a:r>
            <a:r>
              <a:rPr lang="en-US" sz="2800" dirty="0"/>
              <a:t> </a:t>
            </a:r>
            <a:r>
              <a:rPr lang="en-US" sz="2800" dirty="0" err="1"/>
              <a:t>điểm</a:t>
            </a:r>
            <a:r>
              <a:rPr lang="en-US" sz="2800" dirty="0"/>
              <a:t> </a:t>
            </a:r>
            <a:r>
              <a:rPr lang="en-US" sz="2800" dirty="0" err="1"/>
              <a:t>chính</a:t>
            </a:r>
            <a:r>
              <a:rPr lang="en-US" sz="2800" dirty="0"/>
              <a:t>)</a:t>
            </a:r>
            <a:endParaRPr sz="2800" dirty="0"/>
          </a:p>
        </p:txBody>
      </p:sp>
      <p:sp>
        <p:nvSpPr>
          <p:cNvPr id="74" name="Google Shape;158;p34"/>
          <p:cNvSpPr txBox="1"/>
          <p:nvPr/>
        </p:nvSpPr>
        <p:spPr>
          <a:xfrm>
            <a:off x="956631" y="1299050"/>
            <a:ext cx="7402700" cy="349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Wingdings" panose="05000000000000000000" pitchFamily="2" charset="2"/>
              <a:buChar char="Ø"/>
            </a:pPr>
            <a:r>
              <a:rPr lang="en-US" sz="1800" dirty="0">
                <a:solidFill>
                  <a:srgbClr val="434343"/>
                </a:solidFill>
                <a:latin typeface="Times New Roman" panose="02020603050405020304" pitchFamily="18" charset="0"/>
                <a:cs typeface="Times New Roman" panose="02020603050405020304" pitchFamily="18" charset="0"/>
              </a:rPr>
              <a:t>H</a:t>
            </a:r>
            <a:r>
              <a:rPr lang="vi-VN" sz="1800" dirty="0">
                <a:solidFill>
                  <a:srgbClr val="434343"/>
                </a:solidFill>
                <a:latin typeface="Times New Roman" panose="02020603050405020304" pitchFamily="18" charset="0"/>
                <a:cs typeface="Times New Roman" panose="02020603050405020304" pitchFamily="18" charset="0"/>
              </a:rPr>
              <a:t>iểu sự khác biệt giữa độ tin cậy của phần mềm và tính khả dụng của phần mềm</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Wingdings" panose="05000000000000000000" pitchFamily="2" charset="2"/>
              <a:buChar char="Ø"/>
            </a:pPr>
            <a:r>
              <a:rPr lang="en-US" sz="1800" dirty="0">
                <a:solidFill>
                  <a:srgbClr val="434343"/>
                </a:solidFill>
                <a:latin typeface="Times New Roman" panose="02020603050405020304" pitchFamily="18" charset="0"/>
                <a:cs typeface="Times New Roman" panose="02020603050405020304" pitchFamily="18" charset="0"/>
              </a:rPr>
              <a:t>G</a:t>
            </a:r>
            <a:r>
              <a:rPr lang="vi-VN" sz="1800" dirty="0">
                <a:solidFill>
                  <a:srgbClr val="434343"/>
                </a:solidFill>
                <a:latin typeface="Times New Roman" panose="02020603050405020304" pitchFamily="18" charset="0"/>
                <a:cs typeface="Times New Roman" panose="02020603050405020304" pitchFamily="18" charset="0"/>
              </a:rPr>
              <a:t>iới thiệu các thước đo để xác định độ tin cậy và chúng được sử dụng như thế nào để xác định các yêu cầu về độ tin cậy có thể đo lường được</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Wingdings" panose="05000000000000000000" pitchFamily="2" charset="2"/>
              <a:buChar char="Ø"/>
            </a:pPr>
            <a:r>
              <a:rPr lang="en-US" sz="1800" dirty="0">
                <a:solidFill>
                  <a:srgbClr val="434343"/>
                </a:solidFill>
                <a:latin typeface="Times New Roman" panose="02020603050405020304" pitchFamily="18" charset="0"/>
                <a:cs typeface="Times New Roman" panose="02020603050405020304" pitchFamily="18" charset="0"/>
              </a:rPr>
              <a:t>H</a:t>
            </a:r>
            <a:r>
              <a:rPr lang="vi-VN" sz="1800" dirty="0">
                <a:solidFill>
                  <a:srgbClr val="434343"/>
                </a:solidFill>
                <a:latin typeface="Times New Roman" panose="02020603050405020304" pitchFamily="18" charset="0"/>
                <a:cs typeface="Times New Roman" panose="02020603050405020304" pitchFamily="18" charset="0"/>
              </a:rPr>
              <a:t>iểu cách các kiểu kiến trúc khác nhau có thể được sử dụng để</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triển khai các kiến trúc hệ thống đáng tin cậy, có khả năng</a:t>
            </a:r>
            <a:r>
              <a:rPr lang="en-US" sz="1800" dirty="0">
                <a:solidFill>
                  <a:srgbClr val="434343"/>
                </a:solidFill>
                <a:latin typeface="Times New Roman" panose="02020603050405020304" pitchFamily="18" charset="0"/>
                <a:cs typeface="Times New Roman" panose="02020603050405020304" pitchFamily="18" charset="0"/>
              </a:rPr>
              <a:t> </a:t>
            </a:r>
            <a:r>
              <a:rPr lang="en-US" sz="1800" dirty="0" err="1">
                <a:solidFill>
                  <a:srgbClr val="434343"/>
                </a:solidFill>
                <a:latin typeface="Times New Roman" panose="02020603050405020304" pitchFamily="18" charset="0"/>
                <a:cs typeface="Times New Roman" panose="02020603050405020304" pitchFamily="18" charset="0"/>
              </a:rPr>
              <a:t>kháng</a:t>
            </a:r>
            <a:r>
              <a:rPr lang="vi-VN" sz="1800" dirty="0">
                <a:solidFill>
                  <a:srgbClr val="434343"/>
                </a:solidFill>
                <a:latin typeface="Times New Roman" panose="02020603050405020304" pitchFamily="18" charset="0"/>
                <a:cs typeface="Times New Roman" panose="02020603050405020304" pitchFamily="18" charset="0"/>
              </a:rPr>
              <a:t> lỗi</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Wingdings" panose="05000000000000000000" pitchFamily="2" charset="2"/>
              <a:buChar char="Ø"/>
            </a:pPr>
            <a:r>
              <a:rPr lang="en-US" sz="1800" dirty="0">
                <a:solidFill>
                  <a:srgbClr val="434343"/>
                </a:solidFill>
                <a:latin typeface="Times New Roman" panose="02020603050405020304" pitchFamily="18" charset="0"/>
                <a:cs typeface="Times New Roman" panose="02020603050405020304" pitchFamily="18" charset="0"/>
              </a:rPr>
              <a:t>B</a:t>
            </a:r>
            <a:r>
              <a:rPr lang="vi-VN" sz="1800" dirty="0">
                <a:solidFill>
                  <a:srgbClr val="434343"/>
                </a:solidFill>
                <a:latin typeface="Times New Roman" panose="02020603050405020304" pitchFamily="18" charset="0"/>
                <a:cs typeface="Times New Roman" panose="02020603050405020304" pitchFamily="18" charset="0"/>
              </a:rPr>
              <a:t>iết về thực hành lập trình tốt cho phần mềm kỹ thuật</a:t>
            </a:r>
            <a:r>
              <a:rPr lang="en-US" sz="1800" dirty="0">
                <a:solidFill>
                  <a:srgbClr val="434343"/>
                </a:solidFill>
                <a:latin typeface="Times New Roman" panose="02020603050405020304" pitchFamily="18" charset="0"/>
                <a:cs typeface="Times New Roman" panose="02020603050405020304" pitchFamily="18" charset="0"/>
              </a:rPr>
              <a:t> </a:t>
            </a:r>
            <a:r>
              <a:rPr lang="vi-VN" sz="1800" dirty="0">
                <a:solidFill>
                  <a:srgbClr val="434343"/>
                </a:solidFill>
                <a:latin typeface="Times New Roman" panose="02020603050405020304" pitchFamily="18" charset="0"/>
                <a:cs typeface="Times New Roman" panose="02020603050405020304" pitchFamily="18" charset="0"/>
              </a:rPr>
              <a:t>đáng tin cậy </a:t>
            </a:r>
            <a:endParaRPr lang="en-US"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Wingdings" panose="05000000000000000000" pitchFamily="2" charset="2"/>
              <a:buChar char="Ø"/>
            </a:pPr>
            <a:r>
              <a:rPr lang="en-US" sz="1800" dirty="0">
                <a:solidFill>
                  <a:srgbClr val="434343"/>
                </a:solidFill>
                <a:latin typeface="Times New Roman" panose="02020603050405020304" pitchFamily="18" charset="0"/>
                <a:cs typeface="Times New Roman" panose="02020603050405020304" pitchFamily="18" charset="0"/>
              </a:rPr>
              <a:t>H</a:t>
            </a:r>
            <a:r>
              <a:rPr lang="vi-VN" sz="1800" dirty="0">
                <a:solidFill>
                  <a:srgbClr val="434343"/>
                </a:solidFill>
                <a:latin typeface="Times New Roman" panose="02020603050405020304" pitchFamily="18" charset="0"/>
                <a:cs typeface="Times New Roman" panose="02020603050405020304" pitchFamily="18" charset="0"/>
              </a:rPr>
              <a:t>iểu độ tin cậy của hệ thống phần mềm có thể được đo lường bằng cách sử dụng thử nghiệm thống kê.</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6"/>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THANKS</a:t>
            </a:r>
            <a:endParaRPr lang="en-GB"/>
          </a:p>
        </p:txBody>
      </p:sp>
      <p:sp>
        <p:nvSpPr>
          <p:cNvPr id="663" name="Google Shape;663;p56"/>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panose="020B0604020202020204"/>
              <a:buNone/>
            </a:pPr>
            <a:r>
              <a:rPr lang="en-US" sz="2800" dirty="0"/>
              <a:t>FOR WATCHING</a:t>
            </a:r>
            <a:endParaRPr lang="en-US" sz="2800" dirty="0"/>
          </a:p>
        </p:txBody>
      </p:sp>
      <p:cxnSp>
        <p:nvCxnSpPr>
          <p:cNvPr id="664" name="Google Shape;664;p56"/>
          <p:cNvCxnSpPr/>
          <p:nvPr/>
        </p:nvCxnSpPr>
        <p:spPr>
          <a:xfrm rot="10800000">
            <a:off x="683045" y="4882599"/>
            <a:ext cx="1236300" cy="0"/>
          </a:xfrm>
          <a:prstGeom prst="straightConnector1">
            <a:avLst/>
          </a:prstGeom>
          <a:noFill/>
          <a:ln w="9525" cap="flat" cmpd="sng">
            <a:solidFill>
              <a:srgbClr val="595959"/>
            </a:solidFill>
            <a:prstDash val="solid"/>
            <a:round/>
            <a:headEnd type="none" w="med" len="med"/>
            <a:tailEnd type="none" w="med" len="med"/>
          </a:ln>
        </p:spPr>
      </p:cxnSp>
      <p:cxnSp>
        <p:nvCxnSpPr>
          <p:cNvPr id="677" name="Google Shape;677;p56"/>
          <p:cNvCxnSpPr/>
          <p:nvPr/>
        </p:nvCxnSpPr>
        <p:spPr>
          <a:xfrm rot="10800000">
            <a:off x="683045" y="4732799"/>
            <a:ext cx="958500" cy="0"/>
          </a:xfrm>
          <a:prstGeom prst="straightConnector1">
            <a:avLst/>
          </a:prstGeom>
          <a:noFill/>
          <a:ln w="9525" cap="flat" cmpd="sng">
            <a:solidFill>
              <a:srgbClr val="595959"/>
            </a:solidFill>
            <a:prstDash val="solid"/>
            <a:round/>
            <a:headEnd type="none" w="med" len="med"/>
            <a:tailEnd type="none" w="med" len="med"/>
          </a:ln>
        </p:spPr>
      </p:cxnSp>
      <p:sp>
        <p:nvSpPr>
          <p:cNvPr id="3" name="TextBox 2"/>
          <p:cNvSpPr txBox="1"/>
          <p:nvPr/>
        </p:nvSpPr>
        <p:spPr>
          <a:xfrm>
            <a:off x="683045" y="4153359"/>
            <a:ext cx="3767769" cy="462704"/>
          </a:xfrm>
          <a:prstGeom prst="rect">
            <a:avLst/>
          </a:prstGeom>
          <a:solidFill>
            <a:schemeClr val="bg2">
              <a:lumMod val="40000"/>
              <a:lumOff val="60000"/>
            </a:schemeClr>
          </a:solidFill>
        </p:spPr>
        <p:txBody>
          <a:bodyPr wrap="square" rtlCol="0">
            <a:spAutoFit/>
          </a:bodyPr>
          <a:lstStyle/>
          <a:p>
            <a:endParaRPr lang="en-US" dirty="0">
              <a:solidFill>
                <a:schemeClr val="accent2"/>
              </a:solidFill>
            </a:endParaRPr>
          </a:p>
        </p:txBody>
      </p:sp>
      <p:cxnSp>
        <p:nvCxnSpPr>
          <p:cNvPr id="20" name="Google Shape;664;p56"/>
          <p:cNvCxnSpPr/>
          <p:nvPr/>
        </p:nvCxnSpPr>
        <p:spPr>
          <a:xfrm rot="10800000">
            <a:off x="3953850" y="3140098"/>
            <a:ext cx="1236300" cy="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77"/>
                                        </p:tgtEl>
                                        <p:attrNameLst>
                                          <p:attrName>style.visibility</p:attrName>
                                        </p:attrNameLst>
                                      </p:cBhvr>
                                      <p:to>
                                        <p:strVal val="visible"/>
                                      </p:to>
                                    </p:set>
                                    <p:anim calcmode="lin" valueType="num">
                                      <p:cBhvr additive="base">
                                        <p:cTn id="7" dur="1400"/>
                                        <p:tgtEl>
                                          <p:spTgt spid="67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64"/>
                                        </p:tgtEl>
                                        <p:attrNameLst>
                                          <p:attrName>style.visibility</p:attrName>
                                        </p:attrNameLst>
                                      </p:cBhvr>
                                      <p:to>
                                        <p:strVal val="visible"/>
                                      </p:to>
                                    </p:set>
                                    <p:anim calcmode="lin" valueType="num">
                                      <p:cBhvr additive="base">
                                        <p:cTn id="10" dur="1400"/>
                                        <p:tgtEl>
                                          <p:spTgt spid="664"/>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1400"/>
                                        <p:tgtEl>
                                          <p:spTgt spid="2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Để</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a:t>mềm</a:t>
            </a:r>
            <a:r>
              <a:rPr lang="en-US" sz="2800" dirty="0"/>
              <a:t> </a:t>
            </a:r>
            <a:r>
              <a:rPr lang="en-US" sz="2800" dirty="0" err="1"/>
              <a:t>đáng</a:t>
            </a:r>
            <a:r>
              <a:rPr lang="en-US" sz="2800" dirty="0"/>
              <a:t> tin </a:t>
            </a:r>
            <a:r>
              <a:rPr lang="en-US" sz="2800" dirty="0" err="1"/>
              <a:t>cậy</a:t>
            </a:r>
            <a:r>
              <a:rPr lang="en-US" sz="2800" dirty="0"/>
              <a:t> </a:t>
            </a:r>
            <a:br>
              <a:rPr lang="en-US" sz="2800" dirty="0"/>
            </a:br>
            <a:r>
              <a:rPr lang="en-US" sz="2800" dirty="0" err="1"/>
              <a:t>bạn</a:t>
            </a:r>
            <a:r>
              <a:rPr lang="en-US" sz="2800" dirty="0"/>
              <a:t> </a:t>
            </a:r>
            <a:r>
              <a:rPr lang="en-US" sz="2800" dirty="0" err="1"/>
              <a:t>cần</a:t>
            </a:r>
            <a:r>
              <a:rPr lang="en-US" sz="2800" dirty="0"/>
              <a:t> </a:t>
            </a:r>
            <a:r>
              <a:rPr lang="en-US" sz="2800" dirty="0" err="1"/>
              <a:t>đảm</a:t>
            </a:r>
            <a:r>
              <a:rPr lang="en-US" sz="2800" dirty="0"/>
              <a:t> </a:t>
            </a:r>
            <a:r>
              <a:rPr lang="en-US" sz="2800" dirty="0" err="1"/>
              <a:t>bảo</a:t>
            </a:r>
            <a:r>
              <a:rPr lang="en-US" sz="2800" dirty="0"/>
              <a:t> </a:t>
            </a:r>
            <a:r>
              <a:rPr lang="en-US" sz="2800" dirty="0" err="1"/>
              <a:t>rằng</a:t>
            </a:r>
            <a:r>
              <a:rPr lang="en-US" sz="2800" dirty="0"/>
              <a:t>:</a:t>
            </a:r>
            <a:endParaRPr sz="2800" dirty="0"/>
          </a:p>
        </p:txBody>
      </p:sp>
      <p:sp>
        <p:nvSpPr>
          <p:cNvPr id="59" name="Google Shape;158;p34"/>
          <p:cNvSpPr txBox="1"/>
          <p:nvPr/>
        </p:nvSpPr>
        <p:spPr>
          <a:xfrm>
            <a:off x="870650" y="1410158"/>
            <a:ext cx="7402700" cy="3294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Tránh việc đưa các lỗi ngẫu nhiên vào hệ thống trong quá trình đặc tả và phát triển phần mềm.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Thiết kế các quy trình xác minh và xác thực có hiệu quả trong việc phát hiện ra các lỗi còn sót lại ảnh hưởng đến độ tin cậy của hệ thống</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Thiết kế hệ thống có khả năng chịu lỗi để có thể tiếp tục hoạt động khi có sự cố.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Thiết kế các cơ chế bảo vệ chống lại các cuộc tấn công từ bên ngoài có thể ảnh hưởng đến tính khả dụng hoặc bảo mật của hệ thống.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Để</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a:t>mềm</a:t>
            </a:r>
            <a:r>
              <a:rPr lang="en-US" sz="2800" dirty="0"/>
              <a:t> </a:t>
            </a:r>
            <a:r>
              <a:rPr lang="en-US" sz="2800" dirty="0" err="1"/>
              <a:t>đáng</a:t>
            </a:r>
            <a:r>
              <a:rPr lang="en-US" sz="2800" dirty="0"/>
              <a:t> tin </a:t>
            </a:r>
            <a:r>
              <a:rPr lang="en-US" sz="2800" dirty="0" err="1"/>
              <a:t>cậy</a:t>
            </a:r>
            <a:br>
              <a:rPr lang="en-US" sz="2800" dirty="0"/>
            </a:br>
            <a:r>
              <a:rPr lang="en-US" sz="2800" dirty="0" err="1"/>
              <a:t>bạn</a:t>
            </a:r>
            <a:r>
              <a:rPr lang="en-US" sz="2800" dirty="0"/>
              <a:t> </a:t>
            </a:r>
            <a:r>
              <a:rPr lang="en-US" sz="2800" dirty="0" err="1"/>
              <a:t>cần</a:t>
            </a:r>
            <a:r>
              <a:rPr lang="en-US" sz="2800" dirty="0"/>
              <a:t> </a:t>
            </a:r>
            <a:r>
              <a:rPr lang="en-US" sz="2800" dirty="0" err="1"/>
              <a:t>đảm</a:t>
            </a:r>
            <a:r>
              <a:rPr lang="en-US" sz="2800" dirty="0"/>
              <a:t> </a:t>
            </a:r>
            <a:r>
              <a:rPr lang="en-US" sz="2800" dirty="0" err="1"/>
              <a:t>bảo</a:t>
            </a:r>
            <a:r>
              <a:rPr lang="en-US" sz="2800" dirty="0"/>
              <a:t> </a:t>
            </a:r>
            <a:r>
              <a:rPr lang="en-US" sz="2800" dirty="0" err="1"/>
              <a:t>rằng</a:t>
            </a:r>
            <a:endParaRPr sz="2800" dirty="0"/>
          </a:p>
        </p:txBody>
      </p:sp>
      <p:sp>
        <p:nvSpPr>
          <p:cNvPr id="59" name="Google Shape;158;p34"/>
          <p:cNvSpPr txBox="1"/>
          <p:nvPr/>
        </p:nvSpPr>
        <p:spPr>
          <a:xfrm>
            <a:off x="870650" y="1553378"/>
            <a:ext cx="7402700" cy="31508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Định cấu hình hệ thống đã triển khai và phần mềm hỗ trợ của nó một cách chính xác cho môi trường hoạt động của nó.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Bạn bao gồm các khả năng của hệ thống để nhận ra các cuộc tấn công mạng bên ngoài và chống lại các cuộc tấn công này. </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Thiết kế các hệ thống để chúng có thể nhanh chóng phục hồi sau các lỗi hệ thống và các cuộc tấn công mạng mà không làm mất dữ liệu quan trọng. </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idx="6"/>
          </p:nvPr>
        </p:nvSpPr>
        <p:spPr>
          <a:xfrm>
            <a:off x="837282" y="352850"/>
            <a:ext cx="7436068" cy="925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Chi </a:t>
            </a:r>
            <a:r>
              <a:rPr lang="en-US" sz="2800" dirty="0" err="1"/>
              <a:t>phí</a:t>
            </a:r>
            <a:r>
              <a:rPr lang="en-US" sz="2800" dirty="0"/>
              <a:t> </a:t>
            </a:r>
            <a:r>
              <a:rPr lang="en-US" sz="2800" dirty="0" err="1"/>
              <a:t>phụ</a:t>
            </a:r>
            <a:r>
              <a:rPr lang="en-US" sz="2800" dirty="0"/>
              <a:t> </a:t>
            </a:r>
            <a:r>
              <a:rPr lang="en-US" sz="2800" dirty="0" err="1"/>
              <a:t>thuộc</a:t>
            </a:r>
            <a:endParaRPr sz="2800" dirty="0"/>
          </a:p>
        </p:txBody>
      </p:sp>
      <p:sp>
        <p:nvSpPr>
          <p:cNvPr id="59" name="Google Shape;158;p34"/>
          <p:cNvSpPr txBox="1"/>
          <p:nvPr/>
        </p:nvSpPr>
        <p:spPr>
          <a:xfrm>
            <a:off x="870650" y="945896"/>
            <a:ext cx="7402700" cy="3758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Roboto Condensed Light"/>
              <a:buNone/>
              <a:defRPr sz="1100" b="0" i="0" u="none" strike="noStrike" cap="none">
                <a:solidFill>
                  <a:srgbClr val="000000"/>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Chi phí về dependability có xu hướng tăng theo cấp số nhân khi mức đọ tin cậy ngày càng tăng</a:t>
            </a:r>
            <a:endParaRPr lang="vi-VN" sz="1800" dirty="0">
              <a:solidFill>
                <a:srgbClr val="434343"/>
              </a:solidFill>
              <a:latin typeface="Times New Roman" panose="02020603050405020304" pitchFamily="18" charset="0"/>
              <a:cs typeface="Times New Roman" panose="02020603050405020304" pitchFamily="18" charset="0"/>
            </a:endParaRPr>
          </a:p>
          <a:p>
            <a:pPr marL="438150" indent="-285750" algn="just">
              <a:spcBef>
                <a:spcPts val="1000"/>
              </a:spcBef>
              <a:buSzPts val="1200"/>
              <a:buFont typeface="Arial" panose="020B0604020202020204" pitchFamily="34" charset="0"/>
              <a:buChar char="•"/>
            </a:pPr>
            <a:r>
              <a:rPr lang="vi-VN" sz="1800" dirty="0">
                <a:solidFill>
                  <a:srgbClr val="434343"/>
                </a:solidFill>
                <a:latin typeface="Times New Roman" panose="02020603050405020304" pitchFamily="18" charset="0"/>
                <a:cs typeface="Times New Roman" panose="02020603050405020304" pitchFamily="18" charset="0"/>
              </a:rPr>
              <a:t>Có 2 lý do cho điều này </a:t>
            </a:r>
            <a:endParaRPr lang="vi-VN" sz="1800" dirty="0">
              <a:solidFill>
                <a:srgbClr val="434343"/>
              </a:solidFill>
              <a:latin typeface="Times New Roman" panose="02020603050405020304" pitchFamily="18" charset="0"/>
              <a:cs typeface="Times New Roman" panose="02020603050405020304" pitchFamily="18" charset="0"/>
            </a:endParaRPr>
          </a:p>
          <a:p>
            <a:pPr marL="628650" indent="-47625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Việc sử dụng các kỹ thuật phát triển và phần cứng đắt tiền hơn được yêu cầu để đạt được mức độ tin cậy cao hơn</a:t>
            </a:r>
            <a:endParaRPr lang="vi-VN" sz="1800" dirty="0">
              <a:solidFill>
                <a:srgbClr val="434343"/>
              </a:solidFill>
              <a:latin typeface="Times New Roman" panose="02020603050405020304" pitchFamily="18" charset="0"/>
              <a:cs typeface="Times New Roman" panose="02020603050405020304" pitchFamily="18" charset="0"/>
            </a:endParaRPr>
          </a:p>
          <a:p>
            <a:pPr marL="628650" indent="-476250" algn="just">
              <a:spcBef>
                <a:spcPts val="1000"/>
              </a:spcBef>
              <a:buSzPts val="1200"/>
            </a:pPr>
            <a:r>
              <a:rPr lang="vi-VN" sz="1800" dirty="0">
                <a:solidFill>
                  <a:srgbClr val="434343"/>
                </a:solidFill>
                <a:latin typeface="Times New Roman" panose="02020603050405020304" pitchFamily="18" charset="0"/>
                <a:cs typeface="Times New Roman" panose="02020603050405020304" pitchFamily="18" charset="0"/>
              </a:rPr>
              <a:t>        + Việc tăng cường kiểm tra và xác nhận hệ thống được yêu cầu để thuyết phục khách hàng và cơ quan quản lí hệ thống rằng các mức độ tin cậy cần thiết đã đạt được</a:t>
            </a:r>
            <a:endParaRPr lang="vi-VN" sz="1800"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23839</Words>
  <Application>WPS Presentation</Application>
  <PresentationFormat>On-screen Show (16:9)</PresentationFormat>
  <Paragraphs>469</Paragraphs>
  <Slides>65</Slides>
  <Notes>65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65</vt:i4>
      </vt:variant>
    </vt:vector>
  </HeadingPairs>
  <TitlesOfParts>
    <vt:vector size="81" baseType="lpstr">
      <vt:lpstr>Arial</vt:lpstr>
      <vt:lpstr>SimSun</vt:lpstr>
      <vt:lpstr>Wingdings</vt:lpstr>
      <vt:lpstr>Arial</vt:lpstr>
      <vt:lpstr>Exo 2</vt:lpstr>
      <vt:lpstr>UTM Scriptina KT</vt:lpstr>
      <vt:lpstr>Roboto Condensed Light</vt:lpstr>
      <vt:lpstr>Nunito Light</vt:lpstr>
      <vt:lpstr>Fira Sans Extra Condensed Medium</vt:lpstr>
      <vt:lpstr>Roboto Condensed</vt:lpstr>
      <vt:lpstr>Times New Roman</vt:lpstr>
      <vt:lpstr>Microsoft YaHei</vt:lpstr>
      <vt:lpstr>Arial Unicode MS</vt:lpstr>
      <vt:lpstr>Exo 2</vt:lpstr>
      <vt:lpstr>Segoe Print</vt:lpstr>
      <vt:lpstr>Tech Newsletter XL by Slidesgo</vt:lpstr>
      <vt:lpstr>CHAPTER 10 - CHAPTER 11 Dependable Systems Reliability Engineering</vt:lpstr>
      <vt:lpstr>NHÓM 17</vt:lpstr>
      <vt:lpstr>Formal methods and dependability</vt:lpstr>
      <vt:lpstr>10.1 Dependability properties</vt:lpstr>
      <vt:lpstr>Các thuộc tính của hệ thống</vt:lpstr>
      <vt:lpstr>Các thuộc tính hệ thống khác có liên quan chặt chẽ đến 5 thuộc tính đáng tin cậy này</vt:lpstr>
      <vt:lpstr>Để phát triển phần mềm đáng tin cậy  bạn cần đảm bảo rằng:</vt:lpstr>
      <vt:lpstr>Để phát triển phần mềm đáng tin cậy bạn cần đảm bảo rằng</vt:lpstr>
      <vt:lpstr>Chi phí phụ thuộc</vt:lpstr>
      <vt:lpstr>Cost curve  (biểu đồ đường cong về chi phí)</vt:lpstr>
      <vt:lpstr>10.2 Sociotechnical systems Systems andsoftware </vt:lpstr>
      <vt:lpstr>The sociotechnical systems stack</vt:lpstr>
      <vt:lpstr>Các Layers trong STS</vt:lpstr>
      <vt:lpstr>Các Layers trong STS</vt:lpstr>
      <vt:lpstr>Holistic system design  (Thiêt kế hệ thống toàn diện)</vt:lpstr>
      <vt:lpstr>Regulation and compliance  (Quy định và tuân thủ)</vt:lpstr>
      <vt:lpstr>Regulated systems  (Điều tiết hệ thống)</vt:lpstr>
      <vt:lpstr>Safety regulation  (Các quy định an toàn)</vt:lpstr>
      <vt:lpstr>10.3 Redundancy  and diversity (Dự phòng và đa dạng)</vt:lpstr>
      <vt:lpstr>Rendundancy and Diversity</vt:lpstr>
      <vt:lpstr>Diversity and Redundancy examples</vt:lpstr>
      <vt:lpstr>Process diversity and redundancy (Quy trình đa dạng và dự phòng )</vt:lpstr>
      <vt:lpstr>Problems with redundancy and diversity </vt:lpstr>
      <vt:lpstr>10.4  Dependable processes (Các quy trình đáng tin cậy)</vt:lpstr>
      <vt:lpstr>Dependable processes </vt:lpstr>
      <vt:lpstr>Dependable process characteristics (Đặc điểm của quy trình đáng tin cậy)</vt:lpstr>
      <vt:lpstr>Dependable process activities (Các hoạt động của quy trình đáng tin cậy)</vt:lpstr>
      <vt:lpstr>Dependable process activities (Các hoạt động của quy trình đáng tin cậy)</vt:lpstr>
      <vt:lpstr>Dependable processes and agility (Các quy trình đáng tin cậy  và sự nhanh nhẹn )</vt:lpstr>
      <vt:lpstr>Dependable processes and agility (Các quy trình đáng tin cậy  và sự nhanh nhẹn )</vt:lpstr>
      <vt:lpstr>10.5 Formal methods  and dependability (Phương pháp chính thức  và độ tin cậy)</vt:lpstr>
      <vt:lpstr>Formal specification (Đặc điểm) </vt:lpstr>
      <vt:lpstr>Formal approaches (phương pháp) </vt:lpstr>
      <vt:lpstr>Use of formal methods (SD các phương pháp chính thức)</vt:lpstr>
      <vt:lpstr>Classes of error (các loại lỗi) </vt:lpstr>
      <vt:lpstr>Benefits of formal specification (Lợi ích của đặc điểm kỹ thuật chính thức)</vt:lpstr>
      <vt:lpstr>Key points  (Những điểm chính) </vt:lpstr>
      <vt:lpstr>Reliability measurement</vt:lpstr>
      <vt:lpstr>PowerPoint 演示文稿</vt:lpstr>
      <vt:lpstr>PowerPoint 演示文稿</vt:lpstr>
      <vt:lpstr>Fault avoidance </vt:lpstr>
      <vt:lpstr>PowerPoint 演示文稿</vt:lpstr>
      <vt:lpstr>11.1. Availability  and reliability (Tính khả dụng và độ tin cậy)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Key points  (Những điểm chính)</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NEWSLETTER</dc:title>
  <dc:creator>Huyeenn</dc:creator>
  <cp:lastModifiedBy>Dell</cp:lastModifiedBy>
  <cp:revision>45</cp:revision>
  <dcterms:created xsi:type="dcterms:W3CDTF">2021-05-03T06:45:52Z</dcterms:created>
  <dcterms:modified xsi:type="dcterms:W3CDTF">2021-05-03T08:58:18Z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