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8243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274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872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8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785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8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1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64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49"/>
            <a:ext cx="8386488" cy="18715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PHÁT HIỆN MÃ ĐỘC PE SỬ DỤNG ĐẶC TRƯNG ĐƯỢC TỐI ƯU HÓA</a:t>
            </a:r>
            <a:endParaRPr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675050" y="2262538"/>
            <a:ext cx="3931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Lê Văn Minh - 230202011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150000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49013" y="820500"/>
            <a:ext cx="8544987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buNone/>
            </a:pPr>
            <a:r>
              <a:rPr lang="en-US" sz="1300" dirty="0"/>
              <a:t>[</a:t>
            </a:r>
            <a:r>
              <a:rPr lang="en-US" sz="1300" dirty="0" smtClean="0"/>
              <a:t>1] T</a:t>
            </a:r>
            <a:r>
              <a:rPr lang="en-US" sz="1300" dirty="0"/>
              <a:t>. </a:t>
            </a:r>
            <a:r>
              <a:rPr lang="en-US" sz="1300" dirty="0" err="1"/>
              <a:t>Rezaei</a:t>
            </a:r>
            <a:r>
              <a:rPr lang="en-US" sz="1300" dirty="0"/>
              <a:t> and A. </a:t>
            </a:r>
            <a:r>
              <a:rPr lang="en-US" sz="1300" dirty="0" err="1"/>
              <a:t>Hamze</a:t>
            </a:r>
            <a:r>
              <a:rPr lang="en-US" sz="1300" dirty="0"/>
              <a:t>, "An Efficient Approach For Malware Detection Using PE Header Specifications," 2020 6th International Conference on Web Research (ICWR), Tehran, Iran, 2020, pp. 234-239, </a:t>
            </a:r>
            <a:r>
              <a:rPr lang="en-US" sz="1300" dirty="0" err="1"/>
              <a:t>doi</a:t>
            </a:r>
            <a:r>
              <a:rPr lang="en-US" sz="1300" dirty="0"/>
              <a:t>: 10.1109/ICWR49608.2020.9122312.</a:t>
            </a:r>
          </a:p>
          <a:p>
            <a:pPr marL="88900" indent="0" algn="just">
              <a:buNone/>
            </a:pPr>
            <a:r>
              <a:rPr lang="en-US" sz="1300" dirty="0"/>
              <a:t>[</a:t>
            </a:r>
            <a:r>
              <a:rPr lang="en-US" sz="1300" dirty="0" smtClean="0"/>
              <a:t>2] C</a:t>
            </a:r>
            <a:r>
              <a:rPr lang="en-US" sz="1300" dirty="0"/>
              <a:t>. Galen and R. Steele, "Evaluating Performance Maintenance and Deterioration Over Time of Machine Learning-based Malware Detection Models on the EMBER PE Dataset," 2020 Seventh International Conference on Social Networks Analysis, Management and Security (SNAMS), Paris, France, 2020, pp. 1-7, </a:t>
            </a:r>
            <a:r>
              <a:rPr lang="en-US" sz="1300" dirty="0" err="1"/>
              <a:t>doi</a:t>
            </a:r>
            <a:r>
              <a:rPr lang="en-US" sz="1300" dirty="0"/>
              <a:t>: </a:t>
            </a:r>
            <a:r>
              <a:rPr lang="en-US" sz="1300" dirty="0" smtClean="0"/>
              <a:t>10.1109/SNAMS52053.2020.9336538.</a:t>
            </a:r>
          </a:p>
          <a:p>
            <a:pPr marL="88900" indent="0" algn="just">
              <a:buNone/>
            </a:pPr>
            <a:r>
              <a:rPr lang="en-US" sz="1300" dirty="0" smtClean="0"/>
              <a:t>[3] </a:t>
            </a:r>
            <a:r>
              <a:rPr lang="en-US" sz="1300" dirty="0" err="1" smtClean="0"/>
              <a:t>Muhamad</a:t>
            </a:r>
            <a:r>
              <a:rPr lang="en-US" sz="1300" dirty="0" smtClean="0"/>
              <a:t> Malik </a:t>
            </a:r>
            <a:r>
              <a:rPr lang="en-US" sz="1300" dirty="0" err="1" smtClean="0"/>
              <a:t>Matin</a:t>
            </a:r>
            <a:r>
              <a:rPr lang="en-US" sz="1300" dirty="0" smtClean="0"/>
              <a:t> and B. </a:t>
            </a:r>
            <a:r>
              <a:rPr lang="en-US" sz="1300" dirty="0" err="1" smtClean="0"/>
              <a:t>Rahardjo</a:t>
            </a:r>
            <a:r>
              <a:rPr lang="en-US" sz="1300" dirty="0" smtClean="0"/>
              <a:t>, "A Framework for Collecting and Analysis PE Malware Using Modern Honey Network (MHN)," 2020 8th International Conference on Cyber and IT Service Management (CITSM), </a:t>
            </a:r>
            <a:r>
              <a:rPr lang="en-US" sz="1300" dirty="0" err="1" smtClean="0"/>
              <a:t>Pangkal</a:t>
            </a:r>
            <a:r>
              <a:rPr lang="en-US" sz="1300" dirty="0" smtClean="0"/>
              <a:t>, Indonesia, 2020, pp. 1-5, </a:t>
            </a:r>
            <a:r>
              <a:rPr lang="en-US" sz="1300" dirty="0" err="1" smtClean="0"/>
              <a:t>doi</a:t>
            </a:r>
            <a:r>
              <a:rPr lang="en-US" sz="1300" dirty="0" smtClean="0"/>
              <a:t>: 10.1109/CITSM50537.2020.9268810.</a:t>
            </a:r>
          </a:p>
          <a:p>
            <a:pPr marL="88900" indent="0" algn="just">
              <a:buNone/>
            </a:pPr>
            <a:r>
              <a:rPr lang="en-US" sz="1300" dirty="0" smtClean="0"/>
              <a:t>[4] M</a:t>
            </a:r>
            <a:r>
              <a:rPr lang="en-US" sz="1300" dirty="0"/>
              <a:t>. Kim, "Research on Malware Detection System Using Artificial Intelligence," 2022 IEEE/ACIS 7th International Conference on Big Data, Cloud Computing, and Data Science (BCD), </a:t>
            </a:r>
            <a:r>
              <a:rPr lang="en-US" sz="1300" dirty="0" err="1"/>
              <a:t>Danang</a:t>
            </a:r>
            <a:r>
              <a:rPr lang="en-US" sz="1300" dirty="0"/>
              <a:t>, Vietnam, 2022, pp. 211-213, </a:t>
            </a:r>
            <a:r>
              <a:rPr lang="en-US" sz="1300" dirty="0" err="1"/>
              <a:t>doi</a:t>
            </a:r>
            <a:r>
              <a:rPr lang="en-US" sz="1300" dirty="0"/>
              <a:t>: 10.1109/BCD54882.2022.9900792.</a:t>
            </a:r>
          </a:p>
          <a:p>
            <a:pPr marL="88900" indent="0" algn="just">
              <a:buNone/>
            </a:pPr>
            <a:r>
              <a:rPr lang="en-US" sz="1300" dirty="0" smtClean="0"/>
              <a:t>[5] P</a:t>
            </a:r>
            <a:r>
              <a:rPr lang="en-US" sz="1300" dirty="0"/>
              <a:t>. Singh, S. K. </a:t>
            </a:r>
            <a:r>
              <a:rPr lang="en-US" sz="1300" dirty="0" err="1"/>
              <a:t>Borgohain</a:t>
            </a:r>
            <a:r>
              <a:rPr lang="en-US" sz="1300" dirty="0"/>
              <a:t> and J. Kumar, "Performance Enhancement of SVM-based ML Malware Detection Model Using Data Preprocessing," 2022 2nd International Conference on Emerging Frontiers in Electrical and Electronic Technologies (ICEFEET), Patna, India, 2022, pp. 1-4, </a:t>
            </a:r>
            <a:r>
              <a:rPr lang="en-US" sz="1300" dirty="0" err="1"/>
              <a:t>doi</a:t>
            </a:r>
            <a:r>
              <a:rPr lang="en-US" sz="1300" dirty="0"/>
              <a:t>: 10.1109/ICEFEET51821.2022.9848192.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Tóm tắt 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</a:t>
            </a:r>
            <a:r>
              <a:rPr lang="en" dirty="0" smtClean="0"/>
              <a:t>CS2205.CH181</a:t>
            </a:r>
            <a:endParaRPr dirty="0"/>
          </a:p>
          <a:p>
            <a:pPr lvl="0">
              <a:buFont typeface="Arial"/>
              <a:buChar char="●"/>
            </a:pPr>
            <a:r>
              <a:rPr lang="en" dirty="0"/>
              <a:t>Link </a:t>
            </a:r>
            <a:r>
              <a:rPr lang="en" dirty="0" smtClean="0"/>
              <a:t>Github: </a:t>
            </a:r>
            <a:r>
              <a:rPr lang="en-US" dirty="0" smtClean="0"/>
              <a:t>https</a:t>
            </a:r>
            <a:r>
              <a:rPr lang="en-US" dirty="0"/>
              <a:t>://github.com/minh240899/CS2205.MAR2024</a:t>
            </a:r>
            <a:endParaRPr dirty="0"/>
          </a:p>
          <a:p>
            <a:pPr lvl="0"/>
            <a:r>
              <a:rPr lang="en" dirty="0"/>
              <a:t>Link YouTube video: </a:t>
            </a:r>
            <a:r>
              <a:rPr lang="en-US" dirty="0"/>
              <a:t>https://youtu.be/lHFBZgpaWsE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Minh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90" y="2463683"/>
            <a:ext cx="1530850" cy="2144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Tóm tắt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/>
              <a:t>Sự tiến bộ vượt bậc của công nghệ thông tin: Máy tính trở thành một phần không thể thiếu, đồng thời mở ra các cuộc tấn công mạng nguy hiểm.</a:t>
            </a:r>
          </a:p>
          <a:p>
            <a:pPr algn="just"/>
            <a:r>
              <a:rPr lang="vi-VN" dirty="0"/>
              <a:t>Malware (phần mềm độc hại): Cho phép kẻ tấn công xâm nhập hệ thống, ăn cắp dữ liệu, kiểm soát hệ thống.</a:t>
            </a:r>
          </a:p>
          <a:p>
            <a:pPr algn="just"/>
            <a:r>
              <a:rPr lang="vi-VN" dirty="0"/>
              <a:t>Nghiên cứu phát hiện malware PE trên Windows: Sử dụng kỹ thuật học máy và học sâu như LSTM và XGBoost.</a:t>
            </a:r>
          </a:p>
          <a:p>
            <a:pPr algn="just"/>
            <a:r>
              <a:rPr lang="vi-VN" dirty="0"/>
              <a:t>Kết quả mong đợi: So sánh hiệu suất của LSTM và XGBoost trong việc phát hiện mã độc, góp phần bảo vệ hệ thống.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3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19" y="3738880"/>
            <a:ext cx="2946401" cy="1082145"/>
          </a:xfrm>
          <a:prstGeom prst="rect">
            <a:avLst/>
          </a:prstGeom>
        </p:spPr>
      </p:pic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/>
              <a:buChar char="●"/>
            </a:pPr>
            <a:r>
              <a:rPr lang="vi-VN" sz="1800" dirty="0"/>
              <a:t>Sự phát triển nhanh chóng của công nghệ thông tin dẫn đến sự gia tăng các mối đe dọa an ninh mạng.</a:t>
            </a:r>
          </a:p>
          <a:p>
            <a:pPr lvl="0" algn="just">
              <a:buFont typeface="Arial"/>
              <a:buChar char="●"/>
            </a:pPr>
            <a:r>
              <a:rPr lang="vi-VN" sz="1800" dirty="0"/>
              <a:t>Malware là một loại phần mềm độc hại được thiết kế để gây hại cho hệ thống máy tính.</a:t>
            </a:r>
          </a:p>
          <a:p>
            <a:pPr lvl="0" algn="just">
              <a:buFont typeface="Arial"/>
              <a:buChar char="●"/>
            </a:pPr>
            <a:r>
              <a:rPr lang="vi-VN" sz="1800" dirty="0"/>
              <a:t>Malware PE là loại malware được lưu trữ dưới dạng tệp PE (Portable Executable) trên Windows.</a:t>
            </a:r>
          </a:p>
          <a:p>
            <a:pPr lvl="0" algn="just">
              <a:buFont typeface="Arial"/>
              <a:buChar char="●"/>
            </a:pPr>
            <a:r>
              <a:rPr lang="vi-VN" sz="1800" dirty="0"/>
              <a:t>Việc phát hiện malware PE là rất quan trọng để bảo vệ hệ thống máy tính khỏi các cuộc tấn công mạng.</a:t>
            </a:r>
          </a:p>
          <a:p>
            <a:pPr lvl="0" algn="just">
              <a:buFont typeface="Arial"/>
              <a:buChar char="●"/>
            </a:pPr>
            <a:r>
              <a:rPr lang="vi-VN" sz="1800" dirty="0"/>
              <a:t>Học máy và học sâu là những lĩnh vực trí tuệ nhân tạo có khả năng học hỏi từ dữ liệu và đưa ra dự đoán chính xác.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vi-VN" dirty="0"/>
              <a:t>Nghiên cứu về mã độc PE và đặc trưng của nó.</a:t>
            </a:r>
          </a:p>
          <a:p>
            <a:pPr algn="just"/>
            <a:r>
              <a:rPr lang="vi-VN" dirty="0"/>
              <a:t>Sử dụng máy học và học sâu để rút trích đặc trưng từ mã độc PE.</a:t>
            </a:r>
          </a:p>
          <a:p>
            <a:pPr algn="just"/>
            <a:r>
              <a:rPr lang="vi-VN" dirty="0"/>
              <a:t>Phân loại mã độc PE bằng LSTM và XGBoost.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Nội dung và Phương pháp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1900" y="856107"/>
            <a:ext cx="8222100" cy="3908400"/>
          </a:xfrm>
        </p:spPr>
        <p:txBody>
          <a:bodyPr/>
          <a:lstStyle/>
          <a:p>
            <a:pPr fontAlgn="base"/>
            <a:r>
              <a:rPr lang="vi-VN" sz="2400" dirty="0"/>
              <a:t>Nghiên cứu về mã độc PE và các đặc trưng:</a:t>
            </a:r>
          </a:p>
          <a:p>
            <a:pPr lvl="1" fontAlgn="base"/>
            <a:r>
              <a:rPr lang="vi-VN" dirty="0"/>
              <a:t>Cách thức hoạt động và đặc trưng của mã độc PE.</a:t>
            </a:r>
          </a:p>
          <a:p>
            <a:pPr lvl="1" fontAlgn="base"/>
            <a:r>
              <a:rPr lang="vi-VN" dirty="0"/>
              <a:t>Tìm hiểu các công trình khoa học đã công bố.</a:t>
            </a:r>
          </a:p>
          <a:p>
            <a:pPr marL="88900" indent="0">
              <a:buNone/>
            </a:pPr>
            <a:endParaRPr lang="en-US" sz="1600" dirty="0"/>
          </a:p>
        </p:txBody>
      </p:sp>
      <p:pic>
        <p:nvPicPr>
          <p:cNvPr id="1030" name="Picture 6" descr="https://lh7-us.googleusercontent.com/slidesz/AGV_vUco9_GWYW5l1WZqr7AfRVtMysRCcwghSu2Xl1wvc8lSwcTuYiXBrE2XrBvn1xTfx9JadlL9CbwrlVwOlPYonsv0wg3IRtWu80gHj3ZjNFE5jygHkyobiGDI9HmPvzSHrJPA2WgBOmuEJMG8P7XKRc05b3sRUIpp=s2048?key=P4M83gDIARqAs8L915McV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61" y="2612389"/>
            <a:ext cx="5809263" cy="173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Nội dung và Phương pháp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just">
              <a:buFont typeface="Arial"/>
              <a:buChar char="●"/>
            </a:pPr>
            <a:r>
              <a:rPr lang="vi-VN" dirty="0"/>
              <a:t>Xây dựng và đánh giá mô hình phát hiện mã độc PE:</a:t>
            </a:r>
          </a:p>
          <a:p>
            <a:pPr lvl="1" algn="just">
              <a:buFont typeface="Arial"/>
              <a:buChar char="●"/>
            </a:pPr>
            <a:r>
              <a:rPr lang="vi-VN" sz="1800" dirty="0"/>
              <a:t>Xây dựng mô hình bằng LSTM và XGBoost: Thu thập, chuẩn bị dữ liệu, tiền xử lý và trích xuất đặc trưng.</a:t>
            </a:r>
          </a:p>
          <a:p>
            <a:pPr lvl="1" algn="just">
              <a:buFont typeface="Arial"/>
              <a:buChar char="●"/>
            </a:pPr>
            <a:r>
              <a:rPr lang="vi-VN" sz="1800" dirty="0"/>
              <a:t>Huấn luyện và đánh giá mô hình: Đánh giá trên dữ liệu kiểm tra độc lập.</a:t>
            </a:r>
          </a:p>
          <a:p>
            <a:pPr lvl="1" algn="just">
              <a:buFont typeface="Arial"/>
              <a:buChar char="●"/>
            </a:pPr>
            <a:r>
              <a:rPr lang="vi-VN" sz="1800" dirty="0"/>
              <a:t>Điều chỉnh và cải tiến mô hình: Điều chỉnh siêu tham số và áp dụng các kỹ thuật bổ sung.</a:t>
            </a:r>
          </a:p>
          <a:p>
            <a:pPr lvl="1" algn="just">
              <a:buFont typeface="Arial"/>
              <a:buChar char="●"/>
            </a:pPr>
            <a:r>
              <a:rPr lang="vi-VN" sz="1800" dirty="0"/>
              <a:t>Đánh giá trên cơ sở dữ liệu BODMAS: Sử dụng dữ liệu BODMAS để kiểm tra và so sánh hiệu suất.</a:t>
            </a:r>
            <a:endParaRPr lang="vi-VN" sz="14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5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/>
              <a:t>Nội dung và Phương pháp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dirty="0"/>
              <a:t>Sử dụng XGBoost để chọn lọc đặc trưng:</a:t>
            </a:r>
          </a:p>
          <a:p>
            <a:pPr lvl="1" algn="just"/>
            <a:r>
              <a:rPr lang="vi-VN" dirty="0"/>
              <a:t>XGBoost chọn lọc đặc trưng thông qua "feature importance".</a:t>
            </a:r>
          </a:p>
          <a:p>
            <a:pPr algn="just"/>
            <a:r>
              <a:rPr lang="vi-VN" dirty="0"/>
              <a:t>Sử dụng LSTM để phân loại mã độc PE:</a:t>
            </a:r>
          </a:p>
          <a:p>
            <a:pPr lvl="1" algn="just"/>
            <a:r>
              <a:rPr lang="vi-VN" dirty="0"/>
              <a:t>LSTM học các mẫu và mối quan hệ phức tạp giữa các chuỗi dữ liệu.</a:t>
            </a:r>
          </a:p>
          <a:p>
            <a:pPr algn="just"/>
            <a:r>
              <a:rPr lang="vi-VN" dirty="0"/>
              <a:t>Kết hợp XGBoost và LSTM:</a:t>
            </a:r>
          </a:p>
          <a:p>
            <a:pPr lvl="1" algn="just"/>
            <a:r>
              <a:rPr lang="vi-VN" dirty="0"/>
              <a:t>Tận dụng khả năng xử lý dữ liệu chuỗi của LSTM và khả năng chọn lọc đặc trưng của XGBoost.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6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Font typeface="Arial"/>
              <a:buChar char="●"/>
            </a:pPr>
            <a:r>
              <a:rPr lang="vi-VN" dirty="0"/>
              <a:t>Xây dựng mô hình phát hiện mã độc PE: Bằng LSTM và XGBoost.</a:t>
            </a:r>
          </a:p>
          <a:p>
            <a:pPr lvl="0" algn="just">
              <a:buFont typeface="Arial"/>
              <a:buChar char="●"/>
            </a:pPr>
            <a:r>
              <a:rPr lang="vi-VN" dirty="0"/>
              <a:t>Đánh giá trên cơ sở dữ liệu BODMAS: Kết quả thực nghiệm cao và thời gian xử lý tốt hơn.</a:t>
            </a:r>
          </a:p>
          <a:p>
            <a:pPr lvl="0" algn="just">
              <a:buFont typeface="Arial"/>
              <a:buChar char="●"/>
            </a:pPr>
            <a:r>
              <a:rPr lang="vi-VN" dirty="0"/>
              <a:t>So sánh mô hình: Phương pháp đề xuất có khả năng nhận diện mã độc PE tốt và thực hiện nhanh.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869</Words>
  <Application>Microsoft Office PowerPoint</Application>
  <PresentationFormat>On-screen Show (16:9)</PresentationFormat>
  <Paragraphs>50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PHÁT HIỆN MÃ ĐỘC PE SỬ DỤNG ĐẶC TRƯNG ĐƯỢC TỐI ƯU HÓA</vt:lpstr>
      <vt:lpstr>Tóm tắt 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PHÁT HIỆN MÃ ĐỘC PE SỬ DỤNG ĐẶC TRƯNG ĐƯỢC TỐI ƯU HÓA</dc:title>
  <dc:creator>Admin</dc:creator>
  <cp:lastModifiedBy>Lê Văn Minh</cp:lastModifiedBy>
  <cp:revision>12</cp:revision>
  <dcterms:modified xsi:type="dcterms:W3CDTF">2024-06-02T10:56:51Z</dcterms:modified>
</cp:coreProperties>
</file>