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2" r:id="rId2"/>
    <p:sldId id="263" r:id="rId3"/>
    <p:sldId id="264" r:id="rId4"/>
    <p:sldId id="265" r:id="rId5"/>
    <p:sldId id="266" r:id="rId6"/>
    <p:sldId id="267" r:id="rId7"/>
    <p:sldId id="268" r:id="rId8"/>
    <p:sldId id="269" r:id="rId9"/>
    <p:sldId id="270" r:id="rId10"/>
    <p:sldId id="272" r:id="rId11"/>
    <p:sldId id="273" r:id="rId12"/>
    <p:sldId id="275" r:id="rId13"/>
    <p:sldId id="277" r:id="rId14"/>
    <p:sldId id="279" r:id="rId15"/>
    <p:sldId id="281" r:id="rId16"/>
    <p:sldId id="282" r:id="rId17"/>
    <p:sldId id="284" r:id="rId18"/>
    <p:sldId id="285" r:id="rId19"/>
    <p:sldId id="286" r:id="rId20"/>
    <p:sldId id="287" r:id="rId21"/>
    <p:sldId id="288" r:id="rId22"/>
    <p:sldId id="289" r:id="rId23"/>
    <p:sldId id="29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60"/>
  </p:normalViewPr>
  <p:slideViewPr>
    <p:cSldViewPr snapToGrid="0">
      <p:cViewPr varScale="1">
        <p:scale>
          <a:sx n="89" d="100"/>
          <a:sy n="89" d="100"/>
        </p:scale>
        <p:origin x="12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4E4C6-93C5-43FB-AE85-9CA28C91270B}" type="datetimeFigureOut">
              <a:rPr lang="en-US" smtClean="0"/>
              <a:t>5/13/2023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C35F4-5D37-46D0-A171-CA34E46FD1F2}" type="slidenum">
              <a:rPr lang="en-US" smtClean="0"/>
              <a:t>‹#›</a:t>
            </a:fld>
            <a:endParaRPr lang="en-US"/>
          </a:p>
        </p:txBody>
      </p:sp>
    </p:spTree>
    <p:extLst>
      <p:ext uri="{BB962C8B-B14F-4D97-AF65-F5344CB8AC3E}">
        <p14:creationId xmlns:p14="http://schemas.microsoft.com/office/powerpoint/2010/main" val="321382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err="1"/>
              <a:t>Em</a:t>
            </a:r>
            <a:r>
              <a:rPr lang="en-US"/>
              <a:t> </a:t>
            </a:r>
            <a:r>
              <a:rPr lang="en-US" err="1"/>
              <a:t>chào</a:t>
            </a:r>
            <a:r>
              <a:rPr lang="en-US"/>
              <a:t> </a:t>
            </a:r>
            <a:r>
              <a:rPr lang="en-US" err="1"/>
              <a:t>thầy</a:t>
            </a:r>
            <a:r>
              <a:rPr lang="en-US"/>
              <a:t> </a:t>
            </a:r>
            <a:r>
              <a:rPr lang="en-US" err="1"/>
              <a:t>và</a:t>
            </a:r>
            <a:r>
              <a:rPr lang="en-US"/>
              <a:t> </a:t>
            </a:r>
            <a:r>
              <a:rPr lang="en-US" err="1"/>
              <a:t>các</a:t>
            </a:r>
            <a:r>
              <a:rPr lang="en-US"/>
              <a:t> </a:t>
            </a:r>
            <a:r>
              <a:rPr lang="en-US" err="1"/>
              <a:t>bạn</a:t>
            </a:r>
            <a:r>
              <a:rPr lang="en-US"/>
              <a:t>.</a:t>
            </a:r>
          </a:p>
          <a:p>
            <a:r>
              <a:rPr lang="en-US" err="1">
                <a:cs typeface="+mn-lt"/>
              </a:rPr>
              <a:t>Em</a:t>
            </a:r>
            <a:r>
              <a:rPr lang="en-US">
                <a:cs typeface="+mn-lt"/>
              </a:rPr>
              <a:t> </a:t>
            </a:r>
            <a:r>
              <a:rPr lang="en-US" err="1">
                <a:cs typeface="+mn-lt"/>
              </a:rPr>
              <a:t>đại</a:t>
            </a:r>
            <a:r>
              <a:rPr lang="en-US">
                <a:cs typeface="+mn-lt"/>
              </a:rPr>
              <a:t> </a:t>
            </a:r>
            <a:r>
              <a:rPr lang="en-US" err="1">
                <a:cs typeface="+mn-lt"/>
              </a:rPr>
              <a:t>diện</a:t>
            </a:r>
            <a:r>
              <a:rPr lang="en-US">
                <a:cs typeface="+mn-lt"/>
              </a:rPr>
              <a:t> </a:t>
            </a:r>
            <a:r>
              <a:rPr lang="en-US" err="1">
                <a:cs typeface="+mn-lt"/>
              </a:rPr>
              <a:t>cho</a:t>
            </a:r>
            <a:r>
              <a:rPr lang="en-US">
                <a:cs typeface="+mn-lt"/>
              </a:rPr>
              <a:t> </a:t>
            </a:r>
            <a:r>
              <a:rPr lang="en-US" err="1">
                <a:cs typeface="+mn-lt"/>
              </a:rPr>
              <a:t>nhóm</a:t>
            </a:r>
            <a:r>
              <a:rPr lang="en-US">
                <a:cs typeface="+mn-lt"/>
              </a:rPr>
              <a:t> </a:t>
            </a:r>
            <a:r>
              <a:rPr lang="en-US" err="1">
                <a:cs typeface="+mn-lt"/>
              </a:rPr>
              <a:t>báo</a:t>
            </a:r>
            <a:r>
              <a:rPr lang="en-US">
                <a:cs typeface="+mn-lt"/>
              </a:rPr>
              <a:t> </a:t>
            </a:r>
            <a:r>
              <a:rPr lang="en-US" err="1">
                <a:cs typeface="+mn-lt"/>
              </a:rPr>
              <a:t>cáo</a:t>
            </a:r>
            <a:r>
              <a:rPr lang="en-US">
                <a:cs typeface="+mn-lt"/>
              </a:rPr>
              <a:t> </a:t>
            </a:r>
            <a:r>
              <a:rPr lang="en-US" err="1">
                <a:cs typeface="+mn-lt"/>
              </a:rPr>
              <a:t>cuối</a:t>
            </a:r>
            <a:r>
              <a:rPr lang="en-US">
                <a:cs typeface="+mn-lt"/>
              </a:rPr>
              <a:t> </a:t>
            </a:r>
            <a:r>
              <a:rPr lang="en-US" err="1">
                <a:cs typeface="+mn-lt"/>
              </a:rPr>
              <a:t>kỳ</a:t>
            </a:r>
            <a:r>
              <a:rPr lang="en-US">
                <a:cs typeface="+mn-lt"/>
              </a:rPr>
              <a:t> </a:t>
            </a:r>
            <a:r>
              <a:rPr lang="en-US" err="1">
                <a:cs typeface="+mn-lt"/>
              </a:rPr>
              <a:t>về</a:t>
            </a:r>
            <a:r>
              <a:rPr lang="en-US">
                <a:cs typeface="+mn-lt"/>
              </a:rPr>
              <a:t> "</a:t>
            </a:r>
            <a:r>
              <a:rPr lang="en-US" err="1">
                <a:cs typeface="+mn-lt"/>
              </a:rPr>
              <a:t>Bục</a:t>
            </a:r>
            <a:r>
              <a:rPr lang="en-US">
                <a:cs typeface="+mn-lt"/>
              </a:rPr>
              <a:t> </a:t>
            </a:r>
            <a:r>
              <a:rPr lang="en-US" err="1">
                <a:cs typeface="+mn-lt"/>
              </a:rPr>
              <a:t>giảng</a:t>
            </a:r>
            <a:r>
              <a:rPr lang="en-US">
                <a:cs typeface="+mn-lt"/>
              </a:rPr>
              <a:t> </a:t>
            </a:r>
            <a:r>
              <a:rPr lang="en-US" err="1">
                <a:cs typeface="+mn-lt"/>
              </a:rPr>
              <a:t>tích</a:t>
            </a:r>
            <a:r>
              <a:rPr lang="en-US">
                <a:cs typeface="+mn-lt"/>
              </a:rPr>
              <a:t> </a:t>
            </a:r>
            <a:r>
              <a:rPr lang="en-US" err="1">
                <a:cs typeface="+mn-lt"/>
              </a:rPr>
              <a:t>hợp</a:t>
            </a:r>
            <a:r>
              <a:rPr lang="en-US">
                <a:cs typeface="+mn-lt"/>
              </a:rPr>
              <a:t> </a:t>
            </a:r>
            <a:r>
              <a:rPr lang="en-US" err="1">
                <a:cs typeface="+mn-lt"/>
              </a:rPr>
              <a:t>điểm</a:t>
            </a:r>
            <a:r>
              <a:rPr lang="en-US">
                <a:cs typeface="+mn-lt"/>
              </a:rPr>
              <a:t> </a:t>
            </a:r>
            <a:r>
              <a:rPr lang="en-US" err="1">
                <a:cs typeface="+mn-lt"/>
              </a:rPr>
              <a:t>danh</a:t>
            </a:r>
            <a:r>
              <a:rPr lang="en-US">
                <a:cs typeface="+mn-lt"/>
              </a:rPr>
              <a:t> </a:t>
            </a:r>
            <a:r>
              <a:rPr lang="en-US" err="1">
                <a:cs typeface="+mn-lt"/>
              </a:rPr>
              <a:t>tự</a:t>
            </a:r>
            <a:r>
              <a:rPr lang="en-US">
                <a:cs typeface="+mn-lt"/>
              </a:rPr>
              <a:t> </a:t>
            </a:r>
            <a:r>
              <a:rPr lang="en-US" err="1">
                <a:cs typeface="+mn-lt"/>
              </a:rPr>
              <a:t>động</a:t>
            </a:r>
            <a:r>
              <a:rPr lang="en-US">
                <a:cs typeface="+mn-lt"/>
              </a:rPr>
              <a:t> </a:t>
            </a:r>
            <a:r>
              <a:rPr lang="en-US" err="1">
                <a:cs typeface="+mn-lt"/>
              </a:rPr>
              <a:t>và</a:t>
            </a:r>
            <a:r>
              <a:rPr lang="en-US">
                <a:cs typeface="+mn-lt"/>
              </a:rPr>
              <a:t> </a:t>
            </a:r>
            <a:r>
              <a:rPr lang="en-US" err="1">
                <a:cs typeface="+mn-lt"/>
              </a:rPr>
              <a:t>điều</a:t>
            </a:r>
            <a:r>
              <a:rPr lang="en-US">
                <a:cs typeface="+mn-lt"/>
              </a:rPr>
              <a:t> </a:t>
            </a:r>
            <a:r>
              <a:rPr lang="en-US" err="1">
                <a:cs typeface="+mn-lt"/>
              </a:rPr>
              <a:t>khiển</a:t>
            </a:r>
            <a:r>
              <a:rPr lang="en-US">
                <a:cs typeface="+mn-lt"/>
              </a:rPr>
              <a:t> </a:t>
            </a:r>
            <a:r>
              <a:rPr lang="en-US" err="1">
                <a:cs typeface="+mn-lt"/>
              </a:rPr>
              <a:t>không</a:t>
            </a:r>
            <a:r>
              <a:rPr lang="en-US">
                <a:cs typeface="+mn-lt"/>
              </a:rPr>
              <a:t> </a:t>
            </a:r>
            <a:r>
              <a:rPr lang="en-US" err="1">
                <a:cs typeface="+mn-lt"/>
              </a:rPr>
              <a:t>dây</a:t>
            </a:r>
            <a:r>
              <a:rPr lang="en-US">
                <a:cs typeface="+mn-lt"/>
              </a:rPr>
              <a:t>"</a:t>
            </a:r>
            <a:br>
              <a:rPr lang="en-US">
                <a:cs typeface="+mn-lt"/>
              </a:rPr>
            </a:br>
            <a:endParaRPr lang="en-US">
              <a:cs typeface="Calibri"/>
            </a:endParaRPr>
          </a:p>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8010ED-60B2-40FE-A289-A9A0174850DA}"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2621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14" descr="OFDM">
            <a:extLst>
              <a:ext uri="{FF2B5EF4-FFF2-40B4-BE49-F238E27FC236}">
                <a16:creationId xmlns:a16="http://schemas.microsoft.com/office/drawing/2014/main" id="{20ED9783-3944-4F1E-8DCF-230E57D14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54550"/>
            <a:ext cx="91440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2">
            <a:extLst>
              <a:ext uri="{FF2B5EF4-FFF2-40B4-BE49-F238E27FC236}">
                <a16:creationId xmlns:a16="http://schemas.microsoft.com/office/drawing/2014/main" id="{BC47C7A0-86A4-40D4-904C-B2449FBDCFE3}"/>
              </a:ext>
            </a:extLst>
          </p:cNvPr>
          <p:cNvSpPr>
            <a:spLocks noChangeArrowheads="1"/>
          </p:cNvSpPr>
          <p:nvPr/>
        </p:nvSpPr>
        <p:spPr bwMode="auto">
          <a:xfrm flipH="1">
            <a:off x="0" y="4652963"/>
            <a:ext cx="9144000" cy="1560512"/>
          </a:xfrm>
          <a:prstGeom prst="rect">
            <a:avLst/>
          </a:prstGeom>
          <a:solidFill>
            <a:schemeClr val="bg1">
              <a:alpha val="30196"/>
            </a:schemeClr>
          </a:solidFill>
          <a:ln>
            <a:noFill/>
          </a:ln>
        </p:spPr>
        <p:txBody>
          <a:bodyPr wrap="none" anchor="ctr"/>
          <a:lstStyle>
            <a:lvl1pPr>
              <a:defRPr kumimoji="1">
                <a:solidFill>
                  <a:schemeClr val="tx1"/>
                </a:solidFill>
                <a:latin typeface="Times New Roman" pitchFamily="18" charset="0"/>
                <a:ea typeface="ＭＳ Ｐゴシック" pitchFamily="34" charset="-128"/>
              </a:defRPr>
            </a:lvl1pPr>
            <a:lvl2pPr marL="742950" indent="-285750">
              <a:defRPr kumimoji="1">
                <a:solidFill>
                  <a:schemeClr val="tx1"/>
                </a:solidFill>
                <a:latin typeface="Times New Roman" pitchFamily="18" charset="0"/>
                <a:ea typeface="ＭＳ Ｐゴシック" pitchFamily="34" charset="-128"/>
              </a:defRPr>
            </a:lvl2pPr>
            <a:lvl3pPr marL="1143000" indent="-228600">
              <a:defRPr kumimoji="1">
                <a:solidFill>
                  <a:schemeClr val="tx1"/>
                </a:solidFill>
                <a:latin typeface="Times New Roman" pitchFamily="18" charset="0"/>
                <a:ea typeface="ＭＳ Ｐゴシック" pitchFamily="34" charset="-128"/>
              </a:defRPr>
            </a:lvl3pPr>
            <a:lvl4pPr marL="1600200" indent="-228600">
              <a:defRPr kumimoji="1">
                <a:solidFill>
                  <a:schemeClr val="tx1"/>
                </a:solidFill>
                <a:latin typeface="Times New Roman" pitchFamily="18" charset="0"/>
                <a:ea typeface="ＭＳ Ｐゴシック" pitchFamily="34" charset="-128"/>
              </a:defRPr>
            </a:lvl4pPr>
            <a:lvl5pPr marL="2057400" indent="-228600">
              <a:defRPr kumimoji="1">
                <a:solidFill>
                  <a:schemeClr val="tx1"/>
                </a:solidFill>
                <a:latin typeface="Times New Roman" pitchFamily="18" charset="0"/>
                <a:ea typeface="ＭＳ Ｐゴシック" pitchFamily="34" charset="-128"/>
              </a:defRPr>
            </a:lvl5pPr>
            <a:lvl6pPr marL="2514600" indent="-228600" fontAlgn="base">
              <a:spcBef>
                <a:spcPct val="0"/>
              </a:spcBef>
              <a:spcAft>
                <a:spcPct val="0"/>
              </a:spcAft>
              <a:defRPr kumimoji="1">
                <a:solidFill>
                  <a:schemeClr val="tx1"/>
                </a:solidFill>
                <a:latin typeface="Times New Roman" pitchFamily="18" charset="0"/>
                <a:ea typeface="ＭＳ Ｐゴシック" pitchFamily="34" charset="-128"/>
              </a:defRPr>
            </a:lvl6pPr>
            <a:lvl7pPr marL="2971800" indent="-228600" fontAlgn="base">
              <a:spcBef>
                <a:spcPct val="0"/>
              </a:spcBef>
              <a:spcAft>
                <a:spcPct val="0"/>
              </a:spcAft>
              <a:defRPr kumimoji="1">
                <a:solidFill>
                  <a:schemeClr val="tx1"/>
                </a:solidFill>
                <a:latin typeface="Times New Roman" pitchFamily="18" charset="0"/>
                <a:ea typeface="ＭＳ Ｐゴシック" pitchFamily="34" charset="-128"/>
              </a:defRPr>
            </a:lvl7pPr>
            <a:lvl8pPr marL="3429000" indent="-228600" fontAlgn="base">
              <a:spcBef>
                <a:spcPct val="0"/>
              </a:spcBef>
              <a:spcAft>
                <a:spcPct val="0"/>
              </a:spcAft>
              <a:defRPr kumimoji="1">
                <a:solidFill>
                  <a:schemeClr val="tx1"/>
                </a:solidFill>
                <a:latin typeface="Times New Roman" pitchFamily="18" charset="0"/>
                <a:ea typeface="ＭＳ Ｐゴシック" pitchFamily="34" charset="-128"/>
              </a:defRPr>
            </a:lvl8pPr>
            <a:lvl9pPr marL="3886200" indent="-228600" fontAlgn="base">
              <a:spcBef>
                <a:spcPct val="0"/>
              </a:spcBef>
              <a:spcAft>
                <a:spcPct val="0"/>
              </a:spcAft>
              <a:defRPr kumimoji="1">
                <a:solidFill>
                  <a:schemeClr val="tx1"/>
                </a:solidFill>
                <a:latin typeface="Times New Roman" pitchFamily="18" charset="0"/>
                <a:ea typeface="ＭＳ Ｐゴシック" pitchFamily="34" charset="-128"/>
              </a:defRPr>
            </a:lvl9pPr>
          </a:lstStyle>
          <a:p>
            <a:pPr eaLnBrk="1" hangingPunct="1">
              <a:defRPr/>
            </a:pPr>
            <a:endParaRPr lang="ja-JP" altLang="en-US" sz="1350">
              <a:cs typeface="Arial" charset="0"/>
            </a:endParaRPr>
          </a:p>
        </p:txBody>
      </p:sp>
      <p:pic>
        <p:nvPicPr>
          <p:cNvPr id="6" name="Picture 12">
            <a:extLst>
              <a:ext uri="{FF2B5EF4-FFF2-40B4-BE49-F238E27FC236}">
                <a16:creationId xmlns:a16="http://schemas.microsoft.com/office/drawing/2014/main" id="{88E61E37-2A26-456A-AD5F-2BDE00858B7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1113"/>
            <a:ext cx="1762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a:extLst>
              <a:ext uri="{FF2B5EF4-FFF2-40B4-BE49-F238E27FC236}">
                <a16:creationId xmlns:a16="http://schemas.microsoft.com/office/drawing/2014/main" id="{B2BF1C00-3FD6-47BB-857E-9CCA766509A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67626" y="71439"/>
            <a:ext cx="1363663"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4"/>
          <p:cNvSpPr>
            <a:spLocks noGrp="1" noChangeArrowheads="1"/>
          </p:cNvSpPr>
          <p:nvPr>
            <p:ph type="ctrTitle"/>
          </p:nvPr>
        </p:nvSpPr>
        <p:spPr>
          <a:xfrm>
            <a:off x="684213" y="2133602"/>
            <a:ext cx="7772400" cy="1470025"/>
          </a:xfrm>
        </p:spPr>
        <p:txBody>
          <a:bodyPr/>
          <a:lstStyle>
            <a:lvl1pPr algn="ctr">
              <a:defRPr kumimoji="0" baseline="0"/>
            </a:lvl1pPr>
          </a:lstStyle>
          <a:p>
            <a:r>
              <a:rPr lang="en-US" altLang="ja-JP"/>
              <a:t>Click to edit Master title style</a:t>
            </a:r>
            <a:endParaRPr lang="ja-JP" altLang="ja-JP"/>
          </a:p>
        </p:txBody>
      </p:sp>
      <p:sp>
        <p:nvSpPr>
          <p:cNvPr id="37893"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aseline="0"/>
            </a:lvl1pPr>
          </a:lstStyle>
          <a:p>
            <a:r>
              <a:rPr lang="en-US" altLang="ja-JP"/>
              <a:t>Click to edit Master subtitle style</a:t>
            </a:r>
            <a:endParaRPr lang="ja-JP" altLang="ja-JP"/>
          </a:p>
        </p:txBody>
      </p:sp>
      <p:sp>
        <p:nvSpPr>
          <p:cNvPr id="8" name="Date Placeholder 2">
            <a:extLst>
              <a:ext uri="{FF2B5EF4-FFF2-40B4-BE49-F238E27FC236}">
                <a16:creationId xmlns:a16="http://schemas.microsoft.com/office/drawing/2014/main" id="{D60A7DA7-5452-4AAB-B02A-8A7E659AB549}"/>
              </a:ext>
            </a:extLst>
          </p:cNvPr>
          <p:cNvSpPr>
            <a:spLocks noGrp="1"/>
          </p:cNvSpPr>
          <p:nvPr>
            <p:ph type="dt" sz="half" idx="10"/>
          </p:nvPr>
        </p:nvSpPr>
        <p:spPr/>
        <p:txBody>
          <a:bodyPr/>
          <a:lstStyle>
            <a:lvl1pPr>
              <a:defRPr/>
            </a:lvl1pPr>
          </a:lstStyle>
          <a:p>
            <a:pPr>
              <a:defRPr/>
            </a:pPr>
            <a:fld id="{13F0B095-054D-4AD8-886D-5337497D6D87}" type="datetime1">
              <a:rPr lang="en-US" altLang="ja-JP"/>
              <a:pPr>
                <a:defRPr/>
              </a:pPr>
              <a:t>5/13/2023</a:t>
            </a:fld>
            <a:endParaRPr lang="ja-JP" altLang="en-US"/>
          </a:p>
        </p:txBody>
      </p:sp>
      <p:sp>
        <p:nvSpPr>
          <p:cNvPr id="9" name="Footer Placeholder 3">
            <a:extLst>
              <a:ext uri="{FF2B5EF4-FFF2-40B4-BE49-F238E27FC236}">
                <a16:creationId xmlns:a16="http://schemas.microsoft.com/office/drawing/2014/main" id="{22538A38-6689-4BA1-A7C0-359B974130C4}"/>
              </a:ext>
            </a:extLst>
          </p:cNvPr>
          <p:cNvSpPr>
            <a:spLocks noGrp="1"/>
          </p:cNvSpPr>
          <p:nvPr>
            <p:ph type="ftr" sz="quarter" idx="11"/>
          </p:nvPr>
        </p:nvSpPr>
        <p:spPr/>
        <p:txBody>
          <a:bodyPr/>
          <a:lstStyle>
            <a:lvl1pPr>
              <a:defRPr/>
            </a:lvl1pPr>
          </a:lstStyle>
          <a:p>
            <a:pPr>
              <a:defRPr/>
            </a:pPr>
            <a:r>
              <a:rPr lang="en-US" altLang="ja-JP"/>
              <a:t>Copyrights 2016 UIT-Khoa KTMT . All Rights Reserved.</a:t>
            </a:r>
            <a:endParaRPr lang="ja-JP" altLang="en-US"/>
          </a:p>
        </p:txBody>
      </p:sp>
      <p:sp>
        <p:nvSpPr>
          <p:cNvPr id="10" name="Slide Number Placeholder 4">
            <a:extLst>
              <a:ext uri="{FF2B5EF4-FFF2-40B4-BE49-F238E27FC236}">
                <a16:creationId xmlns:a16="http://schemas.microsoft.com/office/drawing/2014/main" id="{A13F0C57-FDFB-4EE6-9CB1-76B8F5D6A665}"/>
              </a:ext>
            </a:extLst>
          </p:cNvPr>
          <p:cNvSpPr>
            <a:spLocks noGrp="1"/>
          </p:cNvSpPr>
          <p:nvPr>
            <p:ph type="sldNum" sz="quarter" idx="12"/>
          </p:nvPr>
        </p:nvSpPr>
        <p:spPr/>
        <p:txBody>
          <a:bodyPr/>
          <a:lstStyle>
            <a:lvl1pPr>
              <a:defRPr/>
            </a:lvl1pPr>
          </a:lstStyle>
          <a:p>
            <a:pPr>
              <a:defRPr/>
            </a:pPr>
            <a:fld id="{32A34179-DBFE-4641-9A06-2298F8DF3B17}" type="slidenum">
              <a:rPr lang="ja-JP" altLang="en-US"/>
              <a:pPr>
                <a:defRPr/>
              </a:pPr>
              <a:t>‹#›</a:t>
            </a:fld>
            <a:endParaRPr lang="ja-JP" altLang="en-US"/>
          </a:p>
        </p:txBody>
      </p:sp>
    </p:spTree>
    <p:extLst>
      <p:ext uri="{BB962C8B-B14F-4D97-AF65-F5344CB8AC3E}">
        <p14:creationId xmlns:p14="http://schemas.microsoft.com/office/powerpoint/2010/main" val="218598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lvl1pPr>
              <a:defRPr/>
            </a:lvl1pPr>
            <a:lvl2pPr>
              <a:defRPr baseline="0"/>
            </a:lvl2pPr>
            <a:lvl3pPr>
              <a:defRPr baseline="0"/>
            </a:lvl3pPr>
            <a:lvl4pPr>
              <a:defRPr baseline="0"/>
            </a:lvl4pPr>
            <a:lvl5pPr>
              <a:defRPr baseline="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Rectangle 4">
            <a:extLst>
              <a:ext uri="{FF2B5EF4-FFF2-40B4-BE49-F238E27FC236}">
                <a16:creationId xmlns:a16="http://schemas.microsoft.com/office/drawing/2014/main" id="{7DCC99CE-FAC8-488F-92FF-F1ADCD5B9EDE}"/>
              </a:ext>
            </a:extLst>
          </p:cNvPr>
          <p:cNvSpPr>
            <a:spLocks noGrp="1" noChangeArrowheads="1"/>
          </p:cNvSpPr>
          <p:nvPr>
            <p:ph type="dt" sz="half" idx="10"/>
          </p:nvPr>
        </p:nvSpPr>
        <p:spPr>
          <a:ln/>
        </p:spPr>
        <p:txBody>
          <a:bodyPr/>
          <a:lstStyle>
            <a:lvl1pPr>
              <a:defRPr/>
            </a:lvl1pPr>
          </a:lstStyle>
          <a:p>
            <a:pPr>
              <a:defRPr/>
            </a:pPr>
            <a:fld id="{A33439E4-11FF-4BDB-8D63-36D105082401}" type="datetime1">
              <a:rPr lang="en-US" altLang="ja-JP"/>
              <a:pPr>
                <a:defRPr/>
              </a:pPr>
              <a:t>5/13/2023</a:t>
            </a:fld>
            <a:endParaRPr lang="ja-JP" altLang="en-US"/>
          </a:p>
        </p:txBody>
      </p:sp>
      <p:sp>
        <p:nvSpPr>
          <p:cNvPr id="5" name="Rectangle 5">
            <a:extLst>
              <a:ext uri="{FF2B5EF4-FFF2-40B4-BE49-F238E27FC236}">
                <a16:creationId xmlns:a16="http://schemas.microsoft.com/office/drawing/2014/main" id="{18792558-ABD4-4A3D-B682-F8BB7C86CFF3}"/>
              </a:ext>
            </a:extLst>
          </p:cNvPr>
          <p:cNvSpPr>
            <a:spLocks noGrp="1" noChangeArrowheads="1"/>
          </p:cNvSpPr>
          <p:nvPr>
            <p:ph type="ftr" sz="quarter" idx="11"/>
          </p:nvPr>
        </p:nvSpPr>
        <p:spPr>
          <a:ln/>
        </p:spPr>
        <p:txBody>
          <a:bodyPr/>
          <a:lstStyle>
            <a:lvl1pPr>
              <a:defRPr/>
            </a:lvl1pPr>
          </a:lstStyle>
          <a:p>
            <a:pPr>
              <a:defRPr/>
            </a:pPr>
            <a:r>
              <a:rPr lang="en-US" altLang="ja-JP"/>
              <a:t>Copyrights 2016 UIT-Khoa KTMT . All Rights Reserved.</a:t>
            </a:r>
            <a:endParaRPr lang="ja-JP" altLang="en-US"/>
          </a:p>
        </p:txBody>
      </p:sp>
      <p:sp>
        <p:nvSpPr>
          <p:cNvPr id="6" name="Rectangle 6">
            <a:extLst>
              <a:ext uri="{FF2B5EF4-FFF2-40B4-BE49-F238E27FC236}">
                <a16:creationId xmlns:a16="http://schemas.microsoft.com/office/drawing/2014/main" id="{2160C46D-ECFB-46AC-84DC-8A5EE0D9B59F}"/>
              </a:ext>
            </a:extLst>
          </p:cNvPr>
          <p:cNvSpPr>
            <a:spLocks noGrp="1" noChangeArrowheads="1"/>
          </p:cNvSpPr>
          <p:nvPr>
            <p:ph type="sldNum" sz="quarter" idx="12"/>
          </p:nvPr>
        </p:nvSpPr>
        <p:spPr>
          <a:ln/>
        </p:spPr>
        <p:txBody>
          <a:bodyPr/>
          <a:lstStyle>
            <a:lvl1pPr>
              <a:defRPr/>
            </a:lvl1pPr>
          </a:lstStyle>
          <a:p>
            <a:pPr>
              <a:defRPr/>
            </a:pPr>
            <a:fld id="{F79C11FD-FB5C-4159-92C0-C5A958A6AC7C}" type="slidenum">
              <a:rPr lang="ja-JP" altLang="en-US"/>
              <a:pPr>
                <a:defRPr/>
              </a:pPr>
              <a:t>‹#›</a:t>
            </a:fld>
            <a:endParaRPr lang="ja-JP" altLang="en-US"/>
          </a:p>
        </p:txBody>
      </p:sp>
    </p:spTree>
    <p:extLst>
      <p:ext uri="{BB962C8B-B14F-4D97-AF65-F5344CB8AC3E}">
        <p14:creationId xmlns:p14="http://schemas.microsoft.com/office/powerpoint/2010/main" val="319017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068FADB-693A-401A-B92C-F3A29AA28C29}"/>
              </a:ext>
            </a:extLst>
          </p:cNvPr>
          <p:cNvSpPr>
            <a:spLocks noGrp="1" noChangeArrowheads="1"/>
          </p:cNvSpPr>
          <p:nvPr>
            <p:ph type="dt" sz="half" idx="10"/>
          </p:nvPr>
        </p:nvSpPr>
        <p:spPr>
          <a:ln/>
        </p:spPr>
        <p:txBody>
          <a:bodyPr/>
          <a:lstStyle>
            <a:lvl1pPr>
              <a:defRPr/>
            </a:lvl1pPr>
          </a:lstStyle>
          <a:p>
            <a:pPr>
              <a:defRPr/>
            </a:pPr>
            <a:fld id="{92605703-5CD8-4261-8D28-280C8FFFBF28}" type="datetime1">
              <a:rPr lang="en-US" altLang="ja-JP"/>
              <a:pPr>
                <a:defRPr/>
              </a:pPr>
              <a:t>5/13/2023</a:t>
            </a:fld>
            <a:endParaRPr lang="ja-JP" altLang="en-US"/>
          </a:p>
        </p:txBody>
      </p:sp>
      <p:sp>
        <p:nvSpPr>
          <p:cNvPr id="4" name="Rectangle 5">
            <a:extLst>
              <a:ext uri="{FF2B5EF4-FFF2-40B4-BE49-F238E27FC236}">
                <a16:creationId xmlns:a16="http://schemas.microsoft.com/office/drawing/2014/main" id="{7EC3A462-9A8C-46FD-83CB-1138947648AD}"/>
              </a:ext>
            </a:extLst>
          </p:cNvPr>
          <p:cNvSpPr>
            <a:spLocks noGrp="1" noChangeArrowheads="1"/>
          </p:cNvSpPr>
          <p:nvPr>
            <p:ph type="ftr" sz="quarter" idx="11"/>
          </p:nvPr>
        </p:nvSpPr>
        <p:spPr>
          <a:ln/>
        </p:spPr>
        <p:txBody>
          <a:bodyPr/>
          <a:lstStyle>
            <a:lvl1pPr>
              <a:defRPr/>
            </a:lvl1pPr>
          </a:lstStyle>
          <a:p>
            <a:pPr>
              <a:defRPr/>
            </a:pPr>
            <a:r>
              <a:rPr lang="en-US" altLang="ja-JP"/>
              <a:t>Copyrights 2016 UIT-Khoa KTMT . All Rights Reserved.</a:t>
            </a:r>
            <a:endParaRPr lang="ja-JP" altLang="en-US"/>
          </a:p>
        </p:txBody>
      </p:sp>
      <p:sp>
        <p:nvSpPr>
          <p:cNvPr id="5" name="Rectangle 6">
            <a:extLst>
              <a:ext uri="{FF2B5EF4-FFF2-40B4-BE49-F238E27FC236}">
                <a16:creationId xmlns:a16="http://schemas.microsoft.com/office/drawing/2014/main" id="{BF253D43-292E-4125-87F1-3E7B2326D6FC}"/>
              </a:ext>
            </a:extLst>
          </p:cNvPr>
          <p:cNvSpPr>
            <a:spLocks noGrp="1" noChangeArrowheads="1"/>
          </p:cNvSpPr>
          <p:nvPr>
            <p:ph type="sldNum" sz="quarter" idx="12"/>
          </p:nvPr>
        </p:nvSpPr>
        <p:spPr>
          <a:ln/>
        </p:spPr>
        <p:txBody>
          <a:bodyPr/>
          <a:lstStyle>
            <a:lvl1pPr>
              <a:defRPr/>
            </a:lvl1pPr>
          </a:lstStyle>
          <a:p>
            <a:pPr>
              <a:defRPr/>
            </a:pPr>
            <a:fld id="{B226CCD5-0EAA-4FE5-A6AD-000941B28CFA}" type="slidenum">
              <a:rPr lang="ja-JP" altLang="en-US"/>
              <a:pPr>
                <a:defRPr/>
              </a:pPr>
              <a:t>‹#›</a:t>
            </a:fld>
            <a:endParaRPr lang="ja-JP" altLang="en-US"/>
          </a:p>
        </p:txBody>
      </p:sp>
    </p:spTree>
    <p:extLst>
      <p:ext uri="{BB962C8B-B14F-4D97-AF65-F5344CB8AC3E}">
        <p14:creationId xmlns:p14="http://schemas.microsoft.com/office/powerpoint/2010/main" val="74595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3000" b="0" cap="all" baseline="0"/>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1500" baseline="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ltLang="ja-JP"/>
              <a:t>Click to edit Master text styles</a:t>
            </a:r>
          </a:p>
        </p:txBody>
      </p:sp>
      <p:sp>
        <p:nvSpPr>
          <p:cNvPr id="4" name="Rectangle 4">
            <a:extLst>
              <a:ext uri="{FF2B5EF4-FFF2-40B4-BE49-F238E27FC236}">
                <a16:creationId xmlns:a16="http://schemas.microsoft.com/office/drawing/2014/main" id="{B18FCAE1-B9D1-4D22-B1D9-FE6E588E76D1}"/>
              </a:ext>
            </a:extLst>
          </p:cNvPr>
          <p:cNvSpPr>
            <a:spLocks noGrp="1" noChangeArrowheads="1"/>
          </p:cNvSpPr>
          <p:nvPr>
            <p:ph type="dt" sz="half" idx="10"/>
          </p:nvPr>
        </p:nvSpPr>
        <p:spPr>
          <a:ln/>
        </p:spPr>
        <p:txBody>
          <a:bodyPr/>
          <a:lstStyle>
            <a:lvl1pPr>
              <a:defRPr/>
            </a:lvl1pPr>
          </a:lstStyle>
          <a:p>
            <a:pPr>
              <a:defRPr/>
            </a:pPr>
            <a:fld id="{47E63A9D-EF29-4AC3-AF2D-F9B0A9916EAF}" type="datetime1">
              <a:rPr lang="en-US" altLang="ja-JP"/>
              <a:pPr>
                <a:defRPr/>
              </a:pPr>
              <a:t>5/13/2023</a:t>
            </a:fld>
            <a:endParaRPr lang="ja-JP" altLang="en-US"/>
          </a:p>
        </p:txBody>
      </p:sp>
      <p:sp>
        <p:nvSpPr>
          <p:cNvPr id="5" name="Rectangle 5">
            <a:extLst>
              <a:ext uri="{FF2B5EF4-FFF2-40B4-BE49-F238E27FC236}">
                <a16:creationId xmlns:a16="http://schemas.microsoft.com/office/drawing/2014/main" id="{3436DFFD-57D7-40C4-85CD-2E83F7DD638B}"/>
              </a:ext>
            </a:extLst>
          </p:cNvPr>
          <p:cNvSpPr>
            <a:spLocks noGrp="1" noChangeArrowheads="1"/>
          </p:cNvSpPr>
          <p:nvPr>
            <p:ph type="ftr" sz="quarter" idx="11"/>
          </p:nvPr>
        </p:nvSpPr>
        <p:spPr>
          <a:ln/>
        </p:spPr>
        <p:txBody>
          <a:bodyPr/>
          <a:lstStyle>
            <a:lvl1pPr>
              <a:defRPr/>
            </a:lvl1pPr>
          </a:lstStyle>
          <a:p>
            <a:pPr>
              <a:defRPr/>
            </a:pPr>
            <a:r>
              <a:rPr lang="en-US" altLang="ja-JP"/>
              <a:t>Copyrights 2016 UIT-Khoa KTMT . All Rights Reserved.</a:t>
            </a:r>
            <a:endParaRPr lang="ja-JP" altLang="en-US"/>
          </a:p>
        </p:txBody>
      </p:sp>
      <p:sp>
        <p:nvSpPr>
          <p:cNvPr id="6" name="Rectangle 6">
            <a:extLst>
              <a:ext uri="{FF2B5EF4-FFF2-40B4-BE49-F238E27FC236}">
                <a16:creationId xmlns:a16="http://schemas.microsoft.com/office/drawing/2014/main" id="{A0C69451-094F-46D1-8091-FC33BD282B45}"/>
              </a:ext>
            </a:extLst>
          </p:cNvPr>
          <p:cNvSpPr>
            <a:spLocks noGrp="1" noChangeArrowheads="1"/>
          </p:cNvSpPr>
          <p:nvPr>
            <p:ph type="sldNum" sz="quarter" idx="12"/>
          </p:nvPr>
        </p:nvSpPr>
        <p:spPr>
          <a:ln/>
        </p:spPr>
        <p:txBody>
          <a:bodyPr/>
          <a:lstStyle>
            <a:lvl1pPr>
              <a:defRPr/>
            </a:lvl1pPr>
          </a:lstStyle>
          <a:p>
            <a:pPr>
              <a:defRPr/>
            </a:pPr>
            <a:fld id="{4BB32310-9BF0-4005-80C6-D268AB76BBF2}" type="slidenum">
              <a:rPr lang="ja-JP" altLang="en-US"/>
              <a:pPr>
                <a:defRPr/>
              </a:pPr>
              <a:t>‹#›</a:t>
            </a:fld>
            <a:endParaRPr lang="ja-JP" altLang="en-US"/>
          </a:p>
        </p:txBody>
      </p:sp>
    </p:spTree>
    <p:extLst>
      <p:ext uri="{BB962C8B-B14F-4D97-AF65-F5344CB8AC3E}">
        <p14:creationId xmlns:p14="http://schemas.microsoft.com/office/powerpoint/2010/main" val="326631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aseline="0"/>
            </a:lvl1p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68313" y="1628777"/>
            <a:ext cx="4038600" cy="4525963"/>
          </a:xfrm>
        </p:spPr>
        <p:txBody>
          <a:bodyPr/>
          <a:lstStyle>
            <a:lvl1pPr>
              <a:defRPr sz="2100"/>
            </a:lvl1pPr>
            <a:lvl2pPr>
              <a:defRPr sz="1800" baseline="0"/>
            </a:lvl2pPr>
            <a:lvl3pPr>
              <a:defRPr sz="1500" baseline="0"/>
            </a:lvl3pPr>
            <a:lvl4pPr>
              <a:defRPr sz="1350" baseline="0"/>
            </a:lvl4pPr>
            <a:lvl5pPr>
              <a:defRPr sz="1350" baseline="0"/>
            </a:lvl5pPr>
            <a:lvl6pPr>
              <a:defRPr sz="1350"/>
            </a:lvl6pPr>
            <a:lvl7pPr>
              <a:defRPr sz="1350"/>
            </a:lvl7pPr>
            <a:lvl8pPr>
              <a:defRPr sz="1350"/>
            </a:lvl8pPr>
            <a:lvl9pPr>
              <a:defRPr sz="135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9" name="コンテンツ プレースホルダ 2"/>
          <p:cNvSpPr>
            <a:spLocks noGrp="1"/>
          </p:cNvSpPr>
          <p:nvPr>
            <p:ph sz="half" idx="13"/>
          </p:nvPr>
        </p:nvSpPr>
        <p:spPr>
          <a:xfrm>
            <a:off x="4709864" y="1628800"/>
            <a:ext cx="4038600" cy="4525963"/>
          </a:xfrm>
        </p:spPr>
        <p:txBody>
          <a:bodyPr/>
          <a:lstStyle>
            <a:lvl1pPr>
              <a:defRPr sz="2100"/>
            </a:lvl1pPr>
            <a:lvl2pPr>
              <a:defRPr sz="1800" baseline="0"/>
            </a:lvl2pPr>
            <a:lvl3pPr>
              <a:defRPr sz="1500" baseline="0"/>
            </a:lvl3pPr>
            <a:lvl4pPr>
              <a:defRPr sz="1350" baseline="0"/>
            </a:lvl4pPr>
            <a:lvl5pPr>
              <a:defRPr sz="1350" baseline="0"/>
            </a:lvl5pPr>
            <a:lvl6pPr>
              <a:defRPr sz="1350"/>
            </a:lvl6pPr>
            <a:lvl7pPr>
              <a:defRPr sz="1350"/>
            </a:lvl7pPr>
            <a:lvl8pPr>
              <a:defRPr sz="1350"/>
            </a:lvl8pPr>
            <a:lvl9pPr>
              <a:defRPr sz="135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Rectangle 4">
            <a:extLst>
              <a:ext uri="{FF2B5EF4-FFF2-40B4-BE49-F238E27FC236}">
                <a16:creationId xmlns:a16="http://schemas.microsoft.com/office/drawing/2014/main" id="{1FD8D080-23D3-4385-B5CF-54EAA6929E09}"/>
              </a:ext>
            </a:extLst>
          </p:cNvPr>
          <p:cNvSpPr>
            <a:spLocks noGrp="1" noChangeArrowheads="1"/>
          </p:cNvSpPr>
          <p:nvPr>
            <p:ph type="dt" sz="half" idx="14"/>
          </p:nvPr>
        </p:nvSpPr>
        <p:spPr>
          <a:ln/>
        </p:spPr>
        <p:txBody>
          <a:bodyPr/>
          <a:lstStyle>
            <a:lvl1pPr>
              <a:defRPr/>
            </a:lvl1pPr>
          </a:lstStyle>
          <a:p>
            <a:pPr>
              <a:defRPr/>
            </a:pPr>
            <a:fld id="{E7F51DAD-87E5-4926-8B2D-D637D267EED6}" type="datetime1">
              <a:rPr lang="en-US" altLang="ja-JP"/>
              <a:pPr>
                <a:defRPr/>
              </a:pPr>
              <a:t>5/13/2023</a:t>
            </a:fld>
            <a:endParaRPr lang="ja-JP" altLang="en-US"/>
          </a:p>
        </p:txBody>
      </p:sp>
      <p:sp>
        <p:nvSpPr>
          <p:cNvPr id="6" name="Rectangle 5">
            <a:extLst>
              <a:ext uri="{FF2B5EF4-FFF2-40B4-BE49-F238E27FC236}">
                <a16:creationId xmlns:a16="http://schemas.microsoft.com/office/drawing/2014/main" id="{7D031773-BEB4-4AB1-80AF-CF693D6DFB66}"/>
              </a:ext>
            </a:extLst>
          </p:cNvPr>
          <p:cNvSpPr>
            <a:spLocks noGrp="1" noChangeArrowheads="1"/>
          </p:cNvSpPr>
          <p:nvPr>
            <p:ph type="ftr" sz="quarter" idx="15"/>
          </p:nvPr>
        </p:nvSpPr>
        <p:spPr>
          <a:ln/>
        </p:spPr>
        <p:txBody>
          <a:bodyPr/>
          <a:lstStyle>
            <a:lvl1pPr>
              <a:defRPr/>
            </a:lvl1pPr>
          </a:lstStyle>
          <a:p>
            <a:pPr>
              <a:defRPr/>
            </a:pPr>
            <a:r>
              <a:rPr lang="en-US" altLang="ja-JP"/>
              <a:t>Copyrights 2016 UIT-Khoa KTMT . All Rights Reserved.</a:t>
            </a:r>
            <a:endParaRPr lang="ja-JP" altLang="en-US"/>
          </a:p>
        </p:txBody>
      </p:sp>
      <p:sp>
        <p:nvSpPr>
          <p:cNvPr id="7" name="Rectangle 6">
            <a:extLst>
              <a:ext uri="{FF2B5EF4-FFF2-40B4-BE49-F238E27FC236}">
                <a16:creationId xmlns:a16="http://schemas.microsoft.com/office/drawing/2014/main" id="{CBCB7B84-60D6-418E-91F7-BDAA2190E760}"/>
              </a:ext>
            </a:extLst>
          </p:cNvPr>
          <p:cNvSpPr>
            <a:spLocks noGrp="1" noChangeArrowheads="1"/>
          </p:cNvSpPr>
          <p:nvPr>
            <p:ph type="sldNum" sz="quarter" idx="16"/>
          </p:nvPr>
        </p:nvSpPr>
        <p:spPr>
          <a:ln/>
        </p:spPr>
        <p:txBody>
          <a:bodyPr/>
          <a:lstStyle>
            <a:lvl1pPr>
              <a:defRPr/>
            </a:lvl1pPr>
          </a:lstStyle>
          <a:p>
            <a:pPr>
              <a:defRPr/>
            </a:pPr>
            <a:fld id="{67F21636-9AE0-4376-B3A2-5B7EF7A14C99}" type="slidenum">
              <a:rPr lang="ja-JP" altLang="en-US"/>
              <a:pPr>
                <a:defRPr/>
              </a:pPr>
              <a:t>‹#›</a:t>
            </a:fld>
            <a:endParaRPr lang="ja-JP" altLang="en-US"/>
          </a:p>
        </p:txBody>
      </p:sp>
    </p:spTree>
    <p:extLst>
      <p:ext uri="{BB962C8B-B14F-4D97-AF65-F5344CB8AC3E}">
        <p14:creationId xmlns:p14="http://schemas.microsoft.com/office/powerpoint/2010/main" val="25012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1" descr="OFDM">
            <a:extLst>
              <a:ext uri="{FF2B5EF4-FFF2-40B4-BE49-F238E27FC236}">
                <a16:creationId xmlns:a16="http://schemas.microsoft.com/office/drawing/2014/main" id="{E010E183-48B0-42E9-9D3E-C0537602BF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9" y="84140"/>
            <a:ext cx="79835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2">
            <a:extLst>
              <a:ext uri="{FF2B5EF4-FFF2-40B4-BE49-F238E27FC236}">
                <a16:creationId xmlns:a16="http://schemas.microsoft.com/office/drawing/2014/main" id="{9A7D32E1-B5C7-42B2-A3F8-3C1D864F07F9}"/>
              </a:ext>
            </a:extLst>
          </p:cNvPr>
          <p:cNvSpPr>
            <a:spLocks noChangeArrowheads="1"/>
          </p:cNvSpPr>
          <p:nvPr/>
        </p:nvSpPr>
        <p:spPr bwMode="auto">
          <a:xfrm>
            <a:off x="1" y="44450"/>
            <a:ext cx="8640763" cy="1296988"/>
          </a:xfrm>
          <a:prstGeom prst="rect">
            <a:avLst/>
          </a:prstGeom>
          <a:solidFill>
            <a:schemeClr val="bg1">
              <a:alpha val="59999"/>
            </a:schemeClr>
          </a:solidFill>
          <a:ln>
            <a:noFill/>
          </a:ln>
        </p:spPr>
        <p:txBody>
          <a:bodyPr wrap="none" anchor="ctr"/>
          <a:lstStyle>
            <a:lvl1pPr>
              <a:defRPr kumimoji="1">
                <a:solidFill>
                  <a:schemeClr val="tx1"/>
                </a:solidFill>
                <a:latin typeface="Times New Roman" pitchFamily="18" charset="0"/>
                <a:ea typeface="ＭＳ Ｐゴシック" pitchFamily="34" charset="-128"/>
              </a:defRPr>
            </a:lvl1pPr>
            <a:lvl2pPr marL="742950" indent="-285750">
              <a:defRPr kumimoji="1">
                <a:solidFill>
                  <a:schemeClr val="tx1"/>
                </a:solidFill>
                <a:latin typeface="Times New Roman" pitchFamily="18" charset="0"/>
                <a:ea typeface="ＭＳ Ｐゴシック" pitchFamily="34" charset="-128"/>
              </a:defRPr>
            </a:lvl2pPr>
            <a:lvl3pPr marL="1143000" indent="-228600">
              <a:defRPr kumimoji="1">
                <a:solidFill>
                  <a:schemeClr val="tx1"/>
                </a:solidFill>
                <a:latin typeface="Times New Roman" pitchFamily="18" charset="0"/>
                <a:ea typeface="ＭＳ Ｐゴシック" pitchFamily="34" charset="-128"/>
              </a:defRPr>
            </a:lvl3pPr>
            <a:lvl4pPr marL="1600200" indent="-228600">
              <a:defRPr kumimoji="1">
                <a:solidFill>
                  <a:schemeClr val="tx1"/>
                </a:solidFill>
                <a:latin typeface="Times New Roman" pitchFamily="18" charset="0"/>
                <a:ea typeface="ＭＳ Ｐゴシック" pitchFamily="34" charset="-128"/>
              </a:defRPr>
            </a:lvl4pPr>
            <a:lvl5pPr marL="2057400" indent="-228600">
              <a:defRPr kumimoji="1">
                <a:solidFill>
                  <a:schemeClr val="tx1"/>
                </a:solidFill>
                <a:latin typeface="Times New Roman" pitchFamily="18" charset="0"/>
                <a:ea typeface="ＭＳ Ｐゴシック" pitchFamily="34" charset="-128"/>
              </a:defRPr>
            </a:lvl5pPr>
            <a:lvl6pPr marL="2514600" indent="-228600" fontAlgn="base">
              <a:spcBef>
                <a:spcPct val="0"/>
              </a:spcBef>
              <a:spcAft>
                <a:spcPct val="0"/>
              </a:spcAft>
              <a:defRPr kumimoji="1">
                <a:solidFill>
                  <a:schemeClr val="tx1"/>
                </a:solidFill>
                <a:latin typeface="Times New Roman" pitchFamily="18" charset="0"/>
                <a:ea typeface="ＭＳ Ｐゴシック" pitchFamily="34" charset="-128"/>
              </a:defRPr>
            </a:lvl6pPr>
            <a:lvl7pPr marL="2971800" indent="-228600" fontAlgn="base">
              <a:spcBef>
                <a:spcPct val="0"/>
              </a:spcBef>
              <a:spcAft>
                <a:spcPct val="0"/>
              </a:spcAft>
              <a:defRPr kumimoji="1">
                <a:solidFill>
                  <a:schemeClr val="tx1"/>
                </a:solidFill>
                <a:latin typeface="Times New Roman" pitchFamily="18" charset="0"/>
                <a:ea typeface="ＭＳ Ｐゴシック" pitchFamily="34" charset="-128"/>
              </a:defRPr>
            </a:lvl7pPr>
            <a:lvl8pPr marL="3429000" indent="-228600" fontAlgn="base">
              <a:spcBef>
                <a:spcPct val="0"/>
              </a:spcBef>
              <a:spcAft>
                <a:spcPct val="0"/>
              </a:spcAft>
              <a:defRPr kumimoji="1">
                <a:solidFill>
                  <a:schemeClr val="tx1"/>
                </a:solidFill>
                <a:latin typeface="Times New Roman" pitchFamily="18" charset="0"/>
                <a:ea typeface="ＭＳ Ｐゴシック" pitchFamily="34" charset="-128"/>
              </a:defRPr>
            </a:lvl8pPr>
            <a:lvl9pPr marL="3886200" indent="-228600" fontAlgn="base">
              <a:spcBef>
                <a:spcPct val="0"/>
              </a:spcBef>
              <a:spcAft>
                <a:spcPct val="0"/>
              </a:spcAft>
              <a:defRPr kumimoji="1">
                <a:solidFill>
                  <a:schemeClr val="tx1"/>
                </a:solidFill>
                <a:latin typeface="Times New Roman" pitchFamily="18" charset="0"/>
                <a:ea typeface="ＭＳ Ｐゴシック" pitchFamily="34" charset="-128"/>
              </a:defRPr>
            </a:lvl9pPr>
          </a:lstStyle>
          <a:p>
            <a:pPr eaLnBrk="1" hangingPunct="1">
              <a:defRPr/>
            </a:pPr>
            <a:endParaRPr lang="ja-JP" altLang="en-US" sz="1350">
              <a:cs typeface="Times New Roman" pitchFamily="18" charset="0"/>
            </a:endParaRPr>
          </a:p>
        </p:txBody>
      </p:sp>
      <p:sp>
        <p:nvSpPr>
          <p:cNvPr id="1028" name="Rectangle 2">
            <a:extLst>
              <a:ext uri="{FF2B5EF4-FFF2-40B4-BE49-F238E27FC236}">
                <a16:creationId xmlns:a16="http://schemas.microsoft.com/office/drawing/2014/main" id="{64A32649-3E83-44D9-A9BE-FC33FD0B47F9}"/>
              </a:ext>
            </a:extLst>
          </p:cNvPr>
          <p:cNvSpPr>
            <a:spLocks noGrp="1" noChangeArrowheads="1"/>
          </p:cNvSpPr>
          <p:nvPr>
            <p:ph type="title"/>
          </p:nvPr>
        </p:nvSpPr>
        <p:spPr bwMode="auto">
          <a:xfrm>
            <a:off x="1331914" y="287340"/>
            <a:ext cx="7354887"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Master Slide Title Format</a:t>
            </a:r>
            <a:endParaRPr lang="ja-JP" altLang="en-US"/>
          </a:p>
        </p:txBody>
      </p:sp>
      <p:sp>
        <p:nvSpPr>
          <p:cNvPr id="1029" name="Rectangle 3">
            <a:extLst>
              <a:ext uri="{FF2B5EF4-FFF2-40B4-BE49-F238E27FC236}">
                <a16:creationId xmlns:a16="http://schemas.microsoft.com/office/drawing/2014/main" id="{1130819C-BA8A-44A1-B0E6-D6EE31BB7CEA}"/>
              </a:ext>
            </a:extLst>
          </p:cNvPr>
          <p:cNvSpPr>
            <a:spLocks noGrp="1" noChangeArrowheads="1"/>
          </p:cNvSpPr>
          <p:nvPr>
            <p:ph type="body" idx="1"/>
          </p:nvPr>
        </p:nvSpPr>
        <p:spPr bwMode="auto">
          <a:xfrm>
            <a:off x="250826" y="1412877"/>
            <a:ext cx="864235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Master Slide Content Format</a:t>
            </a:r>
            <a:endParaRPr lang="ja-JP" altLang="en-US"/>
          </a:p>
          <a:p>
            <a:pPr lvl="1"/>
            <a:r>
              <a:rPr lang="en-US" altLang="ja-JP"/>
              <a:t>Level 2</a:t>
            </a:r>
            <a:endParaRPr lang="ja-JP" altLang="en-US"/>
          </a:p>
          <a:p>
            <a:pPr lvl="2"/>
            <a:r>
              <a:rPr lang="en-US" altLang="ja-JP"/>
              <a:t>Level 3</a:t>
            </a:r>
            <a:endParaRPr lang="ja-JP" altLang="en-US"/>
          </a:p>
          <a:p>
            <a:pPr lvl="3"/>
            <a:r>
              <a:rPr lang="en-US" altLang="ja-JP"/>
              <a:t>Level 4</a:t>
            </a:r>
            <a:endParaRPr lang="ja-JP" altLang="en-US"/>
          </a:p>
          <a:p>
            <a:pPr lvl="4"/>
            <a:r>
              <a:rPr lang="en-US" altLang="ja-JP"/>
              <a:t>Level 5</a:t>
            </a:r>
            <a:endParaRPr lang="ja-JP" altLang="en-US"/>
          </a:p>
        </p:txBody>
      </p:sp>
      <p:sp>
        <p:nvSpPr>
          <p:cNvPr id="2" name="Rectangle 4">
            <a:extLst>
              <a:ext uri="{FF2B5EF4-FFF2-40B4-BE49-F238E27FC236}">
                <a16:creationId xmlns:a16="http://schemas.microsoft.com/office/drawing/2014/main" id="{AECD953A-45C5-47CE-A161-8E09BD36B321}"/>
              </a:ext>
            </a:extLst>
          </p:cNvPr>
          <p:cNvSpPr>
            <a:spLocks noGrp="1" noChangeArrowheads="1"/>
          </p:cNvSpPr>
          <p:nvPr>
            <p:ph type="dt" sz="half" idx="2"/>
          </p:nvPr>
        </p:nvSpPr>
        <p:spPr bwMode="auto">
          <a:xfrm>
            <a:off x="250825" y="6524627"/>
            <a:ext cx="2133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750">
                <a:latin typeface="Times New Roman" pitchFamily="18" charset="0"/>
                <a:ea typeface="+mn-ea"/>
                <a:cs typeface="Times New Roman" pitchFamily="18" charset="0"/>
              </a:defRPr>
            </a:lvl1pPr>
          </a:lstStyle>
          <a:p>
            <a:pPr>
              <a:defRPr/>
            </a:pPr>
            <a:fld id="{44BFC9E9-B363-4F75-BCAE-0344F3688B1F}" type="datetime1">
              <a:rPr lang="en-US" altLang="ja-JP"/>
              <a:pPr>
                <a:defRPr/>
              </a:pPr>
              <a:t>5/13/2023</a:t>
            </a:fld>
            <a:endParaRPr lang="ja-JP" altLang="en-US"/>
          </a:p>
        </p:txBody>
      </p:sp>
      <p:sp>
        <p:nvSpPr>
          <p:cNvPr id="3" name="Rectangle 5">
            <a:extLst>
              <a:ext uri="{FF2B5EF4-FFF2-40B4-BE49-F238E27FC236}">
                <a16:creationId xmlns:a16="http://schemas.microsoft.com/office/drawing/2014/main" id="{EEE45B33-8618-4298-8BB4-F5E8F09C3835}"/>
              </a:ext>
            </a:extLst>
          </p:cNvPr>
          <p:cNvSpPr>
            <a:spLocks noGrp="1" noChangeArrowheads="1"/>
          </p:cNvSpPr>
          <p:nvPr>
            <p:ph type="ftr" sz="quarter" idx="3"/>
          </p:nvPr>
        </p:nvSpPr>
        <p:spPr bwMode="auto">
          <a:xfrm>
            <a:off x="1762126" y="6524627"/>
            <a:ext cx="5618163"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kumimoji="1" sz="750">
                <a:latin typeface="Times New Roman" pitchFamily="18" charset="0"/>
                <a:ea typeface="+mn-ea"/>
                <a:cs typeface="Times New Roman" pitchFamily="18" charset="0"/>
              </a:defRPr>
            </a:lvl1pPr>
          </a:lstStyle>
          <a:p>
            <a:pPr>
              <a:defRPr/>
            </a:pPr>
            <a:r>
              <a:rPr lang="en-US" altLang="ja-JP"/>
              <a:t>Copyrights 2016 UIT-Khoa KTMT . All Rights Reserved.</a:t>
            </a:r>
            <a:endParaRPr lang="ja-JP" altLang="en-US"/>
          </a:p>
        </p:txBody>
      </p:sp>
      <p:sp>
        <p:nvSpPr>
          <p:cNvPr id="1030" name="Rectangle 6">
            <a:extLst>
              <a:ext uri="{FF2B5EF4-FFF2-40B4-BE49-F238E27FC236}">
                <a16:creationId xmlns:a16="http://schemas.microsoft.com/office/drawing/2014/main" id="{C42B81EE-71C9-4BA2-A396-AEFD2F882F4E}"/>
              </a:ext>
            </a:extLst>
          </p:cNvPr>
          <p:cNvSpPr>
            <a:spLocks noGrp="1" noChangeArrowheads="1"/>
          </p:cNvSpPr>
          <p:nvPr>
            <p:ph type="sldNum" sz="quarter" idx="4"/>
          </p:nvPr>
        </p:nvSpPr>
        <p:spPr bwMode="auto">
          <a:xfrm>
            <a:off x="7140575" y="6524627"/>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50">
                <a:cs typeface="Times New Roman" panose="02020603050405020304" pitchFamily="18" charset="0"/>
              </a:defRPr>
            </a:lvl1pPr>
          </a:lstStyle>
          <a:p>
            <a:pPr>
              <a:defRPr/>
            </a:pPr>
            <a:fld id="{18F04FA9-6062-409D-A45D-D8BDEC1FDF0B}" type="slidenum">
              <a:rPr lang="ja-JP" altLang="en-US"/>
              <a:pPr>
                <a:defRPr/>
              </a:pPr>
              <a:t>‹#›</a:t>
            </a:fld>
            <a:endParaRPr lang="ja-JP" altLang="en-US"/>
          </a:p>
        </p:txBody>
      </p:sp>
      <p:sp>
        <p:nvSpPr>
          <p:cNvPr id="1033" name="Line 28">
            <a:extLst>
              <a:ext uri="{FF2B5EF4-FFF2-40B4-BE49-F238E27FC236}">
                <a16:creationId xmlns:a16="http://schemas.microsoft.com/office/drawing/2014/main" id="{925529E9-3ED9-4DDC-B384-338040A0BCA9}"/>
              </a:ext>
            </a:extLst>
          </p:cNvPr>
          <p:cNvSpPr>
            <a:spLocks noChangeShapeType="1"/>
          </p:cNvSpPr>
          <p:nvPr/>
        </p:nvSpPr>
        <p:spPr bwMode="auto">
          <a:xfrm>
            <a:off x="144463" y="1123950"/>
            <a:ext cx="8496300" cy="0"/>
          </a:xfrm>
          <a:prstGeom prst="line">
            <a:avLst/>
          </a:prstGeom>
          <a:noFill/>
          <a:ln w="9525">
            <a:solidFill>
              <a:srgbClr val="3366CC"/>
            </a:solidFill>
            <a:round/>
            <a:headEnd/>
            <a:tailEnd/>
          </a:ln>
          <a:extLst>
            <a:ext uri="{909E8E84-426E-40DD-AFC4-6F175D3DCCD1}">
              <a14:hiddenFill xmlns:a14="http://schemas.microsoft.com/office/drawing/2010/main">
                <a:noFill/>
              </a14:hiddenFill>
            </a:ext>
          </a:extLst>
        </p:spPr>
        <p:txBody>
          <a:bodyPr/>
          <a:lstStyle/>
          <a:p>
            <a:endParaRPr lang="en-AU" sz="1350"/>
          </a:p>
        </p:txBody>
      </p:sp>
      <p:pic>
        <p:nvPicPr>
          <p:cNvPr id="1034" name="Picture 2">
            <a:extLst>
              <a:ext uri="{FF2B5EF4-FFF2-40B4-BE49-F238E27FC236}">
                <a16:creationId xmlns:a16="http://schemas.microsoft.com/office/drawing/2014/main" id="{45777737-A0E8-4C23-9D2B-731CABF50BF6}"/>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7951" y="1588"/>
            <a:ext cx="11160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284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rtl="0" eaLnBrk="0" fontAlgn="base" hangingPunct="0">
        <a:spcBef>
          <a:spcPct val="0"/>
        </a:spcBef>
        <a:spcAft>
          <a:spcPct val="0"/>
        </a:spcAft>
        <a:defRPr kumimoji="1" sz="2400">
          <a:solidFill>
            <a:srgbClr val="3366CC"/>
          </a:solidFill>
          <a:latin typeface="Times New Roman" pitchFamily="18" charset="0"/>
          <a:ea typeface="+mj-ea"/>
          <a:cs typeface="Times New Roman" pitchFamily="18" charset="0"/>
        </a:defRPr>
      </a:lvl1pPr>
      <a:lvl2pPr algn="l" rtl="0" eaLnBrk="0" fontAlgn="base" hangingPunct="0">
        <a:spcBef>
          <a:spcPct val="0"/>
        </a:spcBef>
        <a:spcAft>
          <a:spcPct val="0"/>
        </a:spcAft>
        <a:defRPr kumimoji="1" sz="2400">
          <a:solidFill>
            <a:srgbClr val="3366CC"/>
          </a:solidFill>
          <a:latin typeface="Times New Roman" pitchFamily="18" charset="0"/>
          <a:ea typeface="ＭＳ Ｐゴシック" charset="-128"/>
          <a:cs typeface="Times New Roman" pitchFamily="18" charset="0"/>
        </a:defRPr>
      </a:lvl2pPr>
      <a:lvl3pPr algn="l" rtl="0" eaLnBrk="0" fontAlgn="base" hangingPunct="0">
        <a:spcBef>
          <a:spcPct val="0"/>
        </a:spcBef>
        <a:spcAft>
          <a:spcPct val="0"/>
        </a:spcAft>
        <a:defRPr kumimoji="1" sz="2400">
          <a:solidFill>
            <a:srgbClr val="3366CC"/>
          </a:solidFill>
          <a:latin typeface="Times New Roman" pitchFamily="18" charset="0"/>
          <a:ea typeface="ＭＳ Ｐゴシック" charset="-128"/>
          <a:cs typeface="Times New Roman" pitchFamily="18" charset="0"/>
        </a:defRPr>
      </a:lvl3pPr>
      <a:lvl4pPr algn="l" rtl="0" eaLnBrk="0" fontAlgn="base" hangingPunct="0">
        <a:spcBef>
          <a:spcPct val="0"/>
        </a:spcBef>
        <a:spcAft>
          <a:spcPct val="0"/>
        </a:spcAft>
        <a:defRPr kumimoji="1" sz="2400">
          <a:solidFill>
            <a:srgbClr val="3366CC"/>
          </a:solidFill>
          <a:latin typeface="Times New Roman" pitchFamily="18" charset="0"/>
          <a:ea typeface="ＭＳ Ｐゴシック" charset="-128"/>
          <a:cs typeface="Times New Roman" pitchFamily="18" charset="0"/>
        </a:defRPr>
      </a:lvl4pPr>
      <a:lvl5pPr algn="l" rtl="0" eaLnBrk="0" fontAlgn="base" hangingPunct="0">
        <a:spcBef>
          <a:spcPct val="0"/>
        </a:spcBef>
        <a:spcAft>
          <a:spcPct val="0"/>
        </a:spcAft>
        <a:defRPr kumimoji="1" sz="2400">
          <a:solidFill>
            <a:srgbClr val="3366CC"/>
          </a:solidFill>
          <a:latin typeface="Times New Roman" pitchFamily="18" charset="0"/>
          <a:ea typeface="ＭＳ Ｐゴシック" charset="-128"/>
          <a:cs typeface="Times New Roman" pitchFamily="18" charset="0"/>
        </a:defRPr>
      </a:lvl5pPr>
      <a:lvl6pPr marL="342900" algn="l" rtl="0" eaLnBrk="1" fontAlgn="base" hangingPunct="1">
        <a:spcBef>
          <a:spcPct val="0"/>
        </a:spcBef>
        <a:spcAft>
          <a:spcPct val="0"/>
        </a:spcAft>
        <a:defRPr kumimoji="1" sz="3300">
          <a:solidFill>
            <a:srgbClr val="3366CC"/>
          </a:solidFill>
          <a:latin typeface="Times New Roman" pitchFamily="18" charset="0"/>
          <a:ea typeface="ＭＳ Ｐゴシック" charset="-128"/>
        </a:defRPr>
      </a:lvl6pPr>
      <a:lvl7pPr marL="685800" algn="l" rtl="0" eaLnBrk="1" fontAlgn="base" hangingPunct="1">
        <a:spcBef>
          <a:spcPct val="0"/>
        </a:spcBef>
        <a:spcAft>
          <a:spcPct val="0"/>
        </a:spcAft>
        <a:defRPr kumimoji="1" sz="3300">
          <a:solidFill>
            <a:srgbClr val="3366CC"/>
          </a:solidFill>
          <a:latin typeface="Times New Roman" pitchFamily="18" charset="0"/>
          <a:ea typeface="ＭＳ Ｐゴシック" charset="-128"/>
        </a:defRPr>
      </a:lvl7pPr>
      <a:lvl8pPr marL="1028700" algn="l" rtl="0" eaLnBrk="1" fontAlgn="base" hangingPunct="1">
        <a:spcBef>
          <a:spcPct val="0"/>
        </a:spcBef>
        <a:spcAft>
          <a:spcPct val="0"/>
        </a:spcAft>
        <a:defRPr kumimoji="1" sz="3300">
          <a:solidFill>
            <a:srgbClr val="3366CC"/>
          </a:solidFill>
          <a:latin typeface="Times New Roman" pitchFamily="18" charset="0"/>
          <a:ea typeface="ＭＳ Ｐゴシック" charset="-128"/>
        </a:defRPr>
      </a:lvl8pPr>
      <a:lvl9pPr marL="1371600" algn="l" rtl="0" eaLnBrk="1" fontAlgn="base" hangingPunct="1">
        <a:spcBef>
          <a:spcPct val="0"/>
        </a:spcBef>
        <a:spcAft>
          <a:spcPct val="0"/>
        </a:spcAft>
        <a:defRPr kumimoji="1" sz="3300">
          <a:solidFill>
            <a:srgbClr val="3366CC"/>
          </a:solidFill>
          <a:latin typeface="Times New Roman" pitchFamily="18" charset="0"/>
          <a:ea typeface="ＭＳ Ｐゴシック" charset="-128"/>
        </a:defRPr>
      </a:lvl9pPr>
    </p:titleStyle>
    <p:bodyStyle>
      <a:lvl1pPr marL="257175" indent="-257175" algn="l" rtl="0" eaLnBrk="0" fontAlgn="base" hangingPunct="0">
        <a:spcBef>
          <a:spcPct val="20000"/>
        </a:spcBef>
        <a:spcAft>
          <a:spcPct val="0"/>
        </a:spcAft>
        <a:buClr>
          <a:srgbClr val="003399"/>
        </a:buClr>
        <a:buFont typeface="Wingdings" panose="05000000000000000000" pitchFamily="2" charset="2"/>
        <a:buChar char="n"/>
        <a:defRPr kumimoji="1" sz="2100">
          <a:solidFill>
            <a:schemeClr val="tx1"/>
          </a:solidFill>
          <a:latin typeface="Times New Roman" pitchFamily="18" charset="0"/>
          <a:ea typeface="+mn-ea"/>
          <a:cs typeface="Times New Roman" pitchFamily="18" charset="0"/>
        </a:defRPr>
      </a:lvl1pPr>
      <a:lvl2pPr marL="557213" indent="-214313" algn="l" rtl="0" eaLnBrk="0" fontAlgn="base" hangingPunct="0">
        <a:spcBef>
          <a:spcPct val="20000"/>
        </a:spcBef>
        <a:spcAft>
          <a:spcPct val="0"/>
        </a:spcAft>
        <a:buClr>
          <a:srgbClr val="003399"/>
        </a:buClr>
        <a:buFont typeface="Wingdings" panose="05000000000000000000" pitchFamily="2" charset="2"/>
        <a:buChar char="p"/>
        <a:defRPr kumimoji="1" sz="1800">
          <a:solidFill>
            <a:schemeClr val="tx1"/>
          </a:solidFill>
          <a:latin typeface="Times New Roman" pitchFamily="18" charset="0"/>
          <a:ea typeface="+mn-ea"/>
          <a:cs typeface="Times New Roman" pitchFamily="18" charset="0"/>
        </a:defRPr>
      </a:lvl2pPr>
      <a:lvl3pPr marL="857250" indent="-171450" algn="l" rtl="0" eaLnBrk="0" fontAlgn="base" hangingPunct="0">
        <a:spcBef>
          <a:spcPct val="20000"/>
        </a:spcBef>
        <a:spcAft>
          <a:spcPct val="0"/>
        </a:spcAft>
        <a:buClr>
          <a:srgbClr val="003399"/>
        </a:buClr>
        <a:buFont typeface="Wingdings" panose="05000000000000000000" pitchFamily="2" charset="2"/>
        <a:buChar char="n"/>
        <a:defRPr kumimoji="1" sz="1500">
          <a:solidFill>
            <a:schemeClr val="tx1"/>
          </a:solidFill>
          <a:latin typeface="Times New Roman" pitchFamily="18" charset="0"/>
          <a:ea typeface="+mn-ea"/>
          <a:cs typeface="Times New Roman" pitchFamily="18" charset="0"/>
        </a:defRPr>
      </a:lvl3pPr>
      <a:lvl4pPr marL="1200150" indent="-171450" algn="l" rtl="0" eaLnBrk="0" fontAlgn="base" hangingPunct="0">
        <a:spcBef>
          <a:spcPct val="20000"/>
        </a:spcBef>
        <a:spcAft>
          <a:spcPct val="0"/>
        </a:spcAft>
        <a:buClr>
          <a:srgbClr val="003399"/>
        </a:buClr>
        <a:buFont typeface="Wingdings" panose="05000000000000000000" pitchFamily="2" charset="2"/>
        <a:buChar char="p"/>
        <a:defRPr kumimoji="1">
          <a:solidFill>
            <a:schemeClr val="tx1"/>
          </a:solidFill>
          <a:latin typeface="Times New Roman" pitchFamily="18" charset="0"/>
          <a:ea typeface="+mn-ea"/>
          <a:cs typeface="Times New Roman" pitchFamily="18" charset="0"/>
        </a:defRPr>
      </a:lvl4pPr>
      <a:lvl5pPr marL="1543050" indent="-171450" algn="l" rtl="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itchFamily="18" charset="0"/>
          <a:ea typeface="+mn-ea"/>
          <a:cs typeface="Times New Roman" pitchFamily="18" charset="0"/>
        </a:defRPr>
      </a:lvl5pPr>
      <a:lvl6pPr marL="1885950" indent="-171450" algn="l" rtl="0" eaLnBrk="1" fontAlgn="base" hangingPunct="1">
        <a:spcBef>
          <a:spcPct val="20000"/>
        </a:spcBef>
        <a:spcAft>
          <a:spcPct val="0"/>
        </a:spcAft>
        <a:buClr>
          <a:srgbClr val="003399"/>
        </a:buClr>
        <a:buFont typeface="Wingdings" pitchFamily="2" charset="2"/>
        <a:buChar char="n"/>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003399"/>
        </a:buClr>
        <a:buFont typeface="Wingdings" pitchFamily="2" charset="2"/>
        <a:buChar char="n"/>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003399"/>
        </a:buClr>
        <a:buFont typeface="Wingdings" pitchFamily="2" charset="2"/>
        <a:buChar char="n"/>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003399"/>
        </a:buClr>
        <a:buFont typeface="Wingdings" pitchFamily="2" charset="2"/>
        <a:buChar char="n"/>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eengineeringknowledge.com/introduction-to-proteus/" TargetMode="External"/><Relationship Id="rId2" Type="http://schemas.openxmlformats.org/officeDocument/2006/relationships/hyperlink" Target="https://www.electronicwings.com/8051/lcd16x2-interfacing-in-8-bit-with-8051" TargetMode="External"/><Relationship Id="rId1" Type="http://schemas.openxmlformats.org/officeDocument/2006/relationships/slideLayout" Target="../slideLayouts/slideLayout2.xml"/><Relationship Id="rId5" Type="http://schemas.openxmlformats.org/officeDocument/2006/relationships/hyperlink" Target="https://www.youtube.com/watch?v=kTtt09uX894&amp;t=290s" TargetMode="External"/><Relationship Id="rId4" Type="http://schemas.openxmlformats.org/officeDocument/2006/relationships/hyperlink" Target="https://www.instructables.com/Displaying-the-Keypad-Numbers-in-16-X-2-LCD-With-8/"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a:extLst>
              <a:ext uri="{FF2B5EF4-FFF2-40B4-BE49-F238E27FC236}">
                <a16:creationId xmlns:a16="http://schemas.microsoft.com/office/drawing/2014/main" id="{3DE9261A-62E6-444F-8D67-010F90FE1322}"/>
              </a:ext>
            </a:extLst>
          </p:cNvPr>
          <p:cNvSpPr>
            <a:spLocks noGrp="1" noChangeArrowheads="1"/>
          </p:cNvSpPr>
          <p:nvPr>
            <p:ph type="ctrTitle"/>
          </p:nvPr>
        </p:nvSpPr>
        <p:spPr>
          <a:xfrm>
            <a:off x="1663081" y="2008551"/>
            <a:ext cx="5816648" cy="1507418"/>
          </a:xfrm>
        </p:spPr>
        <p:txBody>
          <a:bodyPr/>
          <a:lstStyle/>
          <a:p>
            <a:pPr eaLnBrk="1" hangingPunct="1"/>
            <a:r>
              <a:rPr lang="en-US" altLang="ja-JP" sz="2100" b="1" dirty="0">
                <a:solidFill>
                  <a:srgbClr val="FF0000"/>
                </a:solidFill>
                <a:latin typeface="Times New Roman"/>
                <a:cs typeface="Times New Roman"/>
              </a:rPr>
              <a:t>Midterm Project Report</a:t>
            </a:r>
            <a:br>
              <a:rPr lang="en-US" altLang="ja-JP" sz="2100" b="1" dirty="0">
                <a:latin typeface="Times New Roman"/>
                <a:cs typeface="Times New Roman"/>
              </a:rPr>
            </a:br>
            <a:r>
              <a:rPr lang="en-US" altLang="ja-JP" sz="2100" b="1" dirty="0">
                <a:latin typeface="Times New Roman"/>
                <a:cs typeface="Times New Roman"/>
              </a:rPr>
              <a:t>DIGITAL LOCKER WITH </a:t>
            </a:r>
            <a:r>
              <a:rPr lang="en-US" altLang="ja-JP" sz="2100" b="1" dirty="0" err="1">
                <a:latin typeface="Times New Roman"/>
                <a:cs typeface="Times New Roman"/>
              </a:rPr>
              <a:t>uC</a:t>
            </a:r>
            <a:r>
              <a:rPr lang="en-US" altLang="ja-JP" sz="2100" b="1" dirty="0">
                <a:latin typeface="Times New Roman"/>
                <a:cs typeface="Times New Roman"/>
              </a:rPr>
              <a:t> 8051 FAMILY</a:t>
            </a:r>
            <a:endParaRPr lang="en-US" altLang="ja-JP" sz="3300" b="1" dirty="0"/>
          </a:p>
        </p:txBody>
      </p:sp>
      <p:sp>
        <p:nvSpPr>
          <p:cNvPr id="5123" name="サブタイトル 2">
            <a:extLst>
              <a:ext uri="{FF2B5EF4-FFF2-40B4-BE49-F238E27FC236}">
                <a16:creationId xmlns:a16="http://schemas.microsoft.com/office/drawing/2014/main" id="{B4F197B3-9186-4A9E-8ADF-D29AEF7A053F}"/>
              </a:ext>
            </a:extLst>
          </p:cNvPr>
          <p:cNvSpPr>
            <a:spLocks noGrp="1" noChangeArrowheads="1"/>
          </p:cNvSpPr>
          <p:nvPr>
            <p:ph type="subTitle" idx="1"/>
          </p:nvPr>
        </p:nvSpPr>
        <p:spPr>
          <a:xfrm>
            <a:off x="1661779" y="3452405"/>
            <a:ext cx="5817928" cy="1744484"/>
          </a:xfrm>
        </p:spPr>
        <p:txBody>
          <a:bodyPr/>
          <a:lstStyle/>
          <a:p>
            <a:r>
              <a:rPr lang="en-US" altLang="ja-JP" sz="1500" dirty="0">
                <a:latin typeface="Times New Roman"/>
                <a:cs typeface="Times New Roman"/>
              </a:rPr>
              <a:t>13/05/2023</a:t>
            </a:r>
            <a:endParaRPr lang="en-US" sz="1500" dirty="0"/>
          </a:p>
          <a:p>
            <a:pPr eaLnBrk="1" hangingPunct="1"/>
            <a:r>
              <a:rPr lang="en-US" altLang="ja-JP" sz="1500" dirty="0">
                <a:latin typeface="Times New Roman"/>
                <a:cs typeface="Times New Roman"/>
              </a:rPr>
              <a:t>Mentor: PhD. Tri </a:t>
            </a:r>
            <a:r>
              <a:rPr lang="en-US" altLang="ja-JP" sz="1500" dirty="0" err="1">
                <a:latin typeface="Times New Roman"/>
                <a:cs typeface="Times New Roman"/>
              </a:rPr>
              <a:t>Nhut</a:t>
            </a:r>
            <a:r>
              <a:rPr lang="en-US" altLang="ja-JP" sz="1500" dirty="0">
                <a:latin typeface="Times New Roman"/>
                <a:cs typeface="Times New Roman"/>
              </a:rPr>
              <a:t> Do</a:t>
            </a:r>
          </a:p>
          <a:p>
            <a:pPr algn="l" eaLnBrk="1" hangingPunct="1">
              <a:lnSpc>
                <a:spcPct val="150000"/>
              </a:lnSpc>
            </a:pPr>
            <a:r>
              <a:rPr lang="en-US" altLang="ja-JP" sz="1500" dirty="0">
                <a:latin typeface="Times New Roman"/>
                <a:cs typeface="Times New Roman"/>
              </a:rPr>
              <a:t>Member 1:  Nguyen Dao Trong Nhan               Student ID: 21522403</a:t>
            </a:r>
            <a:endParaRPr lang="en-US" sz="1500" dirty="0">
              <a:latin typeface="Times New Roman"/>
              <a:cs typeface="Times New Roman"/>
            </a:endParaRPr>
          </a:p>
          <a:p>
            <a:pPr algn="l" eaLnBrk="1" hangingPunct="1">
              <a:lnSpc>
                <a:spcPct val="150000"/>
              </a:lnSpc>
            </a:pPr>
            <a:r>
              <a:rPr lang="en-US" altLang="ja-JP" sz="1500" dirty="0">
                <a:latin typeface="Times New Roman"/>
                <a:cs typeface="Times New Roman"/>
              </a:rPr>
              <a:t>Member 2:  Nguyen </a:t>
            </a:r>
            <a:r>
              <a:rPr lang="en-US" altLang="ja-JP" sz="1500" dirty="0" err="1">
                <a:latin typeface="Times New Roman"/>
                <a:cs typeface="Times New Roman"/>
              </a:rPr>
              <a:t>Nhat</a:t>
            </a:r>
            <a:r>
              <a:rPr lang="en-US" altLang="ja-JP" sz="1500" dirty="0">
                <a:latin typeface="Times New Roman"/>
                <a:cs typeface="Times New Roman"/>
              </a:rPr>
              <a:t> Minh                         Student ID: </a:t>
            </a:r>
            <a:r>
              <a:rPr lang="en-US" sz="1500" dirty="0">
                <a:latin typeface="Times New Roman"/>
                <a:cs typeface="Times New Roman"/>
              </a:rPr>
              <a:t>18521107 </a:t>
            </a:r>
            <a:endParaRPr lang="en-US" altLang="ja-JP" sz="1500" dirty="0"/>
          </a:p>
        </p:txBody>
      </p:sp>
      <p:sp>
        <p:nvSpPr>
          <p:cNvPr id="5124" name="日付プレースホルダ 3">
            <a:extLst>
              <a:ext uri="{FF2B5EF4-FFF2-40B4-BE49-F238E27FC236}">
                <a16:creationId xmlns:a16="http://schemas.microsoft.com/office/drawing/2014/main" id="{437E97B7-9DA3-497E-A380-36A7016C612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99"/>
              </a:buClr>
              <a:buFont typeface="Wingdings" panose="05000000000000000000" pitchFamily="2" charset="2"/>
              <a:buChar char="n"/>
              <a:defRPr kumimoji="1" sz="21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557213" indent="-214313">
              <a:spcBef>
                <a:spcPct val="20000"/>
              </a:spcBef>
              <a:buClr>
                <a:srgbClr val="003399"/>
              </a:buClr>
              <a:buFont typeface="Wingdings" panose="05000000000000000000" pitchFamily="2" charset="2"/>
              <a:buChar char="p"/>
              <a:defRPr kumimoji="1" sz="18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2pPr>
            <a:lvl3pPr marL="857250" indent="-171450">
              <a:spcBef>
                <a:spcPct val="20000"/>
              </a:spcBef>
              <a:buClr>
                <a:srgbClr val="003399"/>
              </a:buClr>
              <a:buFont typeface="Wingdings" panose="05000000000000000000" pitchFamily="2" charset="2"/>
              <a:buChar char="n"/>
              <a:defRPr kumimoji="1" sz="15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3pPr>
            <a:lvl4pPr marL="1200150" indent="-171450">
              <a:spcBef>
                <a:spcPct val="20000"/>
              </a:spcBef>
              <a:buClr>
                <a:srgbClr val="003399"/>
              </a:buClr>
              <a:buFont typeface="Wingdings" panose="05000000000000000000" pitchFamily="2" charset="2"/>
              <a:buChar char="p"/>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4pPr>
            <a:lvl5pPr marL="1543050" indent="-171450">
              <a:spcBef>
                <a:spcPct val="20000"/>
              </a:spcBef>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5pPr>
            <a:lvl6pPr marL="18859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6pPr>
            <a:lvl7pPr marL="22288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7pPr>
            <a:lvl8pPr marL="25717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8pPr>
            <a:lvl9pPr marL="29146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9pPr>
          </a:lstStyle>
          <a:p>
            <a:pPr fontAlgn="base">
              <a:spcBef>
                <a:spcPct val="0"/>
              </a:spcBef>
              <a:spcAft>
                <a:spcPct val="0"/>
              </a:spcAft>
              <a:buClrTx/>
              <a:buNone/>
            </a:pPr>
            <a:fld id="{B06AB102-D3D6-45C7-9FC1-01D10703AD22}" type="datetime1">
              <a:rPr lang="en-US" altLang="ja-JP" sz="750">
                <a:solidFill>
                  <a:prstClr val="black"/>
                </a:solidFill>
              </a:rPr>
              <a:pPr fontAlgn="base">
                <a:spcBef>
                  <a:spcPct val="0"/>
                </a:spcBef>
                <a:spcAft>
                  <a:spcPct val="0"/>
                </a:spcAft>
                <a:buClrTx/>
                <a:buNone/>
              </a:pPr>
              <a:t>5/13/2023</a:t>
            </a:fld>
            <a:endParaRPr lang="ja-JP" altLang="en-US" sz="750">
              <a:solidFill>
                <a:prstClr val="black"/>
              </a:solidFill>
            </a:endParaRPr>
          </a:p>
        </p:txBody>
      </p:sp>
      <p:sp>
        <p:nvSpPr>
          <p:cNvPr id="5125" name="フッター プレースホルダ 4">
            <a:extLst>
              <a:ext uri="{FF2B5EF4-FFF2-40B4-BE49-F238E27FC236}">
                <a16:creationId xmlns:a16="http://schemas.microsoft.com/office/drawing/2014/main" id="{B7A33014-99B1-436E-BF9C-F85F3E949A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99"/>
              </a:buClr>
              <a:buFont typeface="Wingdings" panose="05000000000000000000" pitchFamily="2" charset="2"/>
              <a:buChar char="n"/>
              <a:defRPr kumimoji="1" sz="21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557213" indent="-214313">
              <a:spcBef>
                <a:spcPct val="20000"/>
              </a:spcBef>
              <a:buClr>
                <a:srgbClr val="003399"/>
              </a:buClr>
              <a:buFont typeface="Wingdings" panose="05000000000000000000" pitchFamily="2" charset="2"/>
              <a:buChar char="p"/>
              <a:defRPr kumimoji="1" sz="18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2pPr>
            <a:lvl3pPr marL="857250" indent="-171450">
              <a:spcBef>
                <a:spcPct val="20000"/>
              </a:spcBef>
              <a:buClr>
                <a:srgbClr val="003399"/>
              </a:buClr>
              <a:buFont typeface="Wingdings" panose="05000000000000000000" pitchFamily="2" charset="2"/>
              <a:buChar char="n"/>
              <a:defRPr kumimoji="1" sz="15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3pPr>
            <a:lvl4pPr marL="1200150" indent="-171450">
              <a:spcBef>
                <a:spcPct val="20000"/>
              </a:spcBef>
              <a:buClr>
                <a:srgbClr val="003399"/>
              </a:buClr>
              <a:buFont typeface="Wingdings" panose="05000000000000000000" pitchFamily="2" charset="2"/>
              <a:buChar char="p"/>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4pPr>
            <a:lvl5pPr marL="1543050" indent="-171450">
              <a:spcBef>
                <a:spcPct val="20000"/>
              </a:spcBef>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5pPr>
            <a:lvl6pPr marL="18859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6pPr>
            <a:lvl7pPr marL="22288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7pPr>
            <a:lvl8pPr marL="25717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8pPr>
            <a:lvl9pPr marL="29146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9pPr>
          </a:lstStyle>
          <a:p>
            <a:pPr fontAlgn="base">
              <a:spcBef>
                <a:spcPct val="0"/>
              </a:spcBef>
              <a:spcAft>
                <a:spcPct val="0"/>
              </a:spcAft>
              <a:buClrTx/>
              <a:buNone/>
            </a:pPr>
            <a:r>
              <a:rPr lang="en-US" altLang="ja-JP" sz="750">
                <a:solidFill>
                  <a:prstClr val="black"/>
                </a:solidFill>
                <a:latin typeface="Times New Roman"/>
                <a:ea typeface="ＭＳ Ｐゴシック"/>
                <a:cs typeface="Times New Roman"/>
              </a:rPr>
              <a:t>Copyrights 2022 UIT-Khoa KTMT . All Rights Reserved.</a:t>
            </a:r>
            <a:endParaRPr lang="ja-JP" altLang="en-US" sz="750">
              <a:solidFill>
                <a:prstClr val="black"/>
              </a:solidFill>
              <a:latin typeface="Times New Roman"/>
              <a:ea typeface="ＭＳ Ｐゴシック"/>
              <a:cs typeface="Times New Roman"/>
            </a:endParaRPr>
          </a:p>
        </p:txBody>
      </p:sp>
      <p:sp>
        <p:nvSpPr>
          <p:cNvPr id="5126" name="スライド番号プレースホルダ 5">
            <a:extLst>
              <a:ext uri="{FF2B5EF4-FFF2-40B4-BE49-F238E27FC236}">
                <a16:creationId xmlns:a16="http://schemas.microsoft.com/office/drawing/2014/main" id="{AAD70569-47EC-4471-8E79-CB9DBB8526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99"/>
              </a:buClr>
              <a:buFont typeface="Wingdings" panose="05000000000000000000" pitchFamily="2" charset="2"/>
              <a:buChar char="n"/>
              <a:defRPr kumimoji="1" sz="21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557213" indent="-214313">
              <a:spcBef>
                <a:spcPct val="20000"/>
              </a:spcBef>
              <a:buClr>
                <a:srgbClr val="003399"/>
              </a:buClr>
              <a:buFont typeface="Wingdings" panose="05000000000000000000" pitchFamily="2" charset="2"/>
              <a:buChar char="p"/>
              <a:defRPr kumimoji="1" sz="18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2pPr>
            <a:lvl3pPr marL="857250" indent="-171450">
              <a:spcBef>
                <a:spcPct val="20000"/>
              </a:spcBef>
              <a:buClr>
                <a:srgbClr val="003399"/>
              </a:buClr>
              <a:buFont typeface="Wingdings" panose="05000000000000000000" pitchFamily="2" charset="2"/>
              <a:buChar char="n"/>
              <a:defRPr kumimoji="1" sz="15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3pPr>
            <a:lvl4pPr marL="1200150" indent="-171450">
              <a:spcBef>
                <a:spcPct val="20000"/>
              </a:spcBef>
              <a:buClr>
                <a:srgbClr val="003399"/>
              </a:buClr>
              <a:buFont typeface="Wingdings" panose="05000000000000000000" pitchFamily="2" charset="2"/>
              <a:buChar char="p"/>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4pPr>
            <a:lvl5pPr marL="1543050" indent="-171450">
              <a:spcBef>
                <a:spcPct val="20000"/>
              </a:spcBef>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5pPr>
            <a:lvl6pPr marL="18859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6pPr>
            <a:lvl7pPr marL="22288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7pPr>
            <a:lvl8pPr marL="25717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8pPr>
            <a:lvl9pPr marL="2914650" indent="-171450" eaLnBrk="0" fontAlgn="base" hangingPunct="0">
              <a:spcBef>
                <a:spcPct val="20000"/>
              </a:spcBef>
              <a:spcAft>
                <a:spcPct val="0"/>
              </a:spcAft>
              <a:buClr>
                <a:srgbClr val="003399"/>
              </a:buClr>
              <a:buFont typeface="Wingdings" panose="05000000000000000000" pitchFamily="2" charset="2"/>
              <a:buChar char="n"/>
              <a:defRPr kumimoji="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9pPr>
          </a:lstStyle>
          <a:p>
            <a:pPr fontAlgn="base">
              <a:spcBef>
                <a:spcPct val="0"/>
              </a:spcBef>
              <a:spcAft>
                <a:spcPct val="0"/>
              </a:spcAft>
              <a:buClrTx/>
              <a:buNone/>
            </a:pPr>
            <a:fld id="{6FC47D82-4F5C-4DAF-98E3-9E8284233D26}" type="slidenum">
              <a:rPr lang="ja-JP" altLang="en-US" sz="750">
                <a:solidFill>
                  <a:prstClr val="black"/>
                </a:solidFill>
              </a:rPr>
              <a:pPr fontAlgn="base">
                <a:spcBef>
                  <a:spcPct val="0"/>
                </a:spcBef>
                <a:spcAft>
                  <a:spcPct val="0"/>
                </a:spcAft>
                <a:buClrTx/>
                <a:buNone/>
              </a:pPr>
              <a:t>1</a:t>
            </a:fld>
            <a:endParaRPr lang="ja-JP" altLang="en-US" sz="750">
              <a:solidFill>
                <a:prstClr val="black"/>
              </a:solidFill>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dirty="0">
                <a:ln>
                  <a:noFill/>
                </a:ln>
                <a:solidFill>
                  <a:prstClr val="black"/>
                </a:solidFill>
                <a:effectLst/>
                <a:uLnTx/>
                <a:uFillTx/>
                <a:latin typeface="Times New Roman" pitchFamily="18" charset="0"/>
                <a:ea typeface="ＭＳ Ｐゴシック"/>
                <a:cs typeface="Times New Roman" pitchFamily="18" charset="0"/>
              </a:rPr>
              <a:t>Copyrights 2016 </a:t>
            </a:r>
            <a:r>
              <a:rPr kumimoji="1" lang="en-US" altLang="ja-JP" sz="750" b="0" i="0" u="none" strike="noStrike" kern="1200" cap="none" spc="0" normalizeH="0" baseline="0" noProof="0" dirty="0" err="1">
                <a:ln>
                  <a:noFill/>
                </a:ln>
                <a:solidFill>
                  <a:prstClr val="black"/>
                </a:solidFill>
                <a:effectLst/>
                <a:uLnTx/>
                <a:uFillTx/>
                <a:latin typeface="Times New Roman" pitchFamily="18" charset="0"/>
                <a:ea typeface="ＭＳ Ｐゴシック"/>
                <a:cs typeface="Times New Roman" pitchFamily="18" charset="0"/>
              </a:rPr>
              <a:t>UIT</a:t>
            </a:r>
            <a:r>
              <a:rPr kumimoji="1" lang="en-US" altLang="ja-JP" sz="750" b="0" i="0" u="none" strike="noStrike" kern="1200" cap="none" spc="0" normalizeH="0" baseline="0" noProof="0" dirty="0">
                <a:ln>
                  <a:noFill/>
                </a:ln>
                <a:solidFill>
                  <a:prstClr val="black"/>
                </a:solidFill>
                <a:effectLst/>
                <a:uLnTx/>
                <a:uFillTx/>
                <a:latin typeface="Times New Roman" pitchFamily="18" charset="0"/>
                <a:ea typeface="ＭＳ Ｐゴシック"/>
                <a:cs typeface="Times New Roman" pitchFamily="18" charset="0"/>
              </a:rPr>
              <a:t>-Khoa </a:t>
            </a:r>
            <a:r>
              <a:rPr kumimoji="1" lang="en-US" altLang="ja-JP" sz="750" b="0" i="0" u="none" strike="noStrike" kern="1200" cap="none" spc="0" normalizeH="0" baseline="0" noProof="0" dirty="0" err="1">
                <a:ln>
                  <a:noFill/>
                </a:ln>
                <a:solidFill>
                  <a:prstClr val="black"/>
                </a:solidFill>
                <a:effectLst/>
                <a:uLnTx/>
                <a:uFillTx/>
                <a:latin typeface="Times New Roman" pitchFamily="18" charset="0"/>
                <a:ea typeface="ＭＳ Ｐゴシック"/>
                <a:cs typeface="Times New Roman" pitchFamily="18" charset="0"/>
              </a:rPr>
              <a:t>KTMT</a:t>
            </a:r>
            <a:r>
              <a:rPr kumimoji="1" lang="en-US" altLang="ja-JP" sz="750" b="0" i="0" u="none" strike="noStrike" kern="1200" cap="none" spc="0" normalizeH="0" baseline="0" noProof="0" dirty="0">
                <a:ln>
                  <a:noFill/>
                </a:ln>
                <a:solidFill>
                  <a:prstClr val="black"/>
                </a:solidFill>
                <a:effectLst/>
                <a:uLnTx/>
                <a:uFillTx/>
                <a:latin typeface="Times New Roman" pitchFamily="18" charset="0"/>
                <a:ea typeface="ＭＳ Ｐゴシック"/>
                <a:cs typeface="Times New Roman" pitchFamily="18" charset="0"/>
              </a:rPr>
              <a:t> . All Rights Reserved.</a:t>
            </a:r>
            <a:endParaRPr kumimoji="1" lang="ja-JP" altLang="en-US" sz="750" b="0" i="0" u="none" strike="noStrike" kern="1200" cap="none" spc="0" normalizeH="0" baseline="0" noProof="0" dirty="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Hardware overview</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dirty="0">
                <a:solidFill>
                  <a:prstClr val="black"/>
                </a:solidFill>
                <a:latin typeface="Times New Roman"/>
                <a:ea typeface="ＭＳ Ｐゴシック"/>
                <a:cs typeface="Times New Roman"/>
              </a:rPr>
              <a:t>DC motor &amp; driver</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endParaRPr lang="en-US" sz="2000" dirty="0">
              <a:solidFill>
                <a:prstClr val="black"/>
              </a:solidFill>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endParaRPr lang="en-US" dirty="0">
              <a:solidFill>
                <a:prstClr val="black"/>
              </a:solidFill>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endParaRPr lang="en-US" dirty="0">
              <a:solidFill>
                <a:prstClr val="black"/>
              </a:solidFill>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endParaRPr lang="en-US" dirty="0">
              <a:solidFill>
                <a:prstClr val="black"/>
              </a:solidFill>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7" name="Picture 6">
            <a:extLst>
              <a:ext uri="{FF2B5EF4-FFF2-40B4-BE49-F238E27FC236}">
                <a16:creationId xmlns:a16="http://schemas.microsoft.com/office/drawing/2014/main" id="{AA36CDF7-8889-5AE8-BF5B-EBDCED1BF9D9}"/>
              </a:ext>
            </a:extLst>
          </p:cNvPr>
          <p:cNvPicPr>
            <a:picLocks noChangeAspect="1"/>
          </p:cNvPicPr>
          <p:nvPr/>
        </p:nvPicPr>
        <p:blipFill>
          <a:blip r:embed="rId2"/>
          <a:stretch>
            <a:fillRect/>
          </a:stretch>
        </p:blipFill>
        <p:spPr>
          <a:xfrm>
            <a:off x="643498" y="2230456"/>
            <a:ext cx="3216401" cy="3109398"/>
          </a:xfrm>
          <a:prstGeom prst="rect">
            <a:avLst/>
          </a:prstGeom>
        </p:spPr>
      </p:pic>
      <p:graphicFrame>
        <p:nvGraphicFramePr>
          <p:cNvPr id="10" name="Table 10">
            <a:extLst>
              <a:ext uri="{FF2B5EF4-FFF2-40B4-BE49-F238E27FC236}">
                <a16:creationId xmlns:a16="http://schemas.microsoft.com/office/drawing/2014/main" id="{E387B13A-BD7D-AEC6-B74C-B9151DFC84B8}"/>
              </a:ext>
            </a:extLst>
          </p:cNvPr>
          <p:cNvGraphicFramePr>
            <a:graphicFrameLocks noGrp="1"/>
          </p:cNvGraphicFramePr>
          <p:nvPr>
            <p:extLst>
              <p:ext uri="{D42A27DB-BD31-4B8C-83A1-F6EECF244321}">
                <p14:modId xmlns:p14="http://schemas.microsoft.com/office/powerpoint/2010/main" val="1993886174"/>
              </p:ext>
            </p:extLst>
          </p:nvPr>
        </p:nvGraphicFramePr>
        <p:xfrm>
          <a:off x="4385702" y="2230456"/>
          <a:ext cx="4114800" cy="310203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330038113"/>
                    </a:ext>
                  </a:extLst>
                </a:gridCol>
                <a:gridCol w="1371600">
                  <a:extLst>
                    <a:ext uri="{9D8B030D-6E8A-4147-A177-3AD203B41FA5}">
                      <a16:colId xmlns:a16="http://schemas.microsoft.com/office/drawing/2014/main" val="1460910311"/>
                    </a:ext>
                  </a:extLst>
                </a:gridCol>
                <a:gridCol w="1371600">
                  <a:extLst>
                    <a:ext uri="{9D8B030D-6E8A-4147-A177-3AD203B41FA5}">
                      <a16:colId xmlns:a16="http://schemas.microsoft.com/office/drawing/2014/main" val="1894452653"/>
                    </a:ext>
                  </a:extLst>
                </a:gridCol>
              </a:tblGrid>
              <a:tr h="619762">
                <a:tc>
                  <a:txBody>
                    <a:bodyPr/>
                    <a:lstStyle/>
                    <a:p>
                      <a:pPr algn="ctr"/>
                      <a:r>
                        <a:rPr lang="en-US" dirty="0" err="1"/>
                        <a:t>IN1</a:t>
                      </a:r>
                      <a:endParaRPr lang="en-US" dirty="0"/>
                    </a:p>
                  </a:txBody>
                  <a:tcPr anchor="ctr"/>
                </a:tc>
                <a:tc>
                  <a:txBody>
                    <a:bodyPr/>
                    <a:lstStyle/>
                    <a:p>
                      <a:pPr algn="ctr"/>
                      <a:r>
                        <a:rPr lang="en-US" dirty="0" err="1"/>
                        <a:t>IN2</a:t>
                      </a:r>
                      <a:endParaRPr lang="en-US" dirty="0"/>
                    </a:p>
                  </a:txBody>
                  <a:tcPr anchor="ctr"/>
                </a:tc>
                <a:tc>
                  <a:txBody>
                    <a:bodyPr/>
                    <a:lstStyle/>
                    <a:p>
                      <a:pPr algn="ctr"/>
                      <a:r>
                        <a:rPr lang="en-US" dirty="0"/>
                        <a:t>Motor status</a:t>
                      </a:r>
                    </a:p>
                  </a:txBody>
                  <a:tcPr anchor="ctr"/>
                </a:tc>
                <a:extLst>
                  <a:ext uri="{0D108BD9-81ED-4DB2-BD59-A6C34878D82A}">
                    <a16:rowId xmlns:a16="http://schemas.microsoft.com/office/drawing/2014/main" val="2199185778"/>
                  </a:ext>
                </a:extLst>
              </a:tr>
              <a:tr h="622986">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Stop</a:t>
                      </a:r>
                    </a:p>
                  </a:txBody>
                  <a:tcPr anchor="ctr"/>
                </a:tc>
                <a:extLst>
                  <a:ext uri="{0D108BD9-81ED-4DB2-BD59-A6C34878D82A}">
                    <a16:rowId xmlns:a16="http://schemas.microsoft.com/office/drawing/2014/main" val="1554394079"/>
                  </a:ext>
                </a:extLst>
              </a:tr>
              <a:tr h="619762">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Anti-clockwise</a:t>
                      </a:r>
                    </a:p>
                  </a:txBody>
                  <a:tcPr anchor="ctr"/>
                </a:tc>
                <a:extLst>
                  <a:ext uri="{0D108BD9-81ED-4DB2-BD59-A6C34878D82A}">
                    <a16:rowId xmlns:a16="http://schemas.microsoft.com/office/drawing/2014/main" val="2282731874"/>
                  </a:ext>
                </a:extLst>
              </a:tr>
              <a:tr h="619762">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Clockwise</a:t>
                      </a:r>
                    </a:p>
                  </a:txBody>
                  <a:tcPr anchor="ctr"/>
                </a:tc>
                <a:extLst>
                  <a:ext uri="{0D108BD9-81ED-4DB2-BD59-A6C34878D82A}">
                    <a16:rowId xmlns:a16="http://schemas.microsoft.com/office/drawing/2014/main" val="4156131572"/>
                  </a:ext>
                </a:extLst>
              </a:tr>
              <a:tr h="619762">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Invalid state</a:t>
                      </a:r>
                    </a:p>
                  </a:txBody>
                  <a:tcPr anchor="ctr"/>
                </a:tc>
                <a:extLst>
                  <a:ext uri="{0D108BD9-81ED-4DB2-BD59-A6C34878D82A}">
                    <a16:rowId xmlns:a16="http://schemas.microsoft.com/office/drawing/2014/main" val="2448173313"/>
                  </a:ext>
                </a:extLst>
              </a:tr>
            </a:tbl>
          </a:graphicData>
        </a:graphic>
      </p:graphicFrame>
    </p:spTree>
    <p:extLst>
      <p:ext uri="{BB962C8B-B14F-4D97-AF65-F5344CB8AC3E}">
        <p14:creationId xmlns:p14="http://schemas.microsoft.com/office/powerpoint/2010/main" val="245693793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A1C1-34F6-5692-3634-8B78D849B9B2}"/>
              </a:ext>
            </a:extLst>
          </p:cNvPr>
          <p:cNvSpPr>
            <a:spLocks noGrp="1"/>
          </p:cNvSpPr>
          <p:nvPr>
            <p:ph type="title"/>
          </p:nvPr>
        </p:nvSpPr>
        <p:spPr/>
        <p:txBody>
          <a:bodyPr/>
          <a:lstStyle/>
          <a:p>
            <a:r>
              <a:rPr lang="en-US" dirty="0"/>
              <a:t>Report Contents</a:t>
            </a:r>
          </a:p>
        </p:txBody>
      </p:sp>
      <p:sp>
        <p:nvSpPr>
          <p:cNvPr id="4" name="Date Placeholder 3">
            <a:extLst>
              <a:ext uri="{FF2B5EF4-FFF2-40B4-BE49-F238E27FC236}">
                <a16:creationId xmlns:a16="http://schemas.microsoft.com/office/drawing/2014/main" id="{B24723D5-B585-2C77-8141-DC0BFD6017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3379743B-CF15-D5B1-10AC-BB67BF42EF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BBFE44A4-F0E0-435D-4EFB-68471A839C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8" name="Content Placeholder 2">
            <a:extLst>
              <a:ext uri="{FF2B5EF4-FFF2-40B4-BE49-F238E27FC236}">
                <a16:creationId xmlns:a16="http://schemas.microsoft.com/office/drawing/2014/main" id="{D45924A4-7EC7-7F11-C2D9-8ACA18526B6F}"/>
              </a:ext>
            </a:extLst>
          </p:cNvPr>
          <p:cNvSpPr>
            <a:spLocks noGrp="1"/>
          </p:cNvSpPr>
          <p:nvPr>
            <p:ph idx="1"/>
          </p:nvPr>
        </p:nvSpPr>
        <p:spPr>
          <a:xfrm>
            <a:off x="250825" y="1412875"/>
            <a:ext cx="8642350" cy="4824413"/>
          </a:xfrm>
        </p:spPr>
        <p:txBody>
          <a:bodyPr/>
          <a:lstStyle/>
          <a:p>
            <a:r>
              <a:rPr lang="en-US" sz="2400" dirty="0">
                <a:latin typeface="Times New Roman"/>
                <a:cs typeface="Times New Roman"/>
              </a:rPr>
              <a:t>Introduction</a:t>
            </a:r>
          </a:p>
          <a:p>
            <a:r>
              <a:rPr lang="en-US" sz="2400" dirty="0">
                <a:latin typeface="Times New Roman"/>
                <a:cs typeface="Times New Roman"/>
              </a:rPr>
              <a:t>System theory</a:t>
            </a:r>
          </a:p>
          <a:p>
            <a:r>
              <a:rPr lang="en-US" sz="2400" b="1" dirty="0">
                <a:solidFill>
                  <a:srgbClr val="FF0066"/>
                </a:solidFill>
                <a:latin typeface="Times New Roman"/>
                <a:cs typeface="Times New Roman"/>
              </a:rPr>
              <a:t>Circuit design and software algorithm</a:t>
            </a:r>
          </a:p>
          <a:p>
            <a:pPr lvl="1"/>
            <a:r>
              <a:rPr lang="en-US" sz="2000" b="1" dirty="0">
                <a:solidFill>
                  <a:srgbClr val="FF0066"/>
                </a:solidFill>
                <a:latin typeface="Times New Roman"/>
                <a:cs typeface="Times New Roman"/>
              </a:rPr>
              <a:t>Circuit design</a:t>
            </a:r>
          </a:p>
          <a:p>
            <a:pPr lvl="1"/>
            <a:r>
              <a:rPr lang="en-US" sz="2000" b="1" dirty="0">
                <a:solidFill>
                  <a:srgbClr val="FF0066"/>
                </a:solidFill>
                <a:latin typeface="Times New Roman"/>
                <a:cs typeface="Times New Roman"/>
              </a:rPr>
              <a:t>Software algorithm</a:t>
            </a:r>
          </a:p>
          <a:p>
            <a:r>
              <a:rPr lang="en-US" sz="2400" dirty="0">
                <a:latin typeface="Times New Roman"/>
                <a:cs typeface="Times New Roman"/>
              </a:rPr>
              <a:t>System evaluation</a:t>
            </a:r>
          </a:p>
          <a:p>
            <a:r>
              <a:rPr lang="en-US" sz="2400" dirty="0" err="1">
                <a:latin typeface="Times New Roman"/>
                <a:cs typeface="Times New Roman"/>
              </a:rPr>
              <a:t>Conclution</a:t>
            </a:r>
            <a:endParaRPr lang="en-US" sz="2400" dirty="0">
              <a:latin typeface="Times New Roman"/>
              <a:cs typeface="Times New Roman"/>
            </a:endParaRPr>
          </a:p>
        </p:txBody>
      </p:sp>
    </p:spTree>
    <p:extLst>
      <p:ext uri="{BB962C8B-B14F-4D97-AF65-F5344CB8AC3E}">
        <p14:creationId xmlns:p14="http://schemas.microsoft.com/office/powerpoint/2010/main" val="22176363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Circuit design and software algorithm</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C</a:t>
            </a:r>
            <a:r>
              <a:rPr lang="en-US" sz="2000" b="1" dirty="0" err="1">
                <a:solidFill>
                  <a:prstClr val="black"/>
                </a:solidFill>
                <a:latin typeface="Times New Roman"/>
                <a:ea typeface="ＭＳ Ｐゴシック"/>
                <a:cs typeface="Times New Roman"/>
              </a:rPr>
              <a:t>ircuit</a:t>
            </a:r>
            <a:r>
              <a:rPr lang="en-US" sz="2000" b="1" dirty="0">
                <a:solidFill>
                  <a:prstClr val="black"/>
                </a:solidFill>
                <a:latin typeface="Times New Roman"/>
                <a:ea typeface="ＭＳ Ｐゴシック"/>
                <a:cs typeface="Times New Roman"/>
              </a:rPr>
              <a:t> design</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8" name="Picture 7">
            <a:extLst>
              <a:ext uri="{FF2B5EF4-FFF2-40B4-BE49-F238E27FC236}">
                <a16:creationId xmlns:a16="http://schemas.microsoft.com/office/drawing/2014/main" id="{7BB5CEC4-11E6-4E4E-0C7F-92CC4BDD1F60}"/>
              </a:ext>
            </a:extLst>
          </p:cNvPr>
          <p:cNvPicPr>
            <a:picLocks noChangeAspect="1"/>
          </p:cNvPicPr>
          <p:nvPr/>
        </p:nvPicPr>
        <p:blipFill>
          <a:blip r:embed="rId2"/>
          <a:stretch>
            <a:fillRect/>
          </a:stretch>
        </p:blipFill>
        <p:spPr>
          <a:xfrm>
            <a:off x="1131683" y="1644136"/>
            <a:ext cx="6885192" cy="4880491"/>
          </a:xfrm>
          <a:prstGeom prst="rect">
            <a:avLst/>
          </a:prstGeom>
        </p:spPr>
      </p:pic>
    </p:spTree>
    <p:extLst>
      <p:ext uri="{BB962C8B-B14F-4D97-AF65-F5344CB8AC3E}">
        <p14:creationId xmlns:p14="http://schemas.microsoft.com/office/powerpoint/2010/main" val="39647186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Circuit design and software algorithm</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Software algorithm:</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3" name="Picture 2" descr="A picture containing text, diagram, plan, technical drawing&#10;&#10;Description automatically generated">
            <a:extLst>
              <a:ext uri="{FF2B5EF4-FFF2-40B4-BE49-F238E27FC236}">
                <a16:creationId xmlns:a16="http://schemas.microsoft.com/office/drawing/2014/main" id="{A38DDF8E-4803-487C-8AB4-D30AACEA46AA}"/>
              </a:ext>
            </a:extLst>
          </p:cNvPr>
          <p:cNvPicPr>
            <a:picLocks noChangeAspect="1"/>
          </p:cNvPicPr>
          <p:nvPr/>
        </p:nvPicPr>
        <p:blipFill>
          <a:blip r:embed="rId2"/>
          <a:stretch>
            <a:fillRect/>
          </a:stretch>
        </p:blipFill>
        <p:spPr>
          <a:xfrm>
            <a:off x="350414" y="1765501"/>
            <a:ext cx="4221586" cy="4213510"/>
          </a:xfrm>
          <a:prstGeom prst="rect">
            <a:avLst/>
          </a:prstGeom>
        </p:spPr>
      </p:pic>
      <p:graphicFrame>
        <p:nvGraphicFramePr>
          <p:cNvPr id="7" name="Table 9">
            <a:extLst>
              <a:ext uri="{FF2B5EF4-FFF2-40B4-BE49-F238E27FC236}">
                <a16:creationId xmlns:a16="http://schemas.microsoft.com/office/drawing/2014/main" id="{30C79240-884A-047B-7F24-4796353D3D8A}"/>
              </a:ext>
            </a:extLst>
          </p:cNvPr>
          <p:cNvGraphicFramePr>
            <a:graphicFrameLocks noGrp="1"/>
          </p:cNvGraphicFramePr>
          <p:nvPr>
            <p:extLst>
              <p:ext uri="{D42A27DB-BD31-4B8C-83A1-F6EECF244321}">
                <p14:modId xmlns:p14="http://schemas.microsoft.com/office/powerpoint/2010/main" val="30748494"/>
              </p:ext>
            </p:extLst>
          </p:nvPr>
        </p:nvGraphicFramePr>
        <p:xfrm>
          <a:off x="4671588" y="1632013"/>
          <a:ext cx="4221587" cy="4237152"/>
        </p:xfrm>
        <a:graphic>
          <a:graphicData uri="http://schemas.openxmlformats.org/drawingml/2006/table">
            <a:tbl>
              <a:tblPr firstRow="1" bandRow="1">
                <a:tableStyleId>{5C22544A-7EE6-4342-B048-85BDC9FD1C3A}</a:tableStyleId>
              </a:tblPr>
              <a:tblGrid>
                <a:gridCol w="4221587">
                  <a:extLst>
                    <a:ext uri="{9D8B030D-6E8A-4147-A177-3AD203B41FA5}">
                      <a16:colId xmlns:a16="http://schemas.microsoft.com/office/drawing/2014/main" val="1654724990"/>
                    </a:ext>
                  </a:extLst>
                </a:gridCol>
              </a:tblGrid>
              <a:tr h="488112">
                <a:tc>
                  <a:txBody>
                    <a:bodyPr/>
                    <a:lstStyle/>
                    <a:p>
                      <a:pPr algn="ctr"/>
                      <a:r>
                        <a:rPr lang="en-US" dirty="0">
                          <a:solidFill>
                            <a:schemeClr val="tx1"/>
                          </a:solidFill>
                        </a:rPr>
                        <a:t>Main system</a:t>
                      </a:r>
                    </a:p>
                  </a:txBody>
                  <a:tcPr>
                    <a:noFill/>
                  </a:tcPr>
                </a:tc>
                <a:extLst>
                  <a:ext uri="{0D108BD9-81ED-4DB2-BD59-A6C34878D82A}">
                    <a16:rowId xmlns:a16="http://schemas.microsoft.com/office/drawing/2014/main" val="958040846"/>
                  </a:ext>
                </a:extLst>
              </a:tr>
              <a:tr h="3725398">
                <a:tc>
                  <a:txBody>
                    <a:bodyPr/>
                    <a:lstStyle/>
                    <a:p>
                      <a:pPr lvl="0" algn="just"/>
                      <a:r>
                        <a:rPr kumimoji="1" lang="en-US" sz="1600" kern="1200" dirty="0">
                          <a:solidFill>
                            <a:schemeClr val="dk1"/>
                          </a:solidFill>
                          <a:effectLst/>
                          <a:latin typeface="+mn-lt"/>
                          <a:ea typeface="+mn-ea"/>
                          <a:cs typeface="+mn-cs"/>
                        </a:rPr>
                        <a:t>- The system will be run automatically when the power turn on, or if the user wants to re-run or clear all the passcode on the screen they can use the “#” button with the interface solution above.</a:t>
                      </a:r>
                    </a:p>
                    <a:p>
                      <a:pPr lvl="0" algn="just"/>
                      <a:r>
                        <a:rPr kumimoji="1" lang="en-US" sz="1600" kern="1200" dirty="0">
                          <a:solidFill>
                            <a:schemeClr val="dk1"/>
                          </a:solidFill>
                          <a:effectLst/>
                          <a:latin typeface="+mn-lt"/>
                          <a:ea typeface="+mn-ea"/>
                          <a:cs typeface="+mn-cs"/>
                        </a:rPr>
                        <a:t>- When user inserts the code, it will show on the LCD within 0,5 second before turn into “*” with the </a:t>
                      </a:r>
                      <a:r>
                        <a:rPr kumimoji="1" lang="en-US" sz="1600" kern="1200" dirty="0" err="1">
                          <a:solidFill>
                            <a:schemeClr val="dk1"/>
                          </a:solidFill>
                          <a:effectLst/>
                          <a:latin typeface="+mn-lt"/>
                          <a:ea typeface="+mn-ea"/>
                          <a:cs typeface="+mn-cs"/>
                        </a:rPr>
                        <a:t>0x10</a:t>
                      </a:r>
                      <a:r>
                        <a:rPr kumimoji="1" lang="en-US" sz="1600" kern="1200" dirty="0">
                          <a:solidFill>
                            <a:schemeClr val="dk1"/>
                          </a:solidFill>
                          <a:effectLst/>
                          <a:latin typeface="+mn-lt"/>
                          <a:ea typeface="+mn-ea"/>
                          <a:cs typeface="+mn-cs"/>
                        </a:rPr>
                        <a:t> LCD command.</a:t>
                      </a:r>
                    </a:p>
                    <a:p>
                      <a:pPr algn="just"/>
                      <a:r>
                        <a:rPr kumimoji="1" lang="en-US" sz="1600" kern="1200" dirty="0">
                          <a:solidFill>
                            <a:schemeClr val="dk1"/>
                          </a:solidFill>
                          <a:effectLst/>
                          <a:latin typeface="+mn-lt"/>
                          <a:ea typeface="+mn-ea"/>
                          <a:cs typeface="+mn-cs"/>
                        </a:rPr>
                        <a:t> - After user inserted passcode, the continues with the “*” button, system will check the passcode user inserted with the system passcode using the </a:t>
                      </a:r>
                      <a:r>
                        <a:rPr kumimoji="1" lang="en-US" sz="1600" b="1" kern="1200" dirty="0" err="1">
                          <a:solidFill>
                            <a:schemeClr val="dk1"/>
                          </a:solidFill>
                          <a:effectLst/>
                          <a:latin typeface="+mn-lt"/>
                          <a:ea typeface="+mn-ea"/>
                          <a:cs typeface="+mn-cs"/>
                        </a:rPr>
                        <a:t>strcmp</a:t>
                      </a:r>
                      <a:r>
                        <a:rPr kumimoji="1" lang="en-US" sz="1600" kern="1200" dirty="0">
                          <a:solidFill>
                            <a:schemeClr val="dk1"/>
                          </a:solidFill>
                          <a:effectLst/>
                          <a:latin typeface="+mn-lt"/>
                          <a:ea typeface="+mn-ea"/>
                          <a:cs typeface="+mn-cs"/>
                        </a:rPr>
                        <a:t> function if the result is 0, system will send the signal to turn on the green led, turn the motor to open the door. If the result of </a:t>
                      </a:r>
                      <a:r>
                        <a:rPr kumimoji="1" lang="en-US" sz="1600" kern="1200" dirty="0" err="1">
                          <a:solidFill>
                            <a:schemeClr val="dk1"/>
                          </a:solidFill>
                          <a:effectLst/>
                          <a:latin typeface="+mn-lt"/>
                          <a:ea typeface="+mn-ea"/>
                          <a:cs typeface="+mn-cs"/>
                        </a:rPr>
                        <a:t>strcmp</a:t>
                      </a:r>
                      <a:r>
                        <a:rPr kumimoji="1" lang="en-US" sz="1600" kern="1200" dirty="0">
                          <a:solidFill>
                            <a:schemeClr val="dk1"/>
                          </a:solidFill>
                          <a:effectLst/>
                          <a:latin typeface="+mn-lt"/>
                          <a:ea typeface="+mn-ea"/>
                          <a:cs typeface="+mn-cs"/>
                        </a:rPr>
                        <a:t> doesn’t equal 0, the system will send signal to turn on the red led, it also alarms </a:t>
                      </a:r>
                      <a:endParaRPr lang="en-US" sz="1600" dirty="0"/>
                    </a:p>
                  </a:txBody>
                  <a:tcPr>
                    <a:noFill/>
                  </a:tcPr>
                </a:tc>
                <a:extLst>
                  <a:ext uri="{0D108BD9-81ED-4DB2-BD59-A6C34878D82A}">
                    <a16:rowId xmlns:a16="http://schemas.microsoft.com/office/drawing/2014/main" val="1669503954"/>
                  </a:ext>
                </a:extLst>
              </a:tr>
            </a:tbl>
          </a:graphicData>
        </a:graphic>
      </p:graphicFrame>
    </p:spTree>
    <p:extLst>
      <p:ext uri="{BB962C8B-B14F-4D97-AF65-F5344CB8AC3E}">
        <p14:creationId xmlns:p14="http://schemas.microsoft.com/office/powerpoint/2010/main" val="3908736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Circuit design and software algorithm</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Software algorithm:</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graphicFrame>
        <p:nvGraphicFramePr>
          <p:cNvPr id="7" name="Table 9">
            <a:extLst>
              <a:ext uri="{FF2B5EF4-FFF2-40B4-BE49-F238E27FC236}">
                <a16:creationId xmlns:a16="http://schemas.microsoft.com/office/drawing/2014/main" id="{30C79240-884A-047B-7F24-4796353D3D8A}"/>
              </a:ext>
            </a:extLst>
          </p:cNvPr>
          <p:cNvGraphicFramePr>
            <a:graphicFrameLocks noGrp="1"/>
          </p:cNvGraphicFramePr>
          <p:nvPr>
            <p:extLst>
              <p:ext uri="{D42A27DB-BD31-4B8C-83A1-F6EECF244321}">
                <p14:modId xmlns:p14="http://schemas.microsoft.com/office/powerpoint/2010/main" val="935538198"/>
              </p:ext>
            </p:extLst>
          </p:nvPr>
        </p:nvGraphicFramePr>
        <p:xfrm>
          <a:off x="4560849" y="1658477"/>
          <a:ext cx="4221587" cy="4213510"/>
        </p:xfrm>
        <a:graphic>
          <a:graphicData uri="http://schemas.openxmlformats.org/drawingml/2006/table">
            <a:tbl>
              <a:tblPr firstRow="1" bandRow="1">
                <a:tableStyleId>{5C22544A-7EE6-4342-B048-85BDC9FD1C3A}</a:tableStyleId>
              </a:tblPr>
              <a:tblGrid>
                <a:gridCol w="4221587">
                  <a:extLst>
                    <a:ext uri="{9D8B030D-6E8A-4147-A177-3AD203B41FA5}">
                      <a16:colId xmlns:a16="http://schemas.microsoft.com/office/drawing/2014/main" val="1654724990"/>
                    </a:ext>
                  </a:extLst>
                </a:gridCol>
              </a:tblGrid>
              <a:tr h="488112">
                <a:tc>
                  <a:txBody>
                    <a:bodyPr/>
                    <a:lstStyle/>
                    <a:p>
                      <a:pPr algn="ctr"/>
                      <a:r>
                        <a:rPr lang="en-US" dirty="0">
                          <a:solidFill>
                            <a:schemeClr val="tx1"/>
                          </a:solidFill>
                        </a:rPr>
                        <a:t>Passcode change function</a:t>
                      </a:r>
                    </a:p>
                  </a:txBody>
                  <a:tcPr>
                    <a:noFill/>
                  </a:tcPr>
                </a:tc>
                <a:extLst>
                  <a:ext uri="{0D108BD9-81ED-4DB2-BD59-A6C34878D82A}">
                    <a16:rowId xmlns:a16="http://schemas.microsoft.com/office/drawing/2014/main" val="958040846"/>
                  </a:ext>
                </a:extLst>
              </a:tr>
              <a:tr h="3725398">
                <a:tc>
                  <a:txBody>
                    <a:bodyPr/>
                    <a:lstStyle/>
                    <a:p>
                      <a:pPr lvl="0"/>
                      <a:r>
                        <a:rPr kumimoji="1" lang="en-US" sz="1350" kern="1200" dirty="0">
                          <a:solidFill>
                            <a:schemeClr val="dk1"/>
                          </a:solidFill>
                          <a:effectLst/>
                          <a:latin typeface="+mn-lt"/>
                          <a:ea typeface="+mn-ea"/>
                          <a:cs typeface="+mn-cs"/>
                        </a:rPr>
                        <a:t>Similar to the main system, passcode change function will do the same jobs but without open the door.</a:t>
                      </a:r>
                    </a:p>
                    <a:p>
                      <a:pPr lvl="0"/>
                      <a:r>
                        <a:rPr kumimoji="1" lang="en-US" sz="1350" kern="1200" dirty="0">
                          <a:solidFill>
                            <a:schemeClr val="dk1"/>
                          </a:solidFill>
                          <a:effectLst/>
                          <a:latin typeface="+mn-lt"/>
                          <a:ea typeface="+mn-ea"/>
                          <a:cs typeface="+mn-cs"/>
                        </a:rPr>
                        <a:t>The difference between the main system and the passcode change function is follow the block diagram when the change passcode is valid, user now can open the door with the new code. </a:t>
                      </a:r>
                    </a:p>
                  </a:txBody>
                  <a:tcPr>
                    <a:noFill/>
                  </a:tcPr>
                </a:tc>
                <a:extLst>
                  <a:ext uri="{0D108BD9-81ED-4DB2-BD59-A6C34878D82A}">
                    <a16:rowId xmlns:a16="http://schemas.microsoft.com/office/drawing/2014/main" val="1669503954"/>
                  </a:ext>
                </a:extLst>
              </a:tr>
            </a:tbl>
          </a:graphicData>
        </a:graphic>
      </p:graphicFrame>
      <p:pic>
        <p:nvPicPr>
          <p:cNvPr id="8" name="Picture 7" descr="A picture containing text, diagram, screenshot, parallel&#10;&#10;Description automatically generated">
            <a:extLst>
              <a:ext uri="{FF2B5EF4-FFF2-40B4-BE49-F238E27FC236}">
                <a16:creationId xmlns:a16="http://schemas.microsoft.com/office/drawing/2014/main" id="{05231ABD-1C84-C123-2A36-8D5ADFE77369}"/>
              </a:ext>
            </a:extLst>
          </p:cNvPr>
          <p:cNvPicPr>
            <a:picLocks noChangeAspect="1"/>
          </p:cNvPicPr>
          <p:nvPr/>
        </p:nvPicPr>
        <p:blipFill>
          <a:blip r:embed="rId2"/>
          <a:stretch>
            <a:fillRect/>
          </a:stretch>
        </p:blipFill>
        <p:spPr>
          <a:xfrm>
            <a:off x="677856" y="1775366"/>
            <a:ext cx="3639124" cy="4749262"/>
          </a:xfrm>
          <a:prstGeom prst="rect">
            <a:avLst/>
          </a:prstGeom>
        </p:spPr>
      </p:pic>
    </p:spTree>
    <p:extLst>
      <p:ext uri="{BB962C8B-B14F-4D97-AF65-F5344CB8AC3E}">
        <p14:creationId xmlns:p14="http://schemas.microsoft.com/office/powerpoint/2010/main" val="84124769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A1C1-34F6-5692-3634-8B78D849B9B2}"/>
              </a:ext>
            </a:extLst>
          </p:cNvPr>
          <p:cNvSpPr>
            <a:spLocks noGrp="1"/>
          </p:cNvSpPr>
          <p:nvPr>
            <p:ph type="title"/>
          </p:nvPr>
        </p:nvSpPr>
        <p:spPr/>
        <p:txBody>
          <a:bodyPr/>
          <a:lstStyle/>
          <a:p>
            <a:r>
              <a:rPr lang="en-US" dirty="0"/>
              <a:t>Report Contents</a:t>
            </a:r>
          </a:p>
        </p:txBody>
      </p:sp>
      <p:sp>
        <p:nvSpPr>
          <p:cNvPr id="4" name="Date Placeholder 3">
            <a:extLst>
              <a:ext uri="{FF2B5EF4-FFF2-40B4-BE49-F238E27FC236}">
                <a16:creationId xmlns:a16="http://schemas.microsoft.com/office/drawing/2014/main" id="{B24723D5-B585-2C77-8141-DC0BFD6017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3379743B-CF15-D5B1-10AC-BB67BF42EF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BBFE44A4-F0E0-435D-4EFB-68471A839C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8" name="Content Placeholder 2">
            <a:extLst>
              <a:ext uri="{FF2B5EF4-FFF2-40B4-BE49-F238E27FC236}">
                <a16:creationId xmlns:a16="http://schemas.microsoft.com/office/drawing/2014/main" id="{D45924A4-7EC7-7F11-C2D9-8ACA18526B6F}"/>
              </a:ext>
            </a:extLst>
          </p:cNvPr>
          <p:cNvSpPr>
            <a:spLocks noGrp="1"/>
          </p:cNvSpPr>
          <p:nvPr>
            <p:ph idx="1"/>
          </p:nvPr>
        </p:nvSpPr>
        <p:spPr>
          <a:xfrm>
            <a:off x="250825" y="1412875"/>
            <a:ext cx="8642350" cy="4824413"/>
          </a:xfrm>
        </p:spPr>
        <p:txBody>
          <a:bodyPr/>
          <a:lstStyle/>
          <a:p>
            <a:r>
              <a:rPr lang="en-US" sz="2400" dirty="0">
                <a:latin typeface="Times New Roman"/>
                <a:cs typeface="Times New Roman"/>
              </a:rPr>
              <a:t>Introduction</a:t>
            </a:r>
          </a:p>
          <a:p>
            <a:r>
              <a:rPr lang="en-US" sz="2400" dirty="0">
                <a:latin typeface="Times New Roman"/>
                <a:cs typeface="Times New Roman"/>
              </a:rPr>
              <a:t>System theory</a:t>
            </a:r>
          </a:p>
          <a:p>
            <a:r>
              <a:rPr lang="en-US" sz="2400" dirty="0">
                <a:latin typeface="Times New Roman"/>
                <a:cs typeface="Times New Roman"/>
              </a:rPr>
              <a:t>Circuit design and software algorithm</a:t>
            </a:r>
          </a:p>
          <a:p>
            <a:r>
              <a:rPr lang="en-US" sz="2400" b="1" dirty="0">
                <a:solidFill>
                  <a:srgbClr val="FF0066"/>
                </a:solidFill>
                <a:latin typeface="Times New Roman"/>
                <a:cs typeface="Times New Roman"/>
              </a:rPr>
              <a:t>System evaluation</a:t>
            </a:r>
          </a:p>
          <a:p>
            <a:pPr lvl="1"/>
            <a:r>
              <a:rPr lang="en-US" sz="2000" b="1" dirty="0">
                <a:solidFill>
                  <a:srgbClr val="FF0066"/>
                </a:solidFill>
                <a:latin typeface="Times New Roman"/>
                <a:cs typeface="Times New Roman"/>
              </a:rPr>
              <a:t>Experimental Scenario</a:t>
            </a:r>
          </a:p>
          <a:p>
            <a:pPr lvl="1"/>
            <a:r>
              <a:rPr lang="en-US" sz="2000" b="1" dirty="0">
                <a:solidFill>
                  <a:srgbClr val="FF0066"/>
                </a:solidFill>
                <a:latin typeface="Times New Roman"/>
                <a:cs typeface="Times New Roman"/>
              </a:rPr>
              <a:t>Result</a:t>
            </a:r>
            <a:endParaRPr lang="en-US" sz="2400" dirty="0">
              <a:latin typeface="Times New Roman"/>
              <a:cs typeface="Times New Roman"/>
            </a:endParaRPr>
          </a:p>
          <a:p>
            <a:r>
              <a:rPr lang="en-US" sz="2400" dirty="0" err="1">
                <a:latin typeface="Times New Roman"/>
                <a:cs typeface="Times New Roman"/>
              </a:rPr>
              <a:t>Conclution</a:t>
            </a:r>
            <a:endParaRPr lang="en-US" sz="2400" dirty="0">
              <a:latin typeface="Times New Roman"/>
              <a:cs typeface="Times New Roman"/>
            </a:endParaRPr>
          </a:p>
        </p:txBody>
      </p:sp>
    </p:spTree>
    <p:extLst>
      <p:ext uri="{BB962C8B-B14F-4D97-AF65-F5344CB8AC3E}">
        <p14:creationId xmlns:p14="http://schemas.microsoft.com/office/powerpoint/2010/main" val="392521812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evaluation</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9837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Experimental </a:t>
            </a:r>
            <a:r>
              <a:rPr lang="en-US" sz="2000" b="1" dirty="0" err="1">
                <a:solidFill>
                  <a:prstClr val="black"/>
                </a:solidFill>
                <a:latin typeface="Times New Roman"/>
                <a:ea typeface="ＭＳ Ｐゴシック"/>
                <a:cs typeface="Times New Roman"/>
              </a:rPr>
              <a:t>senario</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Regular situation</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User inputs the wrong code first to see what happens.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Inputs the right code to open the door.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User forgot to close the door to see what happens.</a:t>
            </a: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Attempt to break into the house:</a:t>
            </a:r>
          </a:p>
          <a:p>
            <a:pPr marL="0" marR="0">
              <a:lnSpc>
                <a:spcPct val="107000"/>
              </a:lnSpc>
              <a:spcBef>
                <a:spcPts val="0"/>
              </a:spcBef>
              <a:spcAft>
                <a:spcPts val="800"/>
              </a:spcAft>
            </a:pPr>
            <a:r>
              <a:rPr lang="en-US"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Thief inputs the wrong code 3 times causes the system alarm longer.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Upto</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5 times causes the system alarm longest and shutdown the system. </a:t>
            </a: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Change the passcode:</a:t>
            </a: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User inputs the wrong code first to see what happens.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Inputs the right code to enter the new passcode confirmation.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Users leaves the passcode blank to see what happens.</a:t>
            </a:r>
          </a:p>
          <a:p>
            <a:pPr marL="0" marR="0">
              <a:lnSpc>
                <a:spcPct val="107000"/>
              </a:lnSpc>
              <a:spcBef>
                <a:spcPts val="0"/>
              </a:spcBef>
              <a:spcAft>
                <a:spcPts val="800"/>
              </a:spcAft>
            </a:pP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Try again and inputs new passcode more than 10 characters.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Try again and inputs the </a:t>
            </a: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valid</a:t>
            </a: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passcode.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spTree>
    <p:extLst>
      <p:ext uri="{BB962C8B-B14F-4D97-AF65-F5344CB8AC3E}">
        <p14:creationId xmlns:p14="http://schemas.microsoft.com/office/powerpoint/2010/main" val="145250170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evaluation</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Result:</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lang="en-US" sz="2000" dirty="0">
                <a:solidFill>
                  <a:prstClr val="black"/>
                </a:solidFill>
                <a:latin typeface="Times New Roman"/>
                <a:ea typeface="ＭＳ Ｐゴシック"/>
                <a:cs typeface="Times New Roman"/>
              </a:rPr>
              <a:t>The system function works correctly like expected but some moments glitches out.</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kumimoji="0" lang="en-US" sz="2000" i="0" u="none" strike="noStrike" kern="1200" cap="none" spc="0" normalizeH="0" baseline="0" noProof="0" dirty="0">
                <a:ln>
                  <a:noFill/>
                </a:ln>
                <a:solidFill>
                  <a:prstClr val="black"/>
                </a:solidFill>
                <a:effectLst/>
                <a:uLnTx/>
                <a:uFillTx/>
                <a:latin typeface="Times New Roman"/>
                <a:ea typeface="ＭＳ Ｐゴシック"/>
                <a:cs typeface="Times New Roman"/>
              </a:rPr>
              <a:t>LCD </a:t>
            </a:r>
            <a:r>
              <a:rPr kumimoji="0" lang="en-US" sz="2000" i="0" u="none" strike="noStrike" kern="1200" cap="none" spc="0" normalizeH="0" baseline="0" noProof="0" dirty="0" err="1">
                <a:ln>
                  <a:noFill/>
                </a:ln>
                <a:solidFill>
                  <a:prstClr val="black"/>
                </a:solidFill>
                <a:effectLst/>
                <a:uLnTx/>
                <a:uFillTx/>
                <a:latin typeface="Times New Roman"/>
                <a:ea typeface="ＭＳ Ｐゴシック"/>
                <a:cs typeface="Times New Roman"/>
              </a:rPr>
              <a:t>displa</a:t>
            </a:r>
            <a:r>
              <a:rPr lang="en-US" sz="2000" dirty="0">
                <a:solidFill>
                  <a:prstClr val="black"/>
                </a:solidFill>
                <a:latin typeface="Times New Roman"/>
                <a:ea typeface="ＭＳ Ｐゴシック"/>
                <a:cs typeface="Times New Roman"/>
              </a:rPr>
              <a:t>y responds to the keypad signal little bit long.</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lang="en-US" sz="2000" dirty="0">
                <a:solidFill>
                  <a:prstClr val="black"/>
                </a:solidFill>
                <a:latin typeface="Times New Roman"/>
                <a:ea typeface="ＭＳ Ｐゴシック"/>
                <a:cs typeface="Times New Roman"/>
              </a:rPr>
              <a:t>Have to limit char[value] or the system will not work well.</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kumimoji="0" lang="en-US" sz="2000" i="0" u="none" strike="noStrike" kern="1200" cap="none" spc="0" normalizeH="0" baseline="0" noProof="0" dirty="0">
                <a:ln>
                  <a:noFill/>
                </a:ln>
                <a:solidFill>
                  <a:prstClr val="black"/>
                </a:solidFill>
                <a:effectLst/>
                <a:uLnTx/>
                <a:uFillTx/>
                <a:latin typeface="Times New Roman"/>
                <a:ea typeface="ＭＳ Ｐゴシック"/>
                <a:cs typeface="Times New Roman"/>
              </a:rPr>
              <a:t>Buzzer</a:t>
            </a:r>
            <a:r>
              <a:rPr lang="en-US" sz="2000" dirty="0">
                <a:solidFill>
                  <a:prstClr val="black"/>
                </a:solidFill>
                <a:latin typeface="Times New Roman"/>
                <a:ea typeface="ＭＳ Ｐゴシック"/>
                <a:cs typeface="Times New Roman"/>
              </a:rPr>
              <a:t> works intermittently sometimes.</a:t>
            </a:r>
            <a:endParaRPr kumimoji="0" lang="en-US" sz="200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spTree>
    <p:extLst>
      <p:ext uri="{BB962C8B-B14F-4D97-AF65-F5344CB8AC3E}">
        <p14:creationId xmlns:p14="http://schemas.microsoft.com/office/powerpoint/2010/main" val="3625883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A1C1-34F6-5692-3634-8B78D849B9B2}"/>
              </a:ext>
            </a:extLst>
          </p:cNvPr>
          <p:cNvSpPr>
            <a:spLocks noGrp="1"/>
          </p:cNvSpPr>
          <p:nvPr>
            <p:ph type="title"/>
          </p:nvPr>
        </p:nvSpPr>
        <p:spPr/>
        <p:txBody>
          <a:bodyPr/>
          <a:lstStyle/>
          <a:p>
            <a:r>
              <a:rPr lang="en-US" dirty="0"/>
              <a:t>Report Contents</a:t>
            </a:r>
          </a:p>
        </p:txBody>
      </p:sp>
      <p:sp>
        <p:nvSpPr>
          <p:cNvPr id="4" name="Date Placeholder 3">
            <a:extLst>
              <a:ext uri="{FF2B5EF4-FFF2-40B4-BE49-F238E27FC236}">
                <a16:creationId xmlns:a16="http://schemas.microsoft.com/office/drawing/2014/main" id="{B24723D5-B585-2C77-8141-DC0BFD60174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3379743B-CF15-D5B1-10AC-BB67BF42EF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BBFE44A4-F0E0-435D-4EFB-68471A839C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8" name="Content Placeholder 2">
            <a:extLst>
              <a:ext uri="{FF2B5EF4-FFF2-40B4-BE49-F238E27FC236}">
                <a16:creationId xmlns:a16="http://schemas.microsoft.com/office/drawing/2014/main" id="{D45924A4-7EC7-7F11-C2D9-8ACA18526B6F}"/>
              </a:ext>
            </a:extLst>
          </p:cNvPr>
          <p:cNvSpPr>
            <a:spLocks noGrp="1"/>
          </p:cNvSpPr>
          <p:nvPr>
            <p:ph idx="1"/>
          </p:nvPr>
        </p:nvSpPr>
        <p:spPr>
          <a:xfrm>
            <a:off x="250825" y="1412875"/>
            <a:ext cx="8642350" cy="4824413"/>
          </a:xfrm>
        </p:spPr>
        <p:txBody>
          <a:bodyPr/>
          <a:lstStyle/>
          <a:p>
            <a:r>
              <a:rPr lang="en-US" sz="2400" dirty="0">
                <a:latin typeface="Times New Roman"/>
                <a:cs typeface="Times New Roman"/>
              </a:rPr>
              <a:t>Introduction</a:t>
            </a:r>
          </a:p>
          <a:p>
            <a:r>
              <a:rPr lang="en-US" sz="2400" dirty="0">
                <a:latin typeface="Times New Roman"/>
                <a:cs typeface="Times New Roman"/>
              </a:rPr>
              <a:t>System theory</a:t>
            </a:r>
          </a:p>
          <a:p>
            <a:r>
              <a:rPr lang="en-US" sz="2400" dirty="0">
                <a:latin typeface="Times New Roman"/>
                <a:cs typeface="Times New Roman"/>
              </a:rPr>
              <a:t>Circuit design and software algorithm</a:t>
            </a:r>
          </a:p>
          <a:p>
            <a:r>
              <a:rPr lang="en-US" sz="2400" dirty="0">
                <a:latin typeface="Times New Roman"/>
                <a:cs typeface="Times New Roman"/>
              </a:rPr>
              <a:t>System evaluation</a:t>
            </a:r>
          </a:p>
          <a:p>
            <a:r>
              <a:rPr lang="en-US" sz="2400" b="1" dirty="0" err="1">
                <a:solidFill>
                  <a:srgbClr val="FF0066"/>
                </a:solidFill>
                <a:latin typeface="Times New Roman"/>
                <a:cs typeface="Times New Roman"/>
              </a:rPr>
              <a:t>Conclution</a:t>
            </a:r>
            <a:endParaRPr lang="en-US" sz="2400" b="1" dirty="0">
              <a:solidFill>
                <a:srgbClr val="FF0066"/>
              </a:solidFill>
              <a:latin typeface="Times New Roman"/>
              <a:cs typeface="Times New Roman"/>
            </a:endParaRPr>
          </a:p>
          <a:p>
            <a:pPr lvl="1"/>
            <a:r>
              <a:rPr lang="en-US" sz="2000" b="1" dirty="0">
                <a:solidFill>
                  <a:srgbClr val="FF0066"/>
                </a:solidFill>
                <a:latin typeface="Times New Roman"/>
                <a:cs typeface="Times New Roman"/>
              </a:rPr>
              <a:t>Summary</a:t>
            </a:r>
          </a:p>
          <a:p>
            <a:pPr lvl="1"/>
            <a:r>
              <a:rPr lang="en-US" sz="2000" b="1" dirty="0">
                <a:solidFill>
                  <a:srgbClr val="FF0066"/>
                </a:solidFill>
                <a:latin typeface="Times New Roman"/>
                <a:cs typeface="Times New Roman"/>
              </a:rPr>
              <a:t>Advantages and disadvantages</a:t>
            </a:r>
          </a:p>
          <a:p>
            <a:pPr lvl="1"/>
            <a:r>
              <a:rPr lang="en-US" sz="2000" b="1" dirty="0">
                <a:solidFill>
                  <a:srgbClr val="FF0066"/>
                </a:solidFill>
                <a:latin typeface="Times New Roman"/>
                <a:cs typeface="Times New Roman"/>
              </a:rPr>
              <a:t>Future developments</a:t>
            </a:r>
            <a:endParaRPr lang="en-US" sz="2400" dirty="0">
              <a:latin typeface="Times New Roman"/>
              <a:cs typeface="Times New Roman"/>
            </a:endParaRPr>
          </a:p>
        </p:txBody>
      </p:sp>
    </p:spTree>
    <p:extLst>
      <p:ext uri="{BB962C8B-B14F-4D97-AF65-F5344CB8AC3E}">
        <p14:creationId xmlns:p14="http://schemas.microsoft.com/office/powerpoint/2010/main" val="275194671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evaluation</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Summary</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lang="en-US" sz="2000" dirty="0">
                <a:solidFill>
                  <a:srgbClr val="000000"/>
                </a:solidFill>
                <a:effectLst/>
                <a:latin typeface="Times New Roman" panose="02020603050405020304" pitchFamily="18" charset="0"/>
                <a:ea typeface="Calibri" panose="020F0502020204030204" pitchFamily="34" charset="0"/>
              </a:rPr>
              <a:t>The system worked correctly but using only for the project sample, when it is coming to the real product may not work perfectly to protect the house from high technology criminal.</a:t>
            </a:r>
          </a:p>
          <a:p>
            <a:pPr marL="342900" marR="0" lvl="0" indent="-342900" algn="just" defTabSz="914400" rtl="0" eaLnBrk="1" fontAlgn="auto" latinLnBrk="0" hangingPunct="1">
              <a:lnSpc>
                <a:spcPct val="100000"/>
              </a:lnSpc>
              <a:spcBef>
                <a:spcPts val="0"/>
              </a:spcBef>
              <a:spcAft>
                <a:spcPts val="0"/>
              </a:spcAft>
              <a:buClrTx/>
              <a:buSzTx/>
              <a:buFontTx/>
              <a:buChar char="-"/>
              <a:tabLst/>
              <a:defRPr/>
            </a:pPr>
            <a:r>
              <a:rPr kumimoji="0" lang="en-US" sz="2000" b="0" i="0" u="none" strike="noStrike" kern="1200" cap="none" spc="0" normalizeH="0" baseline="0" noProof="0" dirty="0" err="1">
                <a:ln>
                  <a:noFill/>
                </a:ln>
                <a:solidFill>
                  <a:prstClr val="black"/>
                </a:solidFill>
                <a:effectLst/>
                <a:uLnTx/>
                <a:uFillTx/>
                <a:latin typeface="Times New Roman"/>
                <a:ea typeface="ＭＳ Ｐゴシック"/>
                <a:cs typeface="Times New Roman"/>
              </a:rPr>
              <a:t>Saboteus</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 can shutdown the door lock easily cause the owner can’t get into their house.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sp>
        <p:nvSpPr>
          <p:cNvPr id="3" name="TextBox 2">
            <a:extLst>
              <a:ext uri="{FF2B5EF4-FFF2-40B4-BE49-F238E27FC236}">
                <a16:creationId xmlns:a16="http://schemas.microsoft.com/office/drawing/2014/main" id="{5E940CCF-40CC-9538-5149-8FF508FC4BEB}"/>
              </a:ext>
            </a:extLst>
          </p:cNvPr>
          <p:cNvSpPr txBox="1"/>
          <p:nvPr/>
        </p:nvSpPr>
        <p:spPr>
          <a:xfrm>
            <a:off x="233261" y="3318569"/>
            <a:ext cx="8675891"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Advantages and disadvantages</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lvl="1" indent="-285750" algn="just">
              <a:buFont typeface="Wingdings" panose="05000000000000000000" pitchFamily="2" charset="2"/>
              <a:buChar char="q"/>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Advantages</a:t>
            </a:r>
          </a:p>
          <a:p>
            <a:pPr marL="0" marR="0">
              <a:spcBef>
                <a:spcPts val="0"/>
              </a:spcBef>
              <a:spcAft>
                <a:spcPts val="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Easy to connect all the components.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Proteus supports developers with the simulation.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Easy to built the system project code with the C language.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buFont typeface="Wingdings" panose="05000000000000000000" pitchFamily="2" charset="2"/>
              <a:buChar char="q"/>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Disadvantages:</a:t>
            </a:r>
          </a:p>
          <a:p>
            <a:pPr lvl="2" algn="just">
              <a:defRPr/>
            </a:pPr>
            <a:r>
              <a:rPr lang="en-US" sz="2000" dirty="0">
                <a:solidFill>
                  <a:srgbClr val="000000"/>
                </a:solidFill>
                <a:effectLst/>
                <a:latin typeface="Times New Roman" panose="02020603050405020304" pitchFamily="18" charset="0"/>
                <a:ea typeface="Calibri" panose="020F0502020204030204" pitchFamily="34" charset="0"/>
              </a:rPr>
              <a:t>- The 8051 can’t handle the complex programs that makes hard to turn the locker to the smart locker.</a:t>
            </a:r>
          </a:p>
          <a:p>
            <a:pPr lvl="2" algn="just">
              <a:defRPr/>
            </a:pPr>
            <a:r>
              <a:rPr lang="en-US" sz="2000" dirty="0">
                <a:solidFill>
                  <a:srgbClr val="000000"/>
                </a:solidFill>
                <a:latin typeface="Times New Roman" panose="02020603050405020304" pitchFamily="18" charset="0"/>
                <a:ea typeface="Calibri" panose="020F0502020204030204" pitchFamily="34" charset="0"/>
              </a:rPr>
              <a:t>- Can’t open the door if the keypad is broken.</a:t>
            </a:r>
            <a:endParaRPr lang="en-US" sz="2000" dirty="0">
              <a:solidFill>
                <a:srgbClr val="000000"/>
              </a:solidFill>
              <a:effectLst/>
              <a:latin typeface="Times New Roman" panose="02020603050405020304" pitchFamily="18" charset="0"/>
              <a:ea typeface="Calibri" panose="020F0502020204030204" pitchFamily="34" charset="0"/>
            </a:endParaRPr>
          </a:p>
          <a:p>
            <a:pPr lvl="2" algn="just">
              <a:defRPr/>
            </a:pPr>
            <a:endPar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spTree>
    <p:extLst>
      <p:ext uri="{BB962C8B-B14F-4D97-AF65-F5344CB8AC3E}">
        <p14:creationId xmlns:p14="http://schemas.microsoft.com/office/powerpoint/2010/main" val="179955422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EF80-A69E-FFD6-1367-1F832C7A87DA}"/>
              </a:ext>
            </a:extLst>
          </p:cNvPr>
          <p:cNvSpPr>
            <a:spLocks noGrp="1"/>
          </p:cNvSpPr>
          <p:nvPr>
            <p:ph type="title"/>
          </p:nvPr>
        </p:nvSpPr>
        <p:spPr/>
        <p:txBody>
          <a:bodyPr/>
          <a:lstStyle/>
          <a:p>
            <a:r>
              <a:rPr lang="en-US" dirty="0"/>
              <a:t>Report Contents</a:t>
            </a:r>
          </a:p>
        </p:txBody>
      </p:sp>
      <p:sp>
        <p:nvSpPr>
          <p:cNvPr id="4" name="Date Placeholder 3">
            <a:extLst>
              <a:ext uri="{FF2B5EF4-FFF2-40B4-BE49-F238E27FC236}">
                <a16:creationId xmlns:a16="http://schemas.microsoft.com/office/drawing/2014/main" id="{E0433DBE-3AF4-A3FB-C80D-08F88E37165A}"/>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487A6A34-04EE-2DDF-C4AC-3C1EC4098378}"/>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6BD7229E-5B97-C0D4-6695-BFCCE115761F}"/>
              </a:ext>
            </a:extLst>
          </p:cNvPr>
          <p:cNvSpPr>
            <a:spLocks noGrp="1"/>
          </p:cNvSpPr>
          <p:nvPr>
            <p:ph type="sldNum" sz="quarter" idx="12"/>
          </p:nvPr>
        </p:nvSpPr>
        <p:spPr/>
        <p:txBody>
          <a:bodyPr/>
          <a:lstStyle/>
          <a:p>
            <a:pPr>
              <a:defRPr/>
            </a:pPr>
            <a:fld id="{F79C11FD-FB5C-4159-92C0-C5A958A6AC7C}" type="slidenum">
              <a:rPr lang="ja-JP" altLang="en-US" smtClean="0"/>
              <a:pPr>
                <a:defRPr/>
              </a:pPr>
              <a:t>2</a:t>
            </a:fld>
            <a:endParaRPr lang="ja-JP" altLang="en-US"/>
          </a:p>
        </p:txBody>
      </p:sp>
      <p:sp>
        <p:nvSpPr>
          <p:cNvPr id="7" name="Content Placeholder 2">
            <a:extLst>
              <a:ext uri="{FF2B5EF4-FFF2-40B4-BE49-F238E27FC236}">
                <a16:creationId xmlns:a16="http://schemas.microsoft.com/office/drawing/2014/main" id="{1A4938C9-8C6E-38E3-CA94-BBB203B933F2}"/>
              </a:ext>
            </a:extLst>
          </p:cNvPr>
          <p:cNvSpPr>
            <a:spLocks noGrp="1"/>
          </p:cNvSpPr>
          <p:nvPr>
            <p:ph idx="1"/>
          </p:nvPr>
        </p:nvSpPr>
        <p:spPr>
          <a:xfrm>
            <a:off x="250825" y="1412875"/>
            <a:ext cx="8642350" cy="4824413"/>
          </a:xfrm>
        </p:spPr>
        <p:txBody>
          <a:bodyPr/>
          <a:lstStyle/>
          <a:p>
            <a:r>
              <a:rPr lang="en-US" sz="2400" b="1" dirty="0">
                <a:solidFill>
                  <a:srgbClr val="FF0066"/>
                </a:solidFill>
                <a:latin typeface="Times New Roman"/>
                <a:cs typeface="Times New Roman"/>
              </a:rPr>
              <a:t>Introduction</a:t>
            </a:r>
          </a:p>
          <a:p>
            <a:pPr lvl="1"/>
            <a:r>
              <a:rPr lang="en-US" sz="2000" b="1" dirty="0">
                <a:solidFill>
                  <a:srgbClr val="FF0066"/>
                </a:solidFill>
                <a:latin typeface="Times New Roman"/>
                <a:cs typeface="Times New Roman"/>
              </a:rPr>
              <a:t>Problem Summary</a:t>
            </a:r>
          </a:p>
          <a:p>
            <a:pPr lvl="1"/>
            <a:r>
              <a:rPr lang="en-US" sz="2000" b="1" dirty="0">
                <a:solidFill>
                  <a:srgbClr val="FF0066"/>
                </a:solidFill>
                <a:latin typeface="Times New Roman"/>
                <a:cs typeface="Times New Roman"/>
              </a:rPr>
              <a:t>Aim and Objective of Project</a:t>
            </a:r>
          </a:p>
          <a:p>
            <a:pPr lvl="1"/>
            <a:r>
              <a:rPr lang="en-US" sz="2000" b="1" dirty="0">
                <a:solidFill>
                  <a:srgbClr val="FF0066"/>
                </a:solidFill>
                <a:latin typeface="Times New Roman"/>
                <a:cs typeface="Times New Roman"/>
              </a:rPr>
              <a:t>Limitations</a:t>
            </a:r>
          </a:p>
          <a:p>
            <a:r>
              <a:rPr lang="en-US" sz="2400" dirty="0">
                <a:latin typeface="Times New Roman"/>
                <a:cs typeface="Times New Roman"/>
              </a:rPr>
              <a:t>System theory</a:t>
            </a:r>
          </a:p>
          <a:p>
            <a:r>
              <a:rPr lang="en-US" sz="2400" dirty="0">
                <a:latin typeface="Times New Roman"/>
                <a:cs typeface="Times New Roman"/>
              </a:rPr>
              <a:t>Circuit design and software algorithm</a:t>
            </a:r>
          </a:p>
          <a:p>
            <a:r>
              <a:rPr lang="en-US" sz="2400" dirty="0">
                <a:latin typeface="Times New Roman"/>
                <a:cs typeface="Times New Roman"/>
              </a:rPr>
              <a:t>System </a:t>
            </a:r>
            <a:r>
              <a:rPr lang="en-US" sz="2400" dirty="0" err="1">
                <a:latin typeface="Times New Roman"/>
                <a:cs typeface="Times New Roman"/>
              </a:rPr>
              <a:t>evalution</a:t>
            </a:r>
            <a:endParaRPr lang="en-US" sz="2400" dirty="0">
              <a:latin typeface="Times New Roman"/>
              <a:cs typeface="Times New Roman"/>
            </a:endParaRPr>
          </a:p>
          <a:p>
            <a:r>
              <a:rPr lang="en-US" sz="2400" dirty="0" err="1">
                <a:latin typeface="Times New Roman"/>
                <a:cs typeface="Times New Roman"/>
              </a:rPr>
              <a:t>Conclution</a:t>
            </a:r>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38043073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evaluation</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Future d</a:t>
            </a:r>
            <a:r>
              <a:rPr lang="en-US" sz="2000" b="1" dirty="0" err="1">
                <a:solidFill>
                  <a:prstClr val="black"/>
                </a:solidFill>
                <a:latin typeface="Times New Roman"/>
                <a:ea typeface="ＭＳ Ｐゴシック"/>
                <a:cs typeface="Times New Roman"/>
              </a:rPr>
              <a:t>evelopment</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Add RFID card reader to unlock the door when the keypad is broken or when the locker is disabled after </a:t>
            </a:r>
            <a:r>
              <a:rPr lang="en-US" dirty="0" err="1">
                <a:solidFill>
                  <a:prstClr val="black"/>
                </a:solidFill>
                <a:latin typeface="Times New Roman"/>
                <a:ea typeface="ＭＳ Ｐゴシック"/>
                <a:cs typeface="Times New Roman"/>
              </a:rPr>
              <a:t>someones</a:t>
            </a:r>
            <a:r>
              <a:rPr lang="en-US" dirty="0">
                <a:solidFill>
                  <a:prstClr val="black"/>
                </a:solidFill>
                <a:latin typeface="Times New Roman"/>
                <a:ea typeface="ＭＳ Ｐゴシック"/>
                <a:cs typeface="Times New Roman"/>
              </a:rPr>
              <a:t> tried to break into the house.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Change the 8051 to </a:t>
            </a:r>
            <a:r>
              <a:rPr lang="en-US" dirty="0" err="1">
                <a:solidFill>
                  <a:prstClr val="black"/>
                </a:solidFill>
                <a:latin typeface="Times New Roman"/>
                <a:ea typeface="ＭＳ Ｐゴシック"/>
                <a:cs typeface="Times New Roman"/>
              </a:rPr>
              <a:t>ESP32</a:t>
            </a:r>
            <a:r>
              <a:rPr lang="en-US" dirty="0">
                <a:solidFill>
                  <a:prstClr val="black"/>
                </a:solidFill>
                <a:latin typeface="Times New Roman"/>
                <a:ea typeface="ＭＳ Ｐゴシック"/>
                <a:cs typeface="Times New Roman"/>
              </a:rPr>
              <a:t> for wireless control using smartphone app.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rPr>
              <a:t>Improve the s</a:t>
            </a:r>
            <a:r>
              <a:rPr lang="en-US" dirty="0" err="1">
                <a:solidFill>
                  <a:prstClr val="black"/>
                </a:solidFill>
                <a:latin typeface="Times New Roman"/>
                <a:ea typeface="ＭＳ Ｐゴシック"/>
                <a:cs typeface="Times New Roman"/>
              </a:rPr>
              <a:t>imple</a:t>
            </a:r>
            <a:r>
              <a:rPr lang="en-US" dirty="0">
                <a:solidFill>
                  <a:prstClr val="black"/>
                </a:solidFill>
                <a:latin typeface="Times New Roman"/>
                <a:ea typeface="ＭＳ Ｐゴシック"/>
                <a:cs typeface="Times New Roman"/>
              </a:rPr>
              <a:t> locker to the smart locker with Jetson Nano development kit.</a:t>
            </a: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spTree>
    <p:extLst>
      <p:ext uri="{BB962C8B-B14F-4D97-AF65-F5344CB8AC3E}">
        <p14:creationId xmlns:p14="http://schemas.microsoft.com/office/powerpoint/2010/main" val="118555994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E259-9723-484B-BC06-9896DB8E1D8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1249EE7-9B6E-A8B0-5E68-75E0653F6800}"/>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https://what-when-</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how.com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/8051-microcontroller/overview-of-the-8051-family/</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https://</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www.studytonight.com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/c/overview-of-</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c.php</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LCD16x2</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Interfacing in 8-bit with 8051 | 8051 Controller (</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electronicwings.com</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Introduction to Proteus - The Engineering Knowledge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Displaying the Keypad Numbers in 16 X 2 LCD With 8051 : 4 Steps - </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Instructables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[6] YouTube. "Introduction to DC Motors." Available: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www.youtube.com</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watch?v</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kTtt09uX894&amp;t</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a:t>
            </a:r>
            <a:r>
              <a:rPr lang="en-US" sz="1800" u="sng" kern="100" dirty="0" err="1">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290s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205F602-9431-1C12-2D6D-F73CD82443BB}"/>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7792AD99-1392-840B-7D41-6F5E6C3EE229}"/>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019638FC-3C15-AF48-A515-E8A49257CD9F}"/>
              </a:ext>
            </a:extLst>
          </p:cNvPr>
          <p:cNvSpPr>
            <a:spLocks noGrp="1"/>
          </p:cNvSpPr>
          <p:nvPr>
            <p:ph type="sldNum" sz="quarter" idx="12"/>
          </p:nvPr>
        </p:nvSpPr>
        <p:spPr/>
        <p:txBody>
          <a:bodyPr/>
          <a:lstStyle/>
          <a:p>
            <a:pPr>
              <a:defRPr/>
            </a:pPr>
            <a:fld id="{F79C11FD-FB5C-4159-92C0-C5A958A6AC7C}" type="slidenum">
              <a:rPr lang="ja-JP" altLang="en-US" smtClean="0"/>
              <a:pPr>
                <a:defRPr/>
              </a:pPr>
              <a:t>21</a:t>
            </a:fld>
            <a:endParaRPr lang="ja-JP" altLang="en-US"/>
          </a:p>
        </p:txBody>
      </p:sp>
    </p:spTree>
    <p:extLst>
      <p:ext uri="{BB962C8B-B14F-4D97-AF65-F5344CB8AC3E}">
        <p14:creationId xmlns:p14="http://schemas.microsoft.com/office/powerpoint/2010/main" val="362829306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E259-9723-484B-BC06-9896DB8E1D84}"/>
              </a:ext>
            </a:extLst>
          </p:cNvPr>
          <p:cNvSpPr>
            <a:spLocks noGrp="1"/>
          </p:cNvSpPr>
          <p:nvPr>
            <p:ph type="title"/>
          </p:nvPr>
        </p:nvSpPr>
        <p:spPr/>
        <p:txBody>
          <a:bodyPr/>
          <a:lstStyle/>
          <a:p>
            <a:r>
              <a:rPr lang="en-US" dirty="0"/>
              <a:t>Question</a:t>
            </a:r>
          </a:p>
        </p:txBody>
      </p:sp>
      <p:sp>
        <p:nvSpPr>
          <p:cNvPr id="4" name="Date Placeholder 3">
            <a:extLst>
              <a:ext uri="{FF2B5EF4-FFF2-40B4-BE49-F238E27FC236}">
                <a16:creationId xmlns:a16="http://schemas.microsoft.com/office/drawing/2014/main" id="{F205F602-9431-1C12-2D6D-F73CD82443BB}"/>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7792AD99-1392-840B-7D41-6F5E6C3EE229}"/>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019638FC-3C15-AF48-A515-E8A49257CD9F}"/>
              </a:ext>
            </a:extLst>
          </p:cNvPr>
          <p:cNvSpPr>
            <a:spLocks noGrp="1"/>
          </p:cNvSpPr>
          <p:nvPr>
            <p:ph type="sldNum" sz="quarter" idx="12"/>
          </p:nvPr>
        </p:nvSpPr>
        <p:spPr/>
        <p:txBody>
          <a:bodyPr/>
          <a:lstStyle/>
          <a:p>
            <a:pPr>
              <a:defRPr/>
            </a:pPr>
            <a:fld id="{F79C11FD-FB5C-4159-92C0-C5A958A6AC7C}" type="slidenum">
              <a:rPr lang="ja-JP" altLang="en-US" smtClean="0"/>
              <a:pPr>
                <a:defRPr/>
              </a:pPr>
              <a:t>22</a:t>
            </a:fld>
            <a:endParaRPr lang="ja-JP" altLang="en-US"/>
          </a:p>
        </p:txBody>
      </p:sp>
      <p:pic>
        <p:nvPicPr>
          <p:cNvPr id="3074" name="Picture 2" descr="any question? no hard question please... - Shrek Cat - Meme Generator">
            <a:extLst>
              <a:ext uri="{FF2B5EF4-FFF2-40B4-BE49-F238E27FC236}">
                <a16:creationId xmlns:a16="http://schemas.microsoft.com/office/drawing/2014/main" id="{4D626274-1B7B-4D4A-DB4E-D7CC83AB66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670" y="1412875"/>
            <a:ext cx="6256660" cy="482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51150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05F602-9431-1C12-2D6D-F73CD82443BB}"/>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7792AD99-1392-840B-7D41-6F5E6C3EE229}"/>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019638FC-3C15-AF48-A515-E8A49257CD9F}"/>
              </a:ext>
            </a:extLst>
          </p:cNvPr>
          <p:cNvSpPr>
            <a:spLocks noGrp="1"/>
          </p:cNvSpPr>
          <p:nvPr>
            <p:ph type="sldNum" sz="quarter" idx="12"/>
          </p:nvPr>
        </p:nvSpPr>
        <p:spPr/>
        <p:txBody>
          <a:bodyPr/>
          <a:lstStyle/>
          <a:p>
            <a:pPr>
              <a:defRPr/>
            </a:pPr>
            <a:fld id="{F79C11FD-FB5C-4159-92C0-C5A958A6AC7C}" type="slidenum">
              <a:rPr lang="ja-JP" altLang="en-US" smtClean="0"/>
              <a:pPr>
                <a:defRPr/>
              </a:pPr>
              <a:t>23</a:t>
            </a:fld>
            <a:endParaRPr lang="ja-JP" altLang="en-US"/>
          </a:p>
        </p:txBody>
      </p:sp>
      <p:pic>
        <p:nvPicPr>
          <p:cNvPr id="5122" name="Picture 2" descr="Thank U Appreciated Sticker - Thank u Appreciated Thanks - Discover &amp; Share  GIFs | Thank you images funny, Thank you gifs, Thank you for listening  powerpoint cute">
            <a:extLst>
              <a:ext uri="{FF2B5EF4-FFF2-40B4-BE49-F238E27FC236}">
                <a16:creationId xmlns:a16="http://schemas.microsoft.com/office/drawing/2014/main" id="{FECBD579-B9A7-2740-B14F-51191AD56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546" y="1652285"/>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4948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4B28-CAF7-F49A-01CE-CFDD0A068EEC}"/>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41336169-1E46-B786-954A-3ED121AB7D9C}"/>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02E79503-AC2D-36BF-890F-7BEBDAFFC1C0}"/>
              </a:ext>
            </a:extLst>
          </p:cNvPr>
          <p:cNvSpPr>
            <a:spLocks noGrp="1"/>
          </p:cNvSpPr>
          <p:nvPr>
            <p:ph type="ftr" sz="quarter" idx="11"/>
          </p:nvPr>
        </p:nvSpPr>
        <p:spPr/>
        <p:txBody>
          <a:bodyPr/>
          <a:lstStyle/>
          <a:p>
            <a:pPr>
              <a:defRPr/>
            </a:pPr>
            <a:r>
              <a:rPr lang="en-US" altLang="ja-JP" dirty="0"/>
              <a:t>Copyrights 2016 </a:t>
            </a:r>
            <a:r>
              <a:rPr lang="en-US" altLang="ja-JP" dirty="0" err="1"/>
              <a:t>UIT</a:t>
            </a:r>
            <a:r>
              <a:rPr lang="en-US" altLang="ja-JP" dirty="0"/>
              <a:t>-Khoa </a:t>
            </a:r>
            <a:r>
              <a:rPr lang="en-US" altLang="ja-JP" dirty="0" err="1"/>
              <a:t>KTMT</a:t>
            </a:r>
            <a:r>
              <a:rPr lang="en-US" altLang="ja-JP" dirty="0"/>
              <a:t> . All Rights Reserved.</a:t>
            </a:r>
            <a:endParaRPr lang="ja-JP" altLang="en-US" dirty="0"/>
          </a:p>
        </p:txBody>
      </p:sp>
      <p:sp>
        <p:nvSpPr>
          <p:cNvPr id="6" name="Slide Number Placeholder 5">
            <a:extLst>
              <a:ext uri="{FF2B5EF4-FFF2-40B4-BE49-F238E27FC236}">
                <a16:creationId xmlns:a16="http://schemas.microsoft.com/office/drawing/2014/main" id="{BC923544-C43E-14D3-F329-B182DE63BEB4}"/>
              </a:ext>
            </a:extLst>
          </p:cNvPr>
          <p:cNvSpPr>
            <a:spLocks noGrp="1"/>
          </p:cNvSpPr>
          <p:nvPr>
            <p:ph type="sldNum" sz="quarter" idx="12"/>
          </p:nvPr>
        </p:nvSpPr>
        <p:spPr/>
        <p:txBody>
          <a:bodyPr/>
          <a:lstStyle/>
          <a:p>
            <a:pPr>
              <a:defRPr/>
            </a:pPr>
            <a:fld id="{F79C11FD-FB5C-4159-92C0-C5A958A6AC7C}" type="slidenum">
              <a:rPr lang="ja-JP" altLang="en-US" smtClean="0"/>
              <a:pPr>
                <a:defRPr/>
              </a:pPr>
              <a:t>3</a:t>
            </a:fld>
            <a:endParaRPr lang="ja-JP" altLang="en-US"/>
          </a:p>
        </p:txBody>
      </p:sp>
      <p:sp>
        <p:nvSpPr>
          <p:cNvPr id="7" name="TextBox 6">
            <a:extLst>
              <a:ext uri="{FF2B5EF4-FFF2-40B4-BE49-F238E27FC236}">
                <a16:creationId xmlns:a16="http://schemas.microsoft.com/office/drawing/2014/main" id="{A035A43C-DA32-2400-0F17-CEF3502194F2}"/>
              </a:ext>
            </a:extLst>
          </p:cNvPr>
          <p:cNvSpPr txBox="1"/>
          <p:nvPr/>
        </p:nvSpPr>
        <p:spPr>
          <a:xfrm>
            <a:off x="139352" y="1344982"/>
            <a:ext cx="8857467"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a:ea typeface="ＭＳ Ｐゴシック"/>
                <a:cs typeface="Times New Roman"/>
              </a:rPr>
              <a:t>Problem Summary: </a:t>
            </a:r>
            <a:r>
              <a:rPr lang="en-US" sz="2000" b="0" i="0" dirty="0">
                <a:solidFill>
                  <a:srgbClr val="000000"/>
                </a:solidFill>
                <a:effectLst/>
                <a:latin typeface="+mj-lt"/>
              </a:rPr>
              <a:t>At these times, all human beings have a place of their own in which they keep their property with the help of locks to limit the penetration of their personal property or privacy but there are many defects in these locks, such as easy penetration poor security, people can loss the key easily, sometimes they also forget to close the door.</a:t>
            </a:r>
            <a:r>
              <a:rPr lang="en-US" sz="2000" dirty="0">
                <a:solidFill>
                  <a:srgbClr val="000000"/>
                </a:solidFill>
                <a:latin typeface="+mj-lt"/>
              </a:rPr>
              <a:t> At that point a digital door lock can help we improve the security for our house.</a:t>
            </a:r>
            <a:r>
              <a:rPr lang="en-US" sz="2000" b="0" i="0" dirty="0">
                <a:solidFill>
                  <a:srgbClr val="000000"/>
                </a:solidFill>
                <a:effectLst/>
                <a:latin typeface="+mj-lt"/>
              </a:rPr>
              <a:t> </a:t>
            </a:r>
          </a:p>
          <a:p>
            <a:pPr marL="285750" indent="-285750" algn="just">
              <a:buFont typeface="Wingdings" panose="05000000000000000000" pitchFamily="2" charset="2"/>
              <a:buChar char="q"/>
            </a:pPr>
            <a:endParaRPr lang="en-US" sz="2000" dirty="0">
              <a:cs typeface="Times New Roman"/>
            </a:endParaRPr>
          </a:p>
          <a:p>
            <a:endParaRPr lang="en-US" dirty="0">
              <a:cs typeface="Times New Roman"/>
            </a:endParaRPr>
          </a:p>
        </p:txBody>
      </p:sp>
      <p:sp>
        <p:nvSpPr>
          <p:cNvPr id="8" name="TextBox 7">
            <a:extLst>
              <a:ext uri="{FF2B5EF4-FFF2-40B4-BE49-F238E27FC236}">
                <a16:creationId xmlns:a16="http://schemas.microsoft.com/office/drawing/2014/main" id="{D9EE6456-E6AF-E3BC-29B8-5129C0EC345F}"/>
              </a:ext>
            </a:extLst>
          </p:cNvPr>
          <p:cNvSpPr txBox="1"/>
          <p:nvPr/>
        </p:nvSpPr>
        <p:spPr>
          <a:xfrm>
            <a:off x="131523" y="3266249"/>
            <a:ext cx="886529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sz="2000" b="1" dirty="0">
                <a:latin typeface="Times New Roman"/>
                <a:ea typeface="ＭＳ Ｐゴシック"/>
                <a:cs typeface="Times New Roman"/>
              </a:rPr>
              <a:t>Aim and objective of project:</a:t>
            </a:r>
          </a:p>
          <a:p>
            <a:pPr marL="742950" lvl="1" indent="-285750" algn="just">
              <a:buFont typeface="Wingdings" panose="05000000000000000000" pitchFamily="2" charset="2"/>
              <a:buChar char="q"/>
            </a:pPr>
            <a:r>
              <a:rPr lang="en-US" sz="2000" dirty="0">
                <a:latin typeface="Times New Roman"/>
                <a:ea typeface="ＭＳ Ｐゴシック"/>
                <a:cs typeface="Times New Roman"/>
              </a:rPr>
              <a:t>Design a digital code locker using </a:t>
            </a:r>
            <a:r>
              <a:rPr lang="en-US" sz="2000" dirty="0" err="1">
                <a:latin typeface="Times New Roman"/>
                <a:ea typeface="ＭＳ Ｐゴシック"/>
                <a:cs typeface="Times New Roman"/>
              </a:rPr>
              <a:t>4x3</a:t>
            </a:r>
            <a:r>
              <a:rPr lang="en-US" sz="2000" dirty="0">
                <a:latin typeface="Times New Roman"/>
                <a:ea typeface="ＭＳ Ｐゴシック"/>
                <a:cs typeface="Times New Roman"/>
              </a:rPr>
              <a:t> keypad and </a:t>
            </a:r>
            <a:r>
              <a:rPr lang="en-US" sz="2000" dirty="0" err="1">
                <a:latin typeface="Times New Roman"/>
                <a:ea typeface="ＭＳ Ｐゴシック"/>
                <a:cs typeface="Times New Roman"/>
              </a:rPr>
              <a:t>16x2</a:t>
            </a:r>
            <a:r>
              <a:rPr lang="en-US" sz="2000" dirty="0">
                <a:latin typeface="Times New Roman"/>
                <a:ea typeface="ＭＳ Ｐゴシック"/>
                <a:cs typeface="Times New Roman"/>
              </a:rPr>
              <a:t> LCD controlled by </a:t>
            </a:r>
            <a:r>
              <a:rPr lang="en-US" sz="2000" dirty="0" err="1">
                <a:latin typeface="Times New Roman"/>
                <a:ea typeface="ＭＳ Ｐゴシック"/>
                <a:cs typeface="Times New Roman"/>
              </a:rPr>
              <a:t>uC</a:t>
            </a:r>
            <a:r>
              <a:rPr lang="en-US" sz="2000" dirty="0">
                <a:latin typeface="Times New Roman"/>
                <a:ea typeface="ＭＳ Ｐゴシック"/>
                <a:cs typeface="Times New Roman"/>
              </a:rPr>
              <a:t> 8051 family.</a:t>
            </a:r>
          </a:p>
          <a:p>
            <a:pPr marL="742950" lvl="1" indent="-285750" algn="just">
              <a:buFont typeface="Wingdings" panose="05000000000000000000" pitchFamily="2" charset="2"/>
              <a:buChar char="q"/>
            </a:pPr>
            <a:r>
              <a:rPr lang="en-US" sz="2000" dirty="0">
                <a:latin typeface="Times New Roman"/>
                <a:ea typeface="ＭＳ Ｐゴシック"/>
                <a:cs typeface="Times New Roman"/>
              </a:rPr>
              <a:t>Functions:</a:t>
            </a:r>
          </a:p>
          <a:p>
            <a:pPr marL="1200150" lvl="2" indent="-285750" algn="just">
              <a:buFont typeface="Wingdings" panose="05000000000000000000" pitchFamily="2" charset="2"/>
              <a:buChar char="q"/>
            </a:pPr>
            <a:r>
              <a:rPr lang="en-US" sz="2000" dirty="0">
                <a:latin typeface="Times New Roman"/>
                <a:ea typeface="ＭＳ Ｐゴシック"/>
                <a:cs typeface="Times New Roman"/>
              </a:rPr>
              <a:t>Passcode door lock, can alarm and shutdown automatically.</a:t>
            </a:r>
          </a:p>
          <a:p>
            <a:pPr marL="1200150" lvl="2" indent="-285750" algn="just">
              <a:buFont typeface="Wingdings" panose="05000000000000000000" pitchFamily="2" charset="2"/>
              <a:buChar char="q"/>
            </a:pPr>
            <a:r>
              <a:rPr lang="en-US" sz="2000" dirty="0">
                <a:latin typeface="Times New Roman"/>
                <a:ea typeface="ＭＳ Ｐゴシック"/>
                <a:cs typeface="Times New Roman"/>
              </a:rPr>
              <a:t>Change passcode for the lock.</a:t>
            </a:r>
          </a:p>
          <a:p>
            <a:pPr marL="1200150" lvl="2" indent="-285750" algn="just">
              <a:buFont typeface="Wingdings" panose="05000000000000000000" pitchFamily="2" charset="2"/>
              <a:buChar char="q"/>
            </a:pPr>
            <a:r>
              <a:rPr lang="en-US" sz="2000" dirty="0">
                <a:latin typeface="Times New Roman"/>
                <a:ea typeface="ＭＳ Ｐゴシック"/>
                <a:cs typeface="Times New Roman"/>
              </a:rPr>
              <a:t>Prevent forgetting to close the door.</a:t>
            </a:r>
          </a:p>
        </p:txBody>
      </p:sp>
      <p:sp>
        <p:nvSpPr>
          <p:cNvPr id="9" name="TextBox 8">
            <a:extLst>
              <a:ext uri="{FF2B5EF4-FFF2-40B4-BE49-F238E27FC236}">
                <a16:creationId xmlns:a16="http://schemas.microsoft.com/office/drawing/2014/main" id="{67974E2D-FCB5-4AD4-911C-332781DE7C1C}"/>
              </a:ext>
            </a:extLst>
          </p:cNvPr>
          <p:cNvSpPr txBox="1"/>
          <p:nvPr/>
        </p:nvSpPr>
        <p:spPr>
          <a:xfrm>
            <a:off x="139351" y="5520890"/>
            <a:ext cx="885746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q"/>
            </a:pPr>
            <a:r>
              <a:rPr lang="en-US" sz="2000" b="1" dirty="0">
                <a:latin typeface="Times New Roman"/>
                <a:ea typeface="ＭＳ Ｐゴシック"/>
                <a:cs typeface="Times New Roman"/>
              </a:rPr>
              <a:t>Limitations:</a:t>
            </a:r>
          </a:p>
          <a:p>
            <a:pPr marL="742950" lvl="1" indent="-285750" algn="just">
              <a:buFont typeface="Wingdings" panose="05000000000000000000" pitchFamily="2" charset="2"/>
              <a:buChar char="q"/>
            </a:pPr>
            <a:r>
              <a:rPr lang="en-US" sz="2000" dirty="0">
                <a:latin typeface="Times New Roman"/>
                <a:ea typeface="ＭＳ Ｐゴシック"/>
                <a:cs typeface="Times New Roman"/>
              </a:rPr>
              <a:t>Simulate the system with software.</a:t>
            </a:r>
          </a:p>
          <a:p>
            <a:pPr marL="742950" lvl="1" indent="-285750" algn="just">
              <a:buFont typeface="Wingdings" panose="05000000000000000000" pitchFamily="2" charset="2"/>
              <a:buChar char="q"/>
            </a:pPr>
            <a:endParaRPr lang="en-US" sz="2000" dirty="0">
              <a:cs typeface="Times New Roman"/>
            </a:endParaRPr>
          </a:p>
          <a:p>
            <a:endParaRPr lang="en-US" dirty="0">
              <a:cs typeface="Times New Roman"/>
            </a:endParaRPr>
          </a:p>
        </p:txBody>
      </p:sp>
    </p:spTree>
    <p:extLst>
      <p:ext uri="{BB962C8B-B14F-4D97-AF65-F5344CB8AC3E}">
        <p14:creationId xmlns:p14="http://schemas.microsoft.com/office/powerpoint/2010/main" val="366617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A1C1-34F6-5692-3634-8B78D849B9B2}"/>
              </a:ext>
            </a:extLst>
          </p:cNvPr>
          <p:cNvSpPr>
            <a:spLocks noGrp="1"/>
          </p:cNvSpPr>
          <p:nvPr>
            <p:ph type="title"/>
          </p:nvPr>
        </p:nvSpPr>
        <p:spPr/>
        <p:txBody>
          <a:bodyPr/>
          <a:lstStyle/>
          <a:p>
            <a:r>
              <a:rPr lang="en-US" dirty="0"/>
              <a:t>Report Contents</a:t>
            </a:r>
          </a:p>
        </p:txBody>
      </p:sp>
      <p:sp>
        <p:nvSpPr>
          <p:cNvPr id="4" name="Date Placeholder 3">
            <a:extLst>
              <a:ext uri="{FF2B5EF4-FFF2-40B4-BE49-F238E27FC236}">
                <a16:creationId xmlns:a16="http://schemas.microsoft.com/office/drawing/2014/main" id="{B24723D5-B585-2C77-8141-DC0BFD60174E}"/>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3379743B-CF15-D5B1-10AC-BB67BF42EF06}"/>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BBFE44A4-F0E0-435D-4EFB-68471A839C6C}"/>
              </a:ext>
            </a:extLst>
          </p:cNvPr>
          <p:cNvSpPr>
            <a:spLocks noGrp="1"/>
          </p:cNvSpPr>
          <p:nvPr>
            <p:ph type="sldNum" sz="quarter" idx="12"/>
          </p:nvPr>
        </p:nvSpPr>
        <p:spPr/>
        <p:txBody>
          <a:bodyPr/>
          <a:lstStyle/>
          <a:p>
            <a:pPr>
              <a:defRPr/>
            </a:pPr>
            <a:fld id="{F79C11FD-FB5C-4159-92C0-C5A958A6AC7C}" type="slidenum">
              <a:rPr lang="ja-JP" altLang="en-US" smtClean="0"/>
              <a:pPr>
                <a:defRPr/>
              </a:pPr>
              <a:t>4</a:t>
            </a:fld>
            <a:endParaRPr lang="ja-JP" altLang="en-US"/>
          </a:p>
        </p:txBody>
      </p:sp>
      <p:sp>
        <p:nvSpPr>
          <p:cNvPr id="8" name="Content Placeholder 2">
            <a:extLst>
              <a:ext uri="{FF2B5EF4-FFF2-40B4-BE49-F238E27FC236}">
                <a16:creationId xmlns:a16="http://schemas.microsoft.com/office/drawing/2014/main" id="{D45924A4-7EC7-7F11-C2D9-8ACA18526B6F}"/>
              </a:ext>
            </a:extLst>
          </p:cNvPr>
          <p:cNvSpPr>
            <a:spLocks noGrp="1"/>
          </p:cNvSpPr>
          <p:nvPr>
            <p:ph idx="1"/>
          </p:nvPr>
        </p:nvSpPr>
        <p:spPr>
          <a:xfrm>
            <a:off x="250825" y="1412875"/>
            <a:ext cx="8642350" cy="4824413"/>
          </a:xfrm>
        </p:spPr>
        <p:txBody>
          <a:bodyPr/>
          <a:lstStyle/>
          <a:p>
            <a:r>
              <a:rPr lang="en-US" sz="2400" dirty="0">
                <a:latin typeface="Times New Roman"/>
                <a:cs typeface="Times New Roman"/>
              </a:rPr>
              <a:t>Introduction</a:t>
            </a:r>
          </a:p>
          <a:p>
            <a:r>
              <a:rPr lang="en-US" sz="2400" b="1" dirty="0">
                <a:solidFill>
                  <a:srgbClr val="FF0066"/>
                </a:solidFill>
                <a:latin typeface="Times New Roman"/>
                <a:cs typeface="Times New Roman"/>
              </a:rPr>
              <a:t>System theory</a:t>
            </a:r>
          </a:p>
          <a:p>
            <a:pPr lvl="1"/>
            <a:r>
              <a:rPr lang="en-US" sz="2000" b="1" dirty="0">
                <a:solidFill>
                  <a:srgbClr val="FF0066"/>
                </a:solidFill>
                <a:latin typeface="Times New Roman"/>
                <a:cs typeface="Times New Roman"/>
              </a:rPr>
              <a:t>Simulation software</a:t>
            </a:r>
          </a:p>
          <a:p>
            <a:pPr lvl="1"/>
            <a:r>
              <a:rPr lang="en-US" sz="2000" b="1" dirty="0">
                <a:solidFill>
                  <a:srgbClr val="FF0066"/>
                </a:solidFill>
                <a:latin typeface="Times New Roman"/>
                <a:cs typeface="Times New Roman"/>
              </a:rPr>
              <a:t>Hardware overview</a:t>
            </a:r>
          </a:p>
          <a:p>
            <a:r>
              <a:rPr lang="en-US" sz="2400" dirty="0">
                <a:latin typeface="Times New Roman"/>
                <a:cs typeface="Times New Roman"/>
              </a:rPr>
              <a:t>Circuit design and software algorithm</a:t>
            </a:r>
          </a:p>
          <a:p>
            <a:r>
              <a:rPr lang="en-US" sz="2400" dirty="0">
                <a:latin typeface="Times New Roman"/>
                <a:cs typeface="Times New Roman"/>
              </a:rPr>
              <a:t>System evaluation</a:t>
            </a:r>
          </a:p>
          <a:p>
            <a:r>
              <a:rPr lang="en-US" sz="2400" dirty="0" err="1">
                <a:latin typeface="Times New Roman"/>
                <a:cs typeface="Times New Roman"/>
              </a:rPr>
              <a:t>Conclution</a:t>
            </a:r>
            <a:endParaRPr lang="en-US" sz="2400" dirty="0">
              <a:latin typeface="Times New Roman"/>
              <a:cs typeface="Times New Roman"/>
            </a:endParaRPr>
          </a:p>
        </p:txBody>
      </p:sp>
    </p:spTree>
    <p:extLst>
      <p:ext uri="{BB962C8B-B14F-4D97-AF65-F5344CB8AC3E}">
        <p14:creationId xmlns:p14="http://schemas.microsoft.com/office/powerpoint/2010/main" val="231358887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a:defRPr/>
            </a:pPr>
            <a:fld id="{A33439E4-11FF-4BDB-8D63-36D105082401}" type="datetime1">
              <a:rPr lang="en-US" altLang="ja-JP" smtClean="0"/>
              <a:pPr>
                <a:defRPr/>
              </a:pPr>
              <a:t>5/13/2023</a:t>
            </a:fld>
            <a:endParaRPr lang="ja-JP" altLang="en-US"/>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a:defRPr/>
            </a:pPr>
            <a:r>
              <a:rPr lang="en-US" altLang="ja-JP"/>
              <a:t>Copyrights 2016 UIT-Khoa KTMT . All Rights Reserved.</a:t>
            </a:r>
            <a:endParaRPr lang="ja-JP" altLang="en-US"/>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a:defRPr/>
            </a:pPr>
            <a:fld id="{F79C11FD-FB5C-4159-92C0-C5A958A6AC7C}" type="slidenum">
              <a:rPr lang="ja-JP" altLang="en-US" smtClean="0"/>
              <a:pPr>
                <a:defRPr/>
              </a:pPr>
              <a:t>5</a:t>
            </a:fld>
            <a:endParaRPr lang="ja-JP" altLang="en-US"/>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q"/>
            </a:pPr>
            <a:r>
              <a:rPr lang="en-US" sz="2000" b="1" dirty="0">
                <a:latin typeface="Times New Roman"/>
                <a:ea typeface="ＭＳ Ｐゴシック"/>
                <a:cs typeface="Times New Roman"/>
              </a:rPr>
              <a:t>Simulation </a:t>
            </a:r>
            <a:r>
              <a:rPr lang="en-US" sz="2000" b="1" dirty="0" err="1">
                <a:latin typeface="Times New Roman"/>
                <a:ea typeface="ＭＳ Ｐゴシック"/>
                <a:cs typeface="Times New Roman"/>
              </a:rPr>
              <a:t>sofware</a:t>
            </a:r>
            <a:r>
              <a:rPr lang="en-US" sz="2000" b="1" dirty="0">
                <a:latin typeface="Times New Roman"/>
                <a:ea typeface="ＭＳ Ｐゴシック"/>
                <a:cs typeface="Times New Roman"/>
              </a:rPr>
              <a:t>:</a:t>
            </a:r>
          </a:p>
          <a:p>
            <a:pPr marL="742950" lvl="1" indent="-285750" algn="just">
              <a:buFont typeface="Wingdings" panose="05000000000000000000" pitchFamily="2" charset="2"/>
              <a:buChar char="q"/>
            </a:pPr>
            <a:r>
              <a:rPr lang="en-US" sz="2000" dirty="0">
                <a:latin typeface="Times New Roman"/>
                <a:ea typeface="ＭＳ Ｐゴシック"/>
                <a:cs typeface="Times New Roman"/>
              </a:rPr>
              <a:t>Proteus:</a:t>
            </a:r>
          </a:p>
          <a:p>
            <a:pPr lvl="1" algn="just"/>
            <a:endParaRPr lang="en-US" sz="2000" dirty="0">
              <a:latin typeface="Times New Roman"/>
              <a:ea typeface="ＭＳ Ｐゴシック"/>
              <a:cs typeface="Times New Roman"/>
            </a:endParaRPr>
          </a:p>
          <a:p>
            <a:pPr marL="742950" lvl="1" indent="-285750" algn="just">
              <a:buFont typeface="Wingdings" panose="05000000000000000000" pitchFamily="2" charset="2"/>
              <a:buChar char="q"/>
            </a:pPr>
            <a:endParaRPr lang="en-US" sz="2000"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a:p>
            <a:pPr marL="285750" indent="-285750">
              <a:buFontTx/>
              <a:buChar char="-"/>
            </a:pPr>
            <a:r>
              <a:rPr lang="en-US" dirty="0">
                <a:cs typeface="Times New Roman"/>
              </a:rPr>
              <a:t>Provide all pre-built components and easy to design a circuit (PCB).</a:t>
            </a:r>
          </a:p>
          <a:p>
            <a:pPr marL="285750" indent="-285750">
              <a:buFontTx/>
              <a:buChar char="-"/>
            </a:pPr>
            <a:r>
              <a:rPr lang="en-US" dirty="0">
                <a:cs typeface="Times New Roman"/>
              </a:rPr>
              <a:t>Have simulate function to test and debug the system.</a:t>
            </a:r>
          </a:p>
          <a:p>
            <a:endParaRPr lang="en-US" dirty="0">
              <a:cs typeface="Times New Roman"/>
            </a:endParaRPr>
          </a:p>
          <a:p>
            <a:endParaRPr lang="en-US" dirty="0">
              <a:cs typeface="Times New Roman"/>
            </a:endParaRPr>
          </a:p>
          <a:p>
            <a:endParaRPr lang="en-US" dirty="0">
              <a:cs typeface="Times New Roman"/>
            </a:endParaRPr>
          </a:p>
          <a:p>
            <a:endParaRPr lang="en-US" dirty="0">
              <a:cs typeface="Times New Roman"/>
            </a:endParaRPr>
          </a:p>
        </p:txBody>
      </p:sp>
      <p:pic>
        <p:nvPicPr>
          <p:cNvPr id="1026" name="Picture 2" descr="Phần mềm thiết kế mạch điện tử trên Proteus phiên bản 8.10 SP0 bởi LDNam -  Điện tử LDNam">
            <a:extLst>
              <a:ext uri="{FF2B5EF4-FFF2-40B4-BE49-F238E27FC236}">
                <a16:creationId xmlns:a16="http://schemas.microsoft.com/office/drawing/2014/main" id="{0B87C7BF-F566-0D05-1FD3-06CDE243E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339" y="1870200"/>
            <a:ext cx="4762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7722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Simulation </a:t>
            </a:r>
            <a:r>
              <a:rPr kumimoji="0" lang="en-US" sz="2000" b="1" i="0" u="none" strike="noStrike" kern="1200" cap="none" spc="0" normalizeH="0" baseline="0" noProof="0" dirty="0" err="1">
                <a:ln>
                  <a:noFill/>
                </a:ln>
                <a:solidFill>
                  <a:prstClr val="black"/>
                </a:solidFill>
                <a:effectLst/>
                <a:uLnTx/>
                <a:uFillTx/>
                <a:latin typeface="Times New Roman"/>
                <a:ea typeface="ＭＳ Ｐゴシック"/>
                <a:cs typeface="Times New Roman"/>
              </a:rPr>
              <a:t>sofware</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dirty="0">
                <a:solidFill>
                  <a:prstClr val="black"/>
                </a:solidFill>
                <a:latin typeface="Times New Roman"/>
                <a:ea typeface="ＭＳ Ｐゴシック"/>
                <a:cs typeface="Times New Roman"/>
              </a:rPr>
              <a:t>Keil C</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IDE support C compiler beside Assembly.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Easy to compile, debug an application for a variety </a:t>
            </a:r>
            <a:r>
              <a:rPr lang="en-US" dirty="0" err="1">
                <a:solidFill>
                  <a:prstClr val="black"/>
                </a:solidFill>
                <a:latin typeface="Times New Roman"/>
                <a:ea typeface="ＭＳ Ｐゴシック"/>
                <a:cs typeface="Times New Roman"/>
              </a:rPr>
              <a:t>uC</a:t>
            </a:r>
            <a:r>
              <a:rPr lang="en-US" dirty="0">
                <a:solidFill>
                  <a:prstClr val="black"/>
                </a:solidFill>
                <a:latin typeface="Times New Roman"/>
                <a:ea typeface="ＭＳ Ｐゴシック"/>
                <a:cs typeface="Times New Roman"/>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User-friendly interface. </a:t>
            </a: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2050" name="Picture 2" descr="Lập trình STM32F4 - Phần 4: Làm quen với KeilC">
            <a:extLst>
              <a:ext uri="{FF2B5EF4-FFF2-40B4-BE49-F238E27FC236}">
                <a16:creationId xmlns:a16="http://schemas.microsoft.com/office/drawing/2014/main" id="{01DFCCA5-AE20-AF6A-7C33-0E55A7304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046" y="2049148"/>
            <a:ext cx="423862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2876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Hardware overview</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dirty="0" err="1">
                <a:solidFill>
                  <a:prstClr val="black"/>
                </a:solidFill>
                <a:latin typeface="Times New Roman"/>
                <a:ea typeface="ＭＳ Ｐゴシック"/>
                <a:cs typeface="Times New Roman"/>
              </a:rPr>
              <a:t>AT89C51</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lang="en-US" dirty="0"/>
              <a:t>The </a:t>
            </a:r>
            <a:r>
              <a:rPr lang="en-US" dirty="0" err="1"/>
              <a:t>AT89C51</a:t>
            </a:r>
            <a:r>
              <a:rPr lang="en-US" dirty="0"/>
              <a:t> is a low-power, high-performance CMOS 8-bit microcomputer with </a:t>
            </a:r>
            <a:r>
              <a:rPr lang="en-US" dirty="0" err="1"/>
              <a:t>4K</a:t>
            </a:r>
            <a:r>
              <a:rPr lang="en-US" dirty="0"/>
              <a:t> bytes of Flash programmable and erasable read only memory (</a:t>
            </a:r>
            <a:r>
              <a:rPr lang="en-US" dirty="0" err="1"/>
              <a:t>PEROM</a:t>
            </a:r>
            <a:r>
              <a:rPr lang="en-US" dirty="0"/>
              <a:t>)</a:t>
            </a:r>
            <a:r>
              <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rPr>
              <a:t>Easy to compile, debug an application for a variety </a:t>
            </a:r>
            <a:r>
              <a:rPr kumimoji="0" lang="en-US" sz="1800" b="0" i="0" u="none" strike="noStrike" kern="1200" cap="none" spc="0" normalizeH="0" baseline="0" noProof="0" dirty="0" err="1">
                <a:ln>
                  <a:noFill/>
                </a:ln>
                <a:solidFill>
                  <a:prstClr val="black"/>
                </a:solidFill>
                <a:effectLst/>
                <a:uLnTx/>
                <a:uFillTx/>
                <a:latin typeface="Times New Roman"/>
                <a:ea typeface="ＭＳ Ｐゴシック"/>
                <a:cs typeface="Times New Roman"/>
              </a:rPr>
              <a:t>uC</a:t>
            </a:r>
            <a:r>
              <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7" name="Picture 6">
            <a:extLst>
              <a:ext uri="{FF2B5EF4-FFF2-40B4-BE49-F238E27FC236}">
                <a16:creationId xmlns:a16="http://schemas.microsoft.com/office/drawing/2014/main" id="{E1409040-F332-4C9E-2D89-4D1BDD2947CE}"/>
              </a:ext>
            </a:extLst>
          </p:cNvPr>
          <p:cNvPicPr>
            <a:picLocks noChangeAspect="1"/>
          </p:cNvPicPr>
          <p:nvPr/>
        </p:nvPicPr>
        <p:blipFill>
          <a:blip r:embed="rId2"/>
          <a:stretch>
            <a:fillRect/>
          </a:stretch>
        </p:blipFill>
        <p:spPr>
          <a:xfrm>
            <a:off x="1444624" y="2067205"/>
            <a:ext cx="1879602" cy="2596356"/>
          </a:xfrm>
          <a:prstGeom prst="rect">
            <a:avLst/>
          </a:prstGeom>
        </p:spPr>
      </p:pic>
      <p:pic>
        <p:nvPicPr>
          <p:cNvPr id="10" name="Picture 9">
            <a:extLst>
              <a:ext uri="{FF2B5EF4-FFF2-40B4-BE49-F238E27FC236}">
                <a16:creationId xmlns:a16="http://schemas.microsoft.com/office/drawing/2014/main" id="{405AB48E-BB67-D566-3A4A-08A2ACF3F0D3}"/>
              </a:ext>
            </a:extLst>
          </p:cNvPr>
          <p:cNvPicPr>
            <a:picLocks noChangeAspect="1"/>
          </p:cNvPicPr>
          <p:nvPr/>
        </p:nvPicPr>
        <p:blipFill>
          <a:blip r:embed="rId3"/>
          <a:stretch>
            <a:fillRect/>
          </a:stretch>
        </p:blipFill>
        <p:spPr>
          <a:xfrm>
            <a:off x="4176438" y="2008870"/>
            <a:ext cx="4425858" cy="2713025"/>
          </a:xfrm>
          <a:prstGeom prst="rect">
            <a:avLst/>
          </a:prstGeom>
        </p:spPr>
      </p:pic>
    </p:spTree>
    <p:extLst>
      <p:ext uri="{BB962C8B-B14F-4D97-AF65-F5344CB8AC3E}">
        <p14:creationId xmlns:p14="http://schemas.microsoft.com/office/powerpoint/2010/main" val="411460707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Hardware overview</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err="1">
                <a:ln>
                  <a:noFill/>
                </a:ln>
                <a:solidFill>
                  <a:prstClr val="black"/>
                </a:solidFill>
                <a:effectLst/>
                <a:uLnTx/>
                <a:uFillTx/>
                <a:latin typeface="Times New Roman"/>
                <a:ea typeface="ＭＳ Ｐゴシック"/>
                <a:cs typeface="Times New Roman"/>
              </a:rPr>
              <a:t>4x3</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 </a:t>
            </a:r>
            <a:r>
              <a:rPr lang="en-US" sz="2000" dirty="0">
                <a:solidFill>
                  <a:prstClr val="black"/>
                </a:solidFill>
                <a:latin typeface="Times New Roman"/>
                <a:ea typeface="ＭＳ Ｐゴシック"/>
                <a:cs typeface="Times New Roman"/>
              </a:rPr>
              <a:t>keypad (phone keypad)</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Times New Roman"/>
                <a:ea typeface="ＭＳ Ｐゴシック"/>
                <a:cs typeface="Times New Roman"/>
              </a:rPr>
              <a:t>Divide into 4 rows and 3 columns with default signal are 0 connect to </a:t>
            </a:r>
            <a:r>
              <a:rPr lang="en-US" dirty="0" err="1">
                <a:solidFill>
                  <a:prstClr val="black"/>
                </a:solidFill>
                <a:latin typeface="Times New Roman"/>
                <a:ea typeface="ＭＳ Ｐゴシック"/>
                <a:cs typeface="Times New Roman"/>
              </a:rPr>
              <a:t>AT89C53</a:t>
            </a:r>
            <a:r>
              <a:rPr lang="en-US" dirty="0">
                <a:solidFill>
                  <a:prstClr val="black"/>
                </a:solidFill>
                <a:latin typeface="Times New Roman"/>
                <a:ea typeface="ＭＳ Ｐゴシック"/>
                <a:cs typeface="Times New Roman"/>
              </a:rPr>
              <a:t>.</a:t>
            </a:r>
          </a:p>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rPr>
              <a:t>Focus </a:t>
            </a:r>
            <a:r>
              <a:rPr lang="en-US" dirty="0">
                <a:solidFill>
                  <a:prstClr val="black"/>
                </a:solidFill>
                <a:latin typeface="Times New Roman"/>
                <a:ea typeface="ＭＳ Ｐゴシック"/>
                <a:cs typeface="Times New Roman"/>
              </a:rPr>
              <a:t>on column signal to know what button clicked.</a:t>
            </a:r>
          </a:p>
          <a:p>
            <a:pPr marL="285750" marR="0" lvl="0" indent="-285750" algn="just"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rPr>
              <a:t>EX: R</a:t>
            </a:r>
            <a:r>
              <a:rPr lang="en-US" dirty="0">
                <a:solidFill>
                  <a:prstClr val="black"/>
                </a:solidFill>
                <a:latin typeface="Times New Roman"/>
                <a:ea typeface="ＭＳ Ｐゴシック"/>
                <a:cs typeface="Times New Roman"/>
              </a:rPr>
              <a:t>0=</a:t>
            </a:r>
            <a:r>
              <a:rPr lang="en-US" dirty="0" err="1">
                <a:solidFill>
                  <a:prstClr val="black"/>
                </a:solidFill>
                <a:latin typeface="Times New Roman"/>
                <a:ea typeface="ＭＳ Ｐゴシック"/>
                <a:cs typeface="Times New Roman"/>
              </a:rPr>
              <a:t>R1</a:t>
            </a:r>
            <a:r>
              <a:rPr lang="en-US" dirty="0">
                <a:solidFill>
                  <a:prstClr val="black"/>
                </a:solidFill>
                <a:latin typeface="Times New Roman"/>
                <a:ea typeface="ＭＳ Ｐゴシック"/>
                <a:cs typeface="Times New Roman"/>
              </a:rPr>
              <a:t>=</a:t>
            </a:r>
            <a:r>
              <a:rPr lang="en-US" dirty="0" err="1">
                <a:solidFill>
                  <a:prstClr val="black"/>
                </a:solidFill>
                <a:latin typeface="Times New Roman"/>
                <a:ea typeface="ＭＳ Ｐゴシック"/>
                <a:cs typeface="Times New Roman"/>
              </a:rPr>
              <a:t>R2</a:t>
            </a:r>
            <a:r>
              <a:rPr lang="en-US" dirty="0">
                <a:solidFill>
                  <a:prstClr val="black"/>
                </a:solidFill>
                <a:latin typeface="Times New Roman"/>
                <a:ea typeface="ＭＳ Ｐゴシック"/>
                <a:cs typeface="Times New Roman"/>
              </a:rPr>
              <a:t>=</a:t>
            </a:r>
            <a:r>
              <a:rPr lang="en-US" dirty="0" err="1">
                <a:solidFill>
                  <a:prstClr val="black"/>
                </a:solidFill>
                <a:latin typeface="Times New Roman"/>
                <a:ea typeface="ＭＳ Ｐゴシック"/>
                <a:cs typeface="Times New Roman"/>
              </a:rPr>
              <a:t>R3</a:t>
            </a:r>
            <a:r>
              <a:rPr lang="en-US" dirty="0">
                <a:solidFill>
                  <a:prstClr val="black"/>
                </a:solidFill>
                <a:latin typeface="Times New Roman"/>
                <a:ea typeface="ＭＳ Ｐゴシック"/>
                <a:cs typeface="Times New Roman"/>
              </a:rPr>
              <a:t>=1, </a:t>
            </a:r>
            <a:r>
              <a:rPr lang="en-US" dirty="0" err="1">
                <a:solidFill>
                  <a:prstClr val="black"/>
                </a:solidFill>
                <a:latin typeface="Times New Roman"/>
                <a:ea typeface="ＭＳ Ｐゴシック"/>
                <a:cs typeface="Times New Roman"/>
              </a:rPr>
              <a:t>R1</a:t>
            </a:r>
            <a:r>
              <a:rPr lang="en-US" dirty="0">
                <a:solidFill>
                  <a:prstClr val="black"/>
                </a:solidFill>
                <a:latin typeface="Times New Roman"/>
                <a:ea typeface="ＭＳ Ｐゴシック"/>
                <a:cs typeface="Times New Roman"/>
              </a:rPr>
              <a:t> = 0 if </a:t>
            </a:r>
            <a:r>
              <a:rPr lang="en-US" dirty="0" err="1">
                <a:solidFill>
                  <a:prstClr val="black"/>
                </a:solidFill>
                <a:latin typeface="Times New Roman"/>
                <a:ea typeface="ＭＳ Ｐゴシック"/>
                <a:cs typeface="Times New Roman"/>
              </a:rPr>
              <a:t>C0</a:t>
            </a:r>
            <a:r>
              <a:rPr lang="en-US" dirty="0">
                <a:solidFill>
                  <a:prstClr val="black"/>
                </a:solidFill>
                <a:latin typeface="Times New Roman"/>
                <a:ea typeface="ＭＳ Ｐゴシック"/>
                <a:cs typeface="Times New Roman"/>
              </a:rPr>
              <a:t> signal is 0, the system will know button “4” is clicked. Do the same with all the buttons.</a:t>
            </a: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8" name="Picture 7">
            <a:extLst>
              <a:ext uri="{FF2B5EF4-FFF2-40B4-BE49-F238E27FC236}">
                <a16:creationId xmlns:a16="http://schemas.microsoft.com/office/drawing/2014/main" id="{A132B01E-281D-2374-943C-6C20964A3853}"/>
              </a:ext>
            </a:extLst>
          </p:cNvPr>
          <p:cNvPicPr>
            <a:picLocks noChangeAspect="1"/>
          </p:cNvPicPr>
          <p:nvPr/>
        </p:nvPicPr>
        <p:blipFill>
          <a:blip r:embed="rId2"/>
          <a:stretch>
            <a:fillRect/>
          </a:stretch>
        </p:blipFill>
        <p:spPr>
          <a:xfrm>
            <a:off x="2852958" y="2124147"/>
            <a:ext cx="3436498" cy="2609706"/>
          </a:xfrm>
          <a:prstGeom prst="rect">
            <a:avLst/>
          </a:prstGeom>
        </p:spPr>
      </p:pic>
    </p:spTree>
    <p:extLst>
      <p:ext uri="{BB962C8B-B14F-4D97-AF65-F5344CB8AC3E}">
        <p14:creationId xmlns:p14="http://schemas.microsoft.com/office/powerpoint/2010/main" val="36281007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9610-2666-C765-CB28-E003AC1C60AE}"/>
              </a:ext>
            </a:extLst>
          </p:cNvPr>
          <p:cNvSpPr>
            <a:spLocks noGrp="1"/>
          </p:cNvSpPr>
          <p:nvPr>
            <p:ph type="title"/>
          </p:nvPr>
        </p:nvSpPr>
        <p:spPr/>
        <p:txBody>
          <a:bodyPr/>
          <a:lstStyle/>
          <a:p>
            <a:r>
              <a:rPr lang="en-US" dirty="0"/>
              <a:t>System theory</a:t>
            </a:r>
          </a:p>
        </p:txBody>
      </p:sp>
      <p:sp>
        <p:nvSpPr>
          <p:cNvPr id="4" name="Date Placeholder 3">
            <a:extLst>
              <a:ext uri="{FF2B5EF4-FFF2-40B4-BE49-F238E27FC236}">
                <a16:creationId xmlns:a16="http://schemas.microsoft.com/office/drawing/2014/main" id="{4A63C616-E245-4A34-4CC9-BE43577F1BE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3439E4-11FF-4BDB-8D63-36D105082401}" type="datetime1">
              <a:rPr kumimoji="0" lang="en-US" altLang="ja-JP" sz="750" b="0" i="0" u="none" strike="noStrike" kern="1200" cap="none" spc="0" normalizeH="0" baseline="0" noProof="0" smtClean="0">
                <a:ln>
                  <a:noFill/>
                </a:ln>
                <a:solidFill>
                  <a:prstClr val="black"/>
                </a:solidFill>
                <a:effectLst/>
                <a:uLnTx/>
                <a:uFillTx/>
                <a:latin typeface="Times New Roman" pitchFamily="18" charset="0"/>
                <a:ea typeface="ＭＳ Ｐゴシック"/>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5/13/2023</a:t>
            </a:fld>
            <a:endParaRPr kumimoji="0"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5" name="Footer Placeholder 4">
            <a:extLst>
              <a:ext uri="{FF2B5EF4-FFF2-40B4-BE49-F238E27FC236}">
                <a16:creationId xmlns:a16="http://schemas.microsoft.com/office/drawing/2014/main" id="{A4B913CD-55F5-91E3-3E96-33FB294958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rPr>
              <a:t>Copyrights 2016 UIT-Khoa KTMT . All Rights Reserved.</a:t>
            </a:r>
            <a:endParaRPr kumimoji="1" lang="ja-JP" altLang="en-US" sz="750" b="0" i="0" u="none" strike="noStrike" kern="1200" cap="none" spc="0" normalizeH="0" baseline="0" noProof="0">
              <a:ln>
                <a:noFill/>
              </a:ln>
              <a:solidFill>
                <a:prstClr val="black"/>
              </a:solidFill>
              <a:effectLst/>
              <a:uLnTx/>
              <a:uFillTx/>
              <a:latin typeface="Times New Roman" pitchFamily="18" charset="0"/>
              <a:ea typeface="ＭＳ Ｐゴシック"/>
              <a:cs typeface="Times New Roman" pitchFamily="18" charset="0"/>
            </a:endParaRPr>
          </a:p>
        </p:txBody>
      </p:sp>
      <p:sp>
        <p:nvSpPr>
          <p:cNvPr id="6" name="Slide Number Placeholder 5">
            <a:extLst>
              <a:ext uri="{FF2B5EF4-FFF2-40B4-BE49-F238E27FC236}">
                <a16:creationId xmlns:a16="http://schemas.microsoft.com/office/drawing/2014/main" id="{FB3F7294-77C3-D1CD-4F71-E289B9221C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9C11FD-FB5C-4159-92C0-C5A958A6AC7C}" type="slidenum">
              <a:rPr kumimoji="0" lang="ja-JP" altLang="en-US" sz="750" b="0" i="0" u="none" strike="noStrike" kern="1200" cap="none" spc="0" normalizeH="0" baseline="0" noProof="0" smtClean="0">
                <a:ln>
                  <a:noFill/>
                </a:ln>
                <a:solidFill>
                  <a:prstClr val="black"/>
                </a:solidFill>
                <a:effectLst/>
                <a:uLnTx/>
                <a:uFillTx/>
                <a:latin typeface="Times New Roman"/>
                <a:ea typeface="ＭＳ Ｐゴシック"/>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ja-JP" altLang="en-US" sz="750" b="0" i="0" u="none" strike="noStrike" kern="1200" cap="none" spc="0" normalizeH="0" baseline="0" noProof="0">
              <a:ln>
                <a:noFill/>
              </a:ln>
              <a:solidFill>
                <a:prstClr val="black"/>
              </a:solidFill>
              <a:effectLst/>
              <a:uLnTx/>
              <a:uFillTx/>
              <a:latin typeface="Times New Roman"/>
              <a:ea typeface="ＭＳ Ｐゴシック"/>
              <a:cs typeface="Times New Roman" panose="02020603050405020304" pitchFamily="18" charset="0"/>
            </a:endParaRPr>
          </a:p>
        </p:txBody>
      </p:sp>
      <p:sp>
        <p:nvSpPr>
          <p:cNvPr id="9" name="TextBox 8">
            <a:extLst>
              <a:ext uri="{FF2B5EF4-FFF2-40B4-BE49-F238E27FC236}">
                <a16:creationId xmlns:a16="http://schemas.microsoft.com/office/drawing/2014/main" id="{183DEF4E-8A84-6C15-A43F-2B1794023061}"/>
              </a:ext>
            </a:extLst>
          </p:cNvPr>
          <p:cNvSpPr txBox="1"/>
          <p:nvPr/>
        </p:nvSpPr>
        <p:spPr>
          <a:xfrm>
            <a:off x="350414" y="1256707"/>
            <a:ext cx="8675891"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b="1" dirty="0">
                <a:solidFill>
                  <a:prstClr val="black"/>
                </a:solidFill>
                <a:latin typeface="Times New Roman"/>
                <a:ea typeface="ＭＳ Ｐゴシック"/>
                <a:cs typeface="Times New Roman"/>
              </a:rPr>
              <a:t>Hardware overview</a:t>
            </a:r>
            <a:r>
              <a:rPr kumimoji="0" lang="en-US" sz="2000" b="1"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000" dirty="0">
                <a:solidFill>
                  <a:prstClr val="black"/>
                </a:solidFill>
                <a:latin typeface="Times New Roman"/>
                <a:ea typeface="ＭＳ Ｐゴシック"/>
                <a:cs typeface="Times New Roman"/>
              </a:rPr>
              <a:t>LCD </a:t>
            </a:r>
            <a:r>
              <a:rPr lang="en-US" sz="2000" dirty="0" err="1">
                <a:solidFill>
                  <a:prstClr val="black"/>
                </a:solidFill>
                <a:latin typeface="Times New Roman"/>
                <a:ea typeface="ＭＳ Ｐゴシック"/>
                <a:cs typeface="Times New Roman"/>
              </a:rPr>
              <a:t>16x2</a:t>
            </a:r>
            <a:r>
              <a:rPr lang="en-US" sz="2000" dirty="0">
                <a:solidFill>
                  <a:prstClr val="black"/>
                </a:solidFill>
                <a:latin typeface="Times New Roman"/>
                <a:ea typeface="ＭＳ Ｐゴシック"/>
                <a:cs typeface="Times New Roman"/>
              </a:rPr>
              <a:t> (8-bit mode)</a:t>
            </a:r>
            <a:r>
              <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rPr>
              <a:t>:</a:t>
            </a: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0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a:ea typeface="ＭＳ Ｐゴシック"/>
              <a:cs typeface="Times New Roman"/>
            </a:endParaRPr>
          </a:p>
        </p:txBody>
      </p:sp>
      <p:pic>
        <p:nvPicPr>
          <p:cNvPr id="1028" name="Picture 4" descr="Pin Diagram of LCD16x2 with Pin Names">
            <a:extLst>
              <a:ext uri="{FF2B5EF4-FFF2-40B4-BE49-F238E27FC236}">
                <a16:creationId xmlns:a16="http://schemas.microsoft.com/office/drawing/2014/main" id="{79A13D96-8FB9-1134-499B-E5DC695EE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13" y="2054391"/>
            <a:ext cx="2879046" cy="1819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3">
            <a:extLst>
              <a:ext uri="{FF2B5EF4-FFF2-40B4-BE49-F238E27FC236}">
                <a16:creationId xmlns:a16="http://schemas.microsoft.com/office/drawing/2014/main" id="{A60AB239-362E-E96E-7008-A13F5CEBC5B8}"/>
              </a:ext>
            </a:extLst>
          </p:cNvPr>
          <p:cNvGraphicFramePr>
            <a:graphicFrameLocks noGrp="1"/>
          </p:cNvGraphicFramePr>
          <p:nvPr>
            <p:extLst>
              <p:ext uri="{D42A27DB-BD31-4B8C-83A1-F6EECF244321}">
                <p14:modId xmlns:p14="http://schemas.microsoft.com/office/powerpoint/2010/main" val="3784217626"/>
              </p:ext>
            </p:extLst>
          </p:nvPr>
        </p:nvGraphicFramePr>
        <p:xfrm>
          <a:off x="350413" y="4053089"/>
          <a:ext cx="8336388" cy="2470478"/>
        </p:xfrm>
        <a:graphic>
          <a:graphicData uri="http://schemas.openxmlformats.org/drawingml/2006/table">
            <a:tbl>
              <a:tblPr firstRow="1" bandRow="1">
                <a:tableStyleId>{5C22544A-7EE6-4342-B048-85BDC9FD1C3A}</a:tableStyleId>
              </a:tblPr>
              <a:tblGrid>
                <a:gridCol w="2778796">
                  <a:extLst>
                    <a:ext uri="{9D8B030D-6E8A-4147-A177-3AD203B41FA5}">
                      <a16:colId xmlns:a16="http://schemas.microsoft.com/office/drawing/2014/main" val="3974671309"/>
                    </a:ext>
                  </a:extLst>
                </a:gridCol>
                <a:gridCol w="2778796">
                  <a:extLst>
                    <a:ext uri="{9D8B030D-6E8A-4147-A177-3AD203B41FA5}">
                      <a16:colId xmlns:a16="http://schemas.microsoft.com/office/drawing/2014/main" val="593111813"/>
                    </a:ext>
                  </a:extLst>
                </a:gridCol>
                <a:gridCol w="2778796">
                  <a:extLst>
                    <a:ext uri="{9D8B030D-6E8A-4147-A177-3AD203B41FA5}">
                      <a16:colId xmlns:a16="http://schemas.microsoft.com/office/drawing/2014/main" val="110586588"/>
                    </a:ext>
                  </a:extLst>
                </a:gridCol>
              </a:tblGrid>
              <a:tr h="527378">
                <a:tc>
                  <a:txBody>
                    <a:bodyPr/>
                    <a:lstStyle/>
                    <a:p>
                      <a:pPr algn="ctr"/>
                      <a:r>
                        <a:rPr lang="en-US" dirty="0"/>
                        <a:t>Initialize</a:t>
                      </a:r>
                    </a:p>
                  </a:txBody>
                  <a:tcPr anchor="ctr"/>
                </a:tc>
                <a:tc>
                  <a:txBody>
                    <a:bodyPr/>
                    <a:lstStyle/>
                    <a:p>
                      <a:pPr algn="ctr"/>
                      <a:r>
                        <a:rPr lang="en-US" dirty="0"/>
                        <a:t>Command write function</a:t>
                      </a:r>
                    </a:p>
                  </a:txBody>
                  <a:tcPr anchor="ctr"/>
                </a:tc>
                <a:tc>
                  <a:txBody>
                    <a:bodyPr/>
                    <a:lstStyle/>
                    <a:p>
                      <a:pPr algn="ctr"/>
                      <a:r>
                        <a:rPr lang="en-US" dirty="0"/>
                        <a:t>Data write function</a:t>
                      </a:r>
                    </a:p>
                  </a:txBody>
                  <a:tcPr anchor="ctr"/>
                </a:tc>
                <a:extLst>
                  <a:ext uri="{0D108BD9-81ED-4DB2-BD59-A6C34878D82A}">
                    <a16:rowId xmlns:a16="http://schemas.microsoft.com/office/drawing/2014/main" val="3765105100"/>
                  </a:ext>
                </a:extLst>
              </a:tr>
              <a:tr h="1901386">
                <a:tc>
                  <a:txBody>
                    <a:bodyPr/>
                    <a:lstStyle/>
                    <a:p>
                      <a:r>
                        <a:rPr lang="en-US" b="0" dirty="0"/>
                        <a:t>1/ Power on LCD.</a:t>
                      </a:r>
                    </a:p>
                    <a:p>
                      <a:r>
                        <a:rPr lang="en-US" b="0" dirty="0"/>
                        <a:t>2/ Wait for </a:t>
                      </a:r>
                      <a:r>
                        <a:rPr lang="en-US" b="0" dirty="0" err="1"/>
                        <a:t>15ms</a:t>
                      </a:r>
                      <a:r>
                        <a:rPr lang="en-US" b="0" dirty="0"/>
                        <a:t>.</a:t>
                      </a:r>
                    </a:p>
                    <a:p>
                      <a:r>
                        <a:rPr lang="en-US" b="0" dirty="0"/>
                        <a:t>3/ Send </a:t>
                      </a:r>
                      <a:r>
                        <a:rPr lang="en-US" b="0" dirty="0" err="1"/>
                        <a:t>0x38</a:t>
                      </a:r>
                      <a:r>
                        <a:rPr lang="en-US" b="0" dirty="0"/>
                        <a:t> command (2 line, </a:t>
                      </a:r>
                      <a:r>
                        <a:rPr lang="en-US" b="0" dirty="0" err="1"/>
                        <a:t>5x8</a:t>
                      </a:r>
                      <a:r>
                        <a:rPr lang="en-US" b="0" dirty="0"/>
                        <a:t> matrix, 8-bit mode).</a:t>
                      </a:r>
                    </a:p>
                    <a:p>
                      <a:r>
                        <a:rPr lang="en-US" b="0" dirty="0"/>
                        <a:t>4/ Send any Display ON command (</a:t>
                      </a:r>
                      <a:r>
                        <a:rPr lang="en-US" b="0" dirty="0" err="1"/>
                        <a:t>0x0E</a:t>
                      </a:r>
                      <a:r>
                        <a:rPr lang="en-US" b="0" dirty="0"/>
                        <a:t>, </a:t>
                      </a:r>
                      <a:r>
                        <a:rPr lang="en-US" b="0" dirty="0" err="1"/>
                        <a:t>0x0C</a:t>
                      </a:r>
                      <a:r>
                        <a:rPr lang="en-US" b="0" dirty="0"/>
                        <a:t>).</a:t>
                      </a:r>
                    </a:p>
                    <a:p>
                      <a:r>
                        <a:rPr lang="en-US" b="0" dirty="0"/>
                        <a:t>5/Send </a:t>
                      </a:r>
                      <a:r>
                        <a:rPr lang="en-US" b="0" dirty="0" err="1"/>
                        <a:t>0x06</a:t>
                      </a:r>
                      <a:r>
                        <a:rPr lang="en-US" b="0" dirty="0"/>
                        <a:t> command (increment cursor).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 </a:t>
                      </a:r>
                      <a:r>
                        <a:rPr kumimoji="1" lang="en-US" sz="1350" b="0" i="0" kern="1200" dirty="0">
                          <a:solidFill>
                            <a:schemeClr val="dk1"/>
                          </a:solidFill>
                          <a:effectLst/>
                          <a:latin typeface="+mn-lt"/>
                          <a:ea typeface="+mn-ea"/>
                          <a:cs typeface="+mn-cs"/>
                        </a:rPr>
                        <a:t>Send command to the data port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2/ </a:t>
                      </a:r>
                      <a:r>
                        <a:rPr kumimoji="1" lang="en-US" sz="1350" b="0" i="0" kern="1200" dirty="0">
                          <a:solidFill>
                            <a:schemeClr val="dk1"/>
                          </a:solidFill>
                          <a:effectLst/>
                          <a:latin typeface="+mn-lt"/>
                          <a:ea typeface="+mn-ea"/>
                          <a:cs typeface="+mn-cs"/>
                        </a:rPr>
                        <a:t>Make RS pin low, RS=0 (command reg.)</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b="0" i="0" kern="1200" dirty="0">
                          <a:solidFill>
                            <a:schemeClr val="dk1"/>
                          </a:solidFill>
                          <a:effectLst/>
                          <a:latin typeface="+mn-lt"/>
                          <a:ea typeface="+mn-ea"/>
                          <a:cs typeface="+mn-cs"/>
                        </a:rPr>
                        <a:t>3/ Make </a:t>
                      </a:r>
                      <a:r>
                        <a:rPr kumimoji="1" lang="en-US" sz="1350" b="0" i="0" kern="1200" dirty="0" err="1">
                          <a:solidFill>
                            <a:schemeClr val="dk1"/>
                          </a:solidFill>
                          <a:effectLst/>
                          <a:latin typeface="+mn-lt"/>
                          <a:ea typeface="+mn-ea"/>
                          <a:cs typeface="+mn-cs"/>
                        </a:rPr>
                        <a:t>RW</a:t>
                      </a:r>
                      <a:r>
                        <a:rPr kumimoji="1" lang="en-US" sz="1350" b="0" i="0" kern="1200" dirty="0">
                          <a:solidFill>
                            <a:schemeClr val="dk1"/>
                          </a:solidFill>
                          <a:effectLst/>
                          <a:latin typeface="+mn-lt"/>
                          <a:ea typeface="+mn-ea"/>
                          <a:cs typeface="+mn-cs"/>
                        </a:rPr>
                        <a:t> pin low, </a:t>
                      </a:r>
                      <a:r>
                        <a:rPr kumimoji="1" lang="en-US" sz="1350" b="0" i="0" kern="1200" dirty="0" err="1">
                          <a:solidFill>
                            <a:schemeClr val="dk1"/>
                          </a:solidFill>
                          <a:effectLst/>
                          <a:latin typeface="+mn-lt"/>
                          <a:ea typeface="+mn-ea"/>
                          <a:cs typeface="+mn-cs"/>
                        </a:rPr>
                        <a:t>RW</a:t>
                      </a:r>
                      <a:r>
                        <a:rPr kumimoji="1" lang="en-US" sz="1350" b="0" i="0" kern="1200" dirty="0">
                          <a:solidFill>
                            <a:schemeClr val="dk1"/>
                          </a:solidFill>
                          <a:effectLst/>
                          <a:latin typeface="+mn-lt"/>
                          <a:ea typeface="+mn-ea"/>
                          <a:cs typeface="+mn-cs"/>
                        </a:rPr>
                        <a:t>=0 (write operation)</a:t>
                      </a: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sz="1350" b="0" i="0" kern="1200" dirty="0">
                          <a:solidFill>
                            <a:schemeClr val="dk1"/>
                          </a:solidFill>
                          <a:effectLst/>
                          <a:latin typeface="+mn-lt"/>
                          <a:ea typeface="+mn-ea"/>
                          <a:cs typeface="+mn-cs"/>
                        </a:rPr>
                        <a:t>4/ Give High to Low pulse at Enable (E) minimum of </a:t>
                      </a:r>
                      <a:r>
                        <a:rPr kumimoji="1" lang="en-US" sz="1350" b="0" i="0" kern="1200" dirty="0" err="1">
                          <a:solidFill>
                            <a:schemeClr val="dk1"/>
                          </a:solidFill>
                          <a:effectLst/>
                          <a:latin typeface="+mn-lt"/>
                          <a:ea typeface="+mn-ea"/>
                          <a:cs typeface="+mn-cs"/>
                        </a:rPr>
                        <a:t>450ns</a:t>
                      </a:r>
                      <a:r>
                        <a:rPr kumimoji="1" lang="en-US" sz="1350" b="0" i="0" kern="1200" dirty="0">
                          <a:solidFill>
                            <a:schemeClr val="dk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sz="1350" b="0" i="0" kern="1200" dirty="0">
                        <a:solidFill>
                          <a:schemeClr val="dk1"/>
                        </a:solidFill>
                        <a:effectLst/>
                        <a:latin typeface="+mn-lt"/>
                        <a:ea typeface="+mn-ea"/>
                        <a:cs typeface="+mn-cs"/>
                      </a:endParaRPr>
                    </a:p>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 </a:t>
                      </a:r>
                      <a:r>
                        <a:rPr kumimoji="1" lang="en-US" sz="1350" b="0" i="0" kern="1200" dirty="0">
                          <a:solidFill>
                            <a:schemeClr val="dk1"/>
                          </a:solidFill>
                          <a:effectLst/>
                          <a:latin typeface="+mn-lt"/>
                          <a:ea typeface="+mn-ea"/>
                          <a:cs typeface="+mn-cs"/>
                        </a:rPr>
                        <a:t>Send command to the data port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2/ </a:t>
                      </a:r>
                      <a:r>
                        <a:rPr kumimoji="1" lang="en-US" sz="1350" b="0" i="0" kern="1200" dirty="0">
                          <a:solidFill>
                            <a:schemeClr val="dk1"/>
                          </a:solidFill>
                          <a:effectLst/>
                          <a:latin typeface="+mn-lt"/>
                          <a:ea typeface="+mn-ea"/>
                          <a:cs typeface="+mn-cs"/>
                        </a:rPr>
                        <a:t>Make RS pin low, RS=1 (data reg.)</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3/ </a:t>
                      </a:r>
                      <a:r>
                        <a:rPr kumimoji="1" lang="en-US" sz="1350" b="0" i="0" kern="1200" dirty="0">
                          <a:solidFill>
                            <a:schemeClr val="dk1"/>
                          </a:solidFill>
                          <a:effectLst/>
                          <a:latin typeface="+mn-lt"/>
                          <a:ea typeface="+mn-ea"/>
                          <a:cs typeface="+mn-cs"/>
                        </a:rPr>
                        <a:t>Make </a:t>
                      </a:r>
                      <a:r>
                        <a:rPr kumimoji="1" lang="en-US" sz="1350" b="0" i="0" kern="1200" dirty="0" err="1">
                          <a:solidFill>
                            <a:schemeClr val="dk1"/>
                          </a:solidFill>
                          <a:effectLst/>
                          <a:latin typeface="+mn-lt"/>
                          <a:ea typeface="+mn-ea"/>
                          <a:cs typeface="+mn-cs"/>
                        </a:rPr>
                        <a:t>RW</a:t>
                      </a:r>
                      <a:r>
                        <a:rPr kumimoji="1" lang="en-US" sz="1350" b="0" i="0" kern="1200" dirty="0">
                          <a:solidFill>
                            <a:schemeClr val="dk1"/>
                          </a:solidFill>
                          <a:effectLst/>
                          <a:latin typeface="+mn-lt"/>
                          <a:ea typeface="+mn-ea"/>
                          <a:cs typeface="+mn-cs"/>
                        </a:rPr>
                        <a:t> pin low, </a:t>
                      </a:r>
                      <a:r>
                        <a:rPr kumimoji="1" lang="en-US" sz="1350" b="0" i="0" kern="1200" dirty="0" err="1">
                          <a:solidFill>
                            <a:schemeClr val="dk1"/>
                          </a:solidFill>
                          <a:effectLst/>
                          <a:latin typeface="+mn-lt"/>
                          <a:ea typeface="+mn-ea"/>
                          <a:cs typeface="+mn-cs"/>
                        </a:rPr>
                        <a:t>RW</a:t>
                      </a:r>
                      <a:r>
                        <a:rPr kumimoji="1" lang="en-US" sz="1350" b="0" i="0" kern="1200" dirty="0">
                          <a:solidFill>
                            <a:schemeClr val="dk1"/>
                          </a:solidFill>
                          <a:effectLst/>
                          <a:latin typeface="+mn-lt"/>
                          <a:ea typeface="+mn-ea"/>
                          <a:cs typeface="+mn-cs"/>
                        </a:rPr>
                        <a:t>=0 (write operation)</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 </a:t>
                      </a:r>
                      <a:r>
                        <a:rPr kumimoji="1" lang="en-US" sz="1350" b="0" i="0" kern="1200" dirty="0">
                          <a:solidFill>
                            <a:schemeClr val="dk1"/>
                          </a:solidFill>
                          <a:effectLst/>
                          <a:latin typeface="+mn-lt"/>
                          <a:ea typeface="+mn-ea"/>
                          <a:cs typeface="+mn-cs"/>
                        </a:rPr>
                        <a:t>Give High to Low pulse at Enable (E) minimum of 450 ns</a:t>
                      </a:r>
                    </a:p>
                    <a:p>
                      <a:endParaRPr lang="en-US" dirty="0"/>
                    </a:p>
                  </a:txBody>
                  <a:tcPr/>
                </a:tc>
                <a:extLst>
                  <a:ext uri="{0D108BD9-81ED-4DB2-BD59-A6C34878D82A}">
                    <a16:rowId xmlns:a16="http://schemas.microsoft.com/office/drawing/2014/main" val="2413565473"/>
                  </a:ext>
                </a:extLst>
              </a:tr>
            </a:tbl>
          </a:graphicData>
        </a:graphic>
      </p:graphicFrame>
      <p:pic>
        <p:nvPicPr>
          <p:cNvPr id="15" name="Picture 14">
            <a:extLst>
              <a:ext uri="{FF2B5EF4-FFF2-40B4-BE49-F238E27FC236}">
                <a16:creationId xmlns:a16="http://schemas.microsoft.com/office/drawing/2014/main" id="{5386960B-5CD6-5D55-B91C-03E807B71AEB}"/>
              </a:ext>
            </a:extLst>
          </p:cNvPr>
          <p:cNvPicPr>
            <a:picLocks noChangeAspect="1"/>
          </p:cNvPicPr>
          <p:nvPr/>
        </p:nvPicPr>
        <p:blipFill>
          <a:blip r:embed="rId3"/>
          <a:stretch>
            <a:fillRect/>
          </a:stretch>
        </p:blipFill>
        <p:spPr>
          <a:xfrm>
            <a:off x="3322622" y="2149825"/>
            <a:ext cx="5364179" cy="1628380"/>
          </a:xfrm>
          <a:prstGeom prst="rect">
            <a:avLst/>
          </a:prstGeom>
        </p:spPr>
      </p:pic>
    </p:spTree>
    <p:extLst>
      <p:ext uri="{BB962C8B-B14F-4D97-AF65-F5344CB8AC3E}">
        <p14:creationId xmlns:p14="http://schemas.microsoft.com/office/powerpoint/2010/main" val="1226869759"/>
      </p:ext>
    </p:extLst>
  </p:cSld>
  <p:clrMapOvr>
    <a:masterClrMapping/>
  </p:clrMapOvr>
  <p:transition spd="med">
    <p:pull/>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1647</Words>
  <Application>Microsoft Office PowerPoint</Application>
  <PresentationFormat>On-screen Show (4:3)</PresentationFormat>
  <Paragraphs>408</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Times New Roman</vt:lpstr>
      <vt:lpstr>Wingdings</vt:lpstr>
      <vt:lpstr>dsp</vt:lpstr>
      <vt:lpstr>Midterm Project Report DIGITAL LOCKER WITH uC 8051 FAMILY</vt:lpstr>
      <vt:lpstr>Report Contents</vt:lpstr>
      <vt:lpstr>Introduction</vt:lpstr>
      <vt:lpstr>Report Contents</vt:lpstr>
      <vt:lpstr>System theory</vt:lpstr>
      <vt:lpstr>System theory</vt:lpstr>
      <vt:lpstr>System theory</vt:lpstr>
      <vt:lpstr>System theory</vt:lpstr>
      <vt:lpstr>System theory</vt:lpstr>
      <vt:lpstr>System theory</vt:lpstr>
      <vt:lpstr>Report Contents</vt:lpstr>
      <vt:lpstr>Circuit design and software algorithm</vt:lpstr>
      <vt:lpstr>Circuit design and software algorithm</vt:lpstr>
      <vt:lpstr>Circuit design and software algorithm</vt:lpstr>
      <vt:lpstr>Report Contents</vt:lpstr>
      <vt:lpstr>System evaluation</vt:lpstr>
      <vt:lpstr>System evaluation</vt:lpstr>
      <vt:lpstr>Report Contents</vt:lpstr>
      <vt:lpstr>System evaluation</vt:lpstr>
      <vt:lpstr>System evaluation</vt:lpstr>
      <vt:lpstr>References</vt:lpstr>
      <vt:lpstr>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Report DIGITAL LOCKER WITH uC 8051 FAMILY</dc:title>
  <dc:creator>Nguyễn Nhật Minh</dc:creator>
  <cp:lastModifiedBy>Nhật Minh</cp:lastModifiedBy>
  <cp:revision>18</cp:revision>
  <dcterms:created xsi:type="dcterms:W3CDTF">2023-05-12T06:59:26Z</dcterms:created>
  <dcterms:modified xsi:type="dcterms:W3CDTF">2023-05-13T02:10:29Z</dcterms:modified>
</cp:coreProperties>
</file>