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24"/>
  </p:notesMasterIdLst>
  <p:sldIdLst>
    <p:sldId id="256" r:id="rId3"/>
    <p:sldId id="257" r:id="rId4"/>
    <p:sldId id="258" r:id="rId5"/>
    <p:sldId id="272" r:id="rId6"/>
    <p:sldId id="273" r:id="rId7"/>
    <p:sldId id="283" r:id="rId8"/>
    <p:sldId id="259" r:id="rId9"/>
    <p:sldId id="275" r:id="rId10"/>
    <p:sldId id="278" r:id="rId11"/>
    <p:sldId id="279" r:id="rId12"/>
    <p:sldId id="280" r:id="rId13"/>
    <p:sldId id="281" r:id="rId14"/>
    <p:sldId id="282" r:id="rId15"/>
    <p:sldId id="284" r:id="rId16"/>
    <p:sldId id="291" r:id="rId17"/>
    <p:sldId id="285" r:id="rId18"/>
    <p:sldId id="287" r:id="rId19"/>
    <p:sldId id="288" r:id="rId20"/>
    <p:sldId id="289" r:id="rId21"/>
    <p:sldId id="290" r:id="rId22"/>
    <p:sldId id="26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f1171beb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6f1171beb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10</a:t>
            </a:fld>
            <a:endParaRPr/>
          </a:p>
        </p:txBody>
      </p:sp>
    </p:spTree>
    <p:extLst>
      <p:ext uri="{BB962C8B-B14F-4D97-AF65-F5344CB8AC3E}">
        <p14:creationId xmlns:p14="http://schemas.microsoft.com/office/powerpoint/2010/main" val="2805935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11</a:t>
            </a:fld>
            <a:endParaRPr/>
          </a:p>
        </p:txBody>
      </p:sp>
    </p:spTree>
    <p:extLst>
      <p:ext uri="{BB962C8B-B14F-4D97-AF65-F5344CB8AC3E}">
        <p14:creationId xmlns:p14="http://schemas.microsoft.com/office/powerpoint/2010/main" val="287248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12</a:t>
            </a:fld>
            <a:endParaRPr/>
          </a:p>
        </p:txBody>
      </p:sp>
    </p:spTree>
    <p:extLst>
      <p:ext uri="{BB962C8B-B14F-4D97-AF65-F5344CB8AC3E}">
        <p14:creationId xmlns:p14="http://schemas.microsoft.com/office/powerpoint/2010/main" val="311716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13</a:t>
            </a:fld>
            <a:endParaRPr/>
          </a:p>
        </p:txBody>
      </p:sp>
    </p:spTree>
    <p:extLst>
      <p:ext uri="{BB962C8B-B14F-4D97-AF65-F5344CB8AC3E}">
        <p14:creationId xmlns:p14="http://schemas.microsoft.com/office/powerpoint/2010/main" val="307653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1171beb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g6f1171beb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134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1671479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16</a:t>
            </a:fld>
            <a:endParaRPr/>
          </a:p>
        </p:txBody>
      </p:sp>
    </p:spTree>
    <p:extLst>
      <p:ext uri="{BB962C8B-B14F-4D97-AF65-F5344CB8AC3E}">
        <p14:creationId xmlns:p14="http://schemas.microsoft.com/office/powerpoint/2010/main" val="45768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a:t>Ben</a:t>
            </a:r>
            <a:endParaRPr/>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17</a:t>
            </a:fld>
            <a:endParaRPr/>
          </a:p>
        </p:txBody>
      </p:sp>
    </p:spTree>
    <p:extLst>
      <p:ext uri="{BB962C8B-B14F-4D97-AF65-F5344CB8AC3E}">
        <p14:creationId xmlns:p14="http://schemas.microsoft.com/office/powerpoint/2010/main" val="1499866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a:t>Ben</a:t>
            </a:r>
            <a:endParaRPr/>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18</a:t>
            </a:fld>
            <a:endParaRPr/>
          </a:p>
        </p:txBody>
      </p:sp>
    </p:spTree>
    <p:extLst>
      <p:ext uri="{BB962C8B-B14F-4D97-AF65-F5344CB8AC3E}">
        <p14:creationId xmlns:p14="http://schemas.microsoft.com/office/powerpoint/2010/main" val="2872706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1171beb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g6f1171beb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613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f1171beb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g6f1171beb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a:t>Ben</a:t>
            </a:r>
            <a:endParaRPr/>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20</a:t>
            </a:fld>
            <a:endParaRPr/>
          </a:p>
        </p:txBody>
      </p:sp>
    </p:spTree>
    <p:extLst>
      <p:ext uri="{BB962C8B-B14F-4D97-AF65-F5344CB8AC3E}">
        <p14:creationId xmlns:p14="http://schemas.microsoft.com/office/powerpoint/2010/main" val="1529414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f1171bebc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6f1171bebc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1171beb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g6f1171beb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1171beb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g6f1171beb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976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1171beb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g6f1171beb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105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6</a:t>
            </a:fld>
            <a:endParaRPr/>
          </a:p>
        </p:txBody>
      </p:sp>
    </p:spTree>
    <p:extLst>
      <p:ext uri="{BB962C8B-B14F-4D97-AF65-F5344CB8AC3E}">
        <p14:creationId xmlns:p14="http://schemas.microsoft.com/office/powerpoint/2010/main" val="240309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8</a:t>
            </a:fld>
            <a:endParaRPr/>
          </a:p>
        </p:txBody>
      </p:sp>
    </p:spTree>
    <p:extLst>
      <p:ext uri="{BB962C8B-B14F-4D97-AF65-F5344CB8AC3E}">
        <p14:creationId xmlns:p14="http://schemas.microsoft.com/office/powerpoint/2010/main" val="80282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1171beb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6f1171beb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g6f1171bebc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9</a:t>
            </a:fld>
            <a:endParaRPr/>
          </a:p>
        </p:txBody>
      </p:sp>
    </p:spTree>
    <p:extLst>
      <p:ext uri="{BB962C8B-B14F-4D97-AF65-F5344CB8AC3E}">
        <p14:creationId xmlns:p14="http://schemas.microsoft.com/office/powerpoint/2010/main" val="266375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uverture">
  <p:cSld name="Couverture">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14"/>
          <p:cNvSpPr/>
          <p:nvPr/>
        </p:nvSpPr>
        <p:spPr>
          <a:xfrm rot="8100000">
            <a:off x="613074" y="2989260"/>
            <a:ext cx="3641240" cy="4032099"/>
          </a:xfrm>
          <a:custGeom>
            <a:avLst/>
            <a:gdLst/>
            <a:ahLst/>
            <a:cxnLst/>
            <a:rect l="l" t="t" r="r" b="b"/>
            <a:pathLst>
              <a:path w="3639216" h="4029858" extrusionOk="0">
                <a:moveTo>
                  <a:pt x="0" y="4029858"/>
                </a:moveTo>
                <a:lnTo>
                  <a:pt x="0" y="2386471"/>
                </a:lnTo>
                <a:lnTo>
                  <a:pt x="0" y="0"/>
                </a:lnTo>
                <a:lnTo>
                  <a:pt x="3639216" y="3639216"/>
                </a:lnTo>
                <a:lnTo>
                  <a:pt x="3248574" y="4029858"/>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 name="Google Shape;61;p14"/>
          <p:cNvSpPr/>
          <p:nvPr/>
        </p:nvSpPr>
        <p:spPr>
          <a:xfrm rot="8100000">
            <a:off x="-2102320" y="-475682"/>
            <a:ext cx="6496336" cy="3248168"/>
          </a:xfrm>
          <a:custGeom>
            <a:avLst/>
            <a:gdLst/>
            <a:ahLst/>
            <a:cxnLst/>
            <a:rect l="l" t="t" r="r" b="b"/>
            <a:pathLst>
              <a:path w="6492725" h="3246363" extrusionOk="0">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 name="Google Shape;62;p14"/>
          <p:cNvSpPr/>
          <p:nvPr/>
        </p:nvSpPr>
        <p:spPr>
          <a:xfrm rot="2700000">
            <a:off x="4979231" y="-217406"/>
            <a:ext cx="5215938" cy="6467162"/>
          </a:xfrm>
          <a:custGeom>
            <a:avLst/>
            <a:gdLst/>
            <a:ahLst/>
            <a:cxnLst/>
            <a:rect l="l" t="t" r="r" b="b"/>
            <a:pathLst>
              <a:path w="5213039" h="6463568" extrusionOk="0">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 name="Google Shape;63;p14"/>
          <p:cNvSpPr txBox="1">
            <a:spLocks noGrp="1"/>
          </p:cNvSpPr>
          <p:nvPr>
            <p:ph type="dt" idx="10"/>
          </p:nvPr>
        </p:nvSpPr>
        <p:spPr>
          <a:xfrm>
            <a:off x="-1" y="5002020"/>
            <a:ext cx="265200" cy="1350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1" y="5002020"/>
            <a:ext cx="266400" cy="1350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100" b="0" i="0" u="none" strike="noStrike" cap="none">
                <a:solidFill>
                  <a:schemeClr val="lt1"/>
                </a:solidFill>
                <a:latin typeface="Arial"/>
                <a:ea typeface="Arial"/>
                <a:cs typeface="Arial"/>
                <a:sym typeface="Arial"/>
              </a:defRPr>
            </a:lvl1pPr>
            <a:lvl2pPr marL="0" lvl="1" indent="0" algn="r" rtl="0">
              <a:spcBef>
                <a:spcPts val="0"/>
              </a:spcBef>
              <a:buNone/>
              <a:defRPr sz="100" b="0" i="0" u="none" strike="noStrike" cap="none">
                <a:solidFill>
                  <a:schemeClr val="lt1"/>
                </a:solidFill>
                <a:latin typeface="Arial"/>
                <a:ea typeface="Arial"/>
                <a:cs typeface="Arial"/>
                <a:sym typeface="Arial"/>
              </a:defRPr>
            </a:lvl2pPr>
            <a:lvl3pPr marL="0" lvl="2" indent="0" algn="r" rtl="0">
              <a:spcBef>
                <a:spcPts val="0"/>
              </a:spcBef>
              <a:buNone/>
              <a:defRPr sz="100" b="0" i="0" u="none" strike="noStrike" cap="none">
                <a:solidFill>
                  <a:schemeClr val="lt1"/>
                </a:solidFill>
                <a:latin typeface="Arial"/>
                <a:ea typeface="Arial"/>
                <a:cs typeface="Arial"/>
                <a:sym typeface="Arial"/>
              </a:defRPr>
            </a:lvl3pPr>
            <a:lvl4pPr marL="0" lvl="3" indent="0" algn="r" rtl="0">
              <a:spcBef>
                <a:spcPts val="0"/>
              </a:spcBef>
              <a:buNone/>
              <a:defRPr sz="100" b="0" i="0" u="none" strike="noStrike" cap="none">
                <a:solidFill>
                  <a:schemeClr val="lt1"/>
                </a:solidFill>
                <a:latin typeface="Arial"/>
                <a:ea typeface="Arial"/>
                <a:cs typeface="Arial"/>
                <a:sym typeface="Arial"/>
              </a:defRPr>
            </a:lvl4pPr>
            <a:lvl5pPr marL="0" lvl="4" indent="0" algn="r" rtl="0">
              <a:spcBef>
                <a:spcPts val="0"/>
              </a:spcBef>
              <a:buNone/>
              <a:defRPr sz="100" b="0" i="0" u="none" strike="noStrike" cap="none">
                <a:solidFill>
                  <a:schemeClr val="lt1"/>
                </a:solidFill>
                <a:latin typeface="Arial"/>
                <a:ea typeface="Arial"/>
                <a:cs typeface="Arial"/>
                <a:sym typeface="Arial"/>
              </a:defRPr>
            </a:lvl5pPr>
            <a:lvl6pPr marL="0" lvl="5" indent="0" algn="r" rtl="0">
              <a:spcBef>
                <a:spcPts val="0"/>
              </a:spcBef>
              <a:buNone/>
              <a:defRPr sz="100" b="0" i="0" u="none" strike="noStrike" cap="none">
                <a:solidFill>
                  <a:schemeClr val="lt1"/>
                </a:solidFill>
                <a:latin typeface="Arial"/>
                <a:ea typeface="Arial"/>
                <a:cs typeface="Arial"/>
                <a:sym typeface="Arial"/>
              </a:defRPr>
            </a:lvl6pPr>
            <a:lvl7pPr marL="0" lvl="6" indent="0" algn="r" rtl="0">
              <a:spcBef>
                <a:spcPts val="0"/>
              </a:spcBef>
              <a:buNone/>
              <a:defRPr sz="100" b="0" i="0" u="none" strike="noStrike" cap="none">
                <a:solidFill>
                  <a:schemeClr val="lt1"/>
                </a:solidFill>
                <a:latin typeface="Arial"/>
                <a:ea typeface="Arial"/>
                <a:cs typeface="Arial"/>
                <a:sym typeface="Arial"/>
              </a:defRPr>
            </a:lvl7pPr>
            <a:lvl8pPr marL="0" lvl="7" indent="0" algn="r" rtl="0">
              <a:spcBef>
                <a:spcPts val="0"/>
              </a:spcBef>
              <a:buNone/>
              <a:defRPr sz="100" b="0" i="0" u="none" strike="noStrike" cap="none">
                <a:solidFill>
                  <a:schemeClr val="lt1"/>
                </a:solidFill>
                <a:latin typeface="Arial"/>
                <a:ea typeface="Arial"/>
                <a:cs typeface="Arial"/>
                <a:sym typeface="Arial"/>
              </a:defRPr>
            </a:lvl8pPr>
            <a:lvl9pPr marL="0" lvl="8" indent="0" algn="r" rtl="0">
              <a:spcBef>
                <a:spcPts val="0"/>
              </a:spcBef>
              <a:buNone/>
              <a:defRPr sz="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
        <p:nvSpPr>
          <p:cNvPr id="65" name="Google Shape;65;p14"/>
          <p:cNvSpPr txBox="1">
            <a:spLocks noGrp="1"/>
          </p:cNvSpPr>
          <p:nvPr>
            <p:ph type="ftr" idx="11"/>
          </p:nvPr>
        </p:nvSpPr>
        <p:spPr>
          <a:xfrm>
            <a:off x="-1" y="5002020"/>
            <a:ext cx="266400" cy="1350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sz="1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3203577" y="688180"/>
            <a:ext cx="5251500" cy="3360000"/>
          </a:xfrm>
          <a:prstGeom prst="rect">
            <a:avLst/>
          </a:prstGeom>
          <a:noFill/>
          <a:ln>
            <a:noFill/>
          </a:ln>
        </p:spPr>
        <p:txBody>
          <a:bodyPr spcFirstLastPara="1" wrap="square" lIns="0" tIns="0" rIns="0" bIns="0" anchor="ctr" anchorCtr="0">
            <a:noAutofit/>
          </a:bodyPr>
          <a:lstStyle>
            <a:lvl1pPr marL="457200" lvl="0" indent="-228600" algn="r" rtl="0">
              <a:lnSpc>
                <a:spcPct val="100000"/>
              </a:lnSpc>
              <a:spcBef>
                <a:spcPts val="0"/>
              </a:spcBef>
              <a:spcAft>
                <a:spcPts val="0"/>
              </a:spcAft>
              <a:buClr>
                <a:schemeClr val="lt1"/>
              </a:buClr>
              <a:buSzPts val="850"/>
              <a:buFont typeface="Arial"/>
              <a:buNone/>
              <a:defRPr sz="3400" b="1" cap="none">
                <a:solidFill>
                  <a:schemeClr val="lt1"/>
                </a:solidFill>
              </a:defRPr>
            </a:lvl1pPr>
            <a:lvl2pPr marL="914400" lvl="1" indent="-228600" algn="r" rtl="0">
              <a:lnSpc>
                <a:spcPct val="100000"/>
              </a:lnSpc>
              <a:spcBef>
                <a:spcPts val="0"/>
              </a:spcBef>
              <a:spcAft>
                <a:spcPts val="0"/>
              </a:spcAft>
              <a:buClr>
                <a:schemeClr val="lt1"/>
              </a:buClr>
              <a:buSzPts val="850"/>
              <a:buFont typeface="Arial"/>
              <a:buNone/>
              <a:defRPr sz="3400" b="0" cap="none">
                <a:solidFill>
                  <a:schemeClr val="lt1"/>
                </a:solidFill>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67" name="Google Shape;67;p14" descr="logo_couv_1.pdf"/>
          <p:cNvPicPr preferRelativeResize="0"/>
          <p:nvPr/>
        </p:nvPicPr>
        <p:blipFill rotWithShape="1">
          <a:blip r:embed="rId2">
            <a:alphaModFix/>
          </a:blip>
          <a:srcRect/>
          <a:stretch/>
        </p:blipFill>
        <p:spPr>
          <a:xfrm>
            <a:off x="516754" y="507900"/>
            <a:ext cx="1944000" cy="114538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ommaire">
  <p:cSld name="Sommaire">
    <p:spTree>
      <p:nvGrpSpPr>
        <p:cNvPr id="1"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 name="Google Shape;70;p15"/>
          <p:cNvSpPr/>
          <p:nvPr/>
        </p:nvSpPr>
        <p:spPr>
          <a:xfrm>
            <a:off x="1145383" y="0"/>
            <a:ext cx="7998617" cy="5143500"/>
          </a:xfrm>
          <a:custGeom>
            <a:avLst/>
            <a:gdLst/>
            <a:ahLst/>
            <a:cxnLst/>
            <a:rect l="l" t="t" r="r" b="b"/>
            <a:pathLst>
              <a:path w="7998617" h="5143500" extrusionOk="0">
                <a:moveTo>
                  <a:pt x="2664618" y="0"/>
                </a:moveTo>
                <a:lnTo>
                  <a:pt x="7998617" y="0"/>
                </a:lnTo>
                <a:lnTo>
                  <a:pt x="7998617" y="5143500"/>
                </a:lnTo>
                <a:lnTo>
                  <a:pt x="2478882" y="5143500"/>
                </a:lnTo>
                <a:lnTo>
                  <a:pt x="0" y="2664618"/>
                </a:lnTo>
                <a:lnTo>
                  <a:pt x="2664618"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Google Shape;71;p15"/>
          <p:cNvSpPr/>
          <p:nvPr/>
        </p:nvSpPr>
        <p:spPr>
          <a:xfrm>
            <a:off x="0" y="2664618"/>
            <a:ext cx="3624265" cy="2478882"/>
          </a:xfrm>
          <a:custGeom>
            <a:avLst/>
            <a:gdLst/>
            <a:ahLst/>
            <a:cxnLst/>
            <a:rect l="l" t="t" r="r" b="b"/>
            <a:pathLst>
              <a:path w="3624265" h="2478882" extrusionOk="0">
                <a:moveTo>
                  <a:pt x="1145383" y="0"/>
                </a:moveTo>
                <a:lnTo>
                  <a:pt x="3624265" y="2478882"/>
                </a:lnTo>
                <a:lnTo>
                  <a:pt x="0" y="2478882"/>
                </a:lnTo>
                <a:lnTo>
                  <a:pt x="0" y="1145383"/>
                </a:lnTo>
                <a:lnTo>
                  <a:pt x="114538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 name="Google Shape;72;p15"/>
          <p:cNvSpPr txBox="1">
            <a:spLocks noGrp="1"/>
          </p:cNvSpPr>
          <p:nvPr>
            <p:ph type="body" idx="1"/>
          </p:nvPr>
        </p:nvSpPr>
        <p:spPr>
          <a:xfrm>
            <a:off x="4572000" y="736380"/>
            <a:ext cx="3882900" cy="4095900"/>
          </a:xfrm>
          <a:prstGeom prst="rect">
            <a:avLst/>
          </a:prstGeom>
          <a:noFill/>
          <a:ln>
            <a:noFill/>
          </a:ln>
        </p:spPr>
        <p:txBody>
          <a:bodyPr spcFirstLastPara="1" wrap="square" lIns="0" tIns="0" rIns="0" bIns="0" anchor="t" anchorCtr="0">
            <a:noAutofit/>
          </a:bodyPr>
          <a:lstStyle>
            <a:lvl1pPr marL="457200" lvl="0" indent="-333375" algn="l" rtl="0">
              <a:lnSpc>
                <a:spcPct val="100000"/>
              </a:lnSpc>
              <a:spcBef>
                <a:spcPts val="2400"/>
              </a:spcBef>
              <a:spcAft>
                <a:spcPts val="0"/>
              </a:spcAft>
              <a:buClr>
                <a:schemeClr val="lt2"/>
              </a:buClr>
              <a:buSzPts val="1650"/>
              <a:buFont typeface="Arial"/>
              <a:buAutoNum type="arabicPeriod"/>
              <a:defRPr sz="1650" b="1" cap="none">
                <a:solidFill>
                  <a:schemeClr val="lt2"/>
                </a:solidFill>
              </a:defRPr>
            </a:lvl1pPr>
            <a:lvl2pPr marL="914400" lvl="1" indent="-228600" algn="l" rtl="0">
              <a:lnSpc>
                <a:spcPct val="130000"/>
              </a:lnSpc>
              <a:spcBef>
                <a:spcPts val="300"/>
              </a:spcBef>
              <a:spcAft>
                <a:spcPts val="0"/>
              </a:spcAft>
              <a:buClr>
                <a:schemeClr val="accent3"/>
              </a:buClr>
              <a:buSzPts val="300"/>
              <a:buFont typeface="Arial"/>
              <a:buNone/>
              <a:defRPr sz="1200" b="0" cap="none">
                <a:solidFill>
                  <a:schemeClr val="accent3"/>
                </a:solidFill>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3" name="Google Shape;73;p15"/>
          <p:cNvSpPr txBox="1">
            <a:spLocks noGrp="1"/>
          </p:cNvSpPr>
          <p:nvPr>
            <p:ph type="title"/>
          </p:nvPr>
        </p:nvSpPr>
        <p:spPr>
          <a:xfrm>
            <a:off x="539552" y="656897"/>
            <a:ext cx="2658300" cy="340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lt1"/>
              </a:buClr>
              <a:buSzPts val="2500"/>
              <a:buFont typeface="Arial"/>
              <a:buNone/>
              <a:defRPr sz="2500" b="1"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74" name="Google Shape;74;p15" descr="logo_couv_1.pdf"/>
          <p:cNvPicPr preferRelativeResize="0"/>
          <p:nvPr/>
        </p:nvPicPr>
        <p:blipFill rotWithShape="1">
          <a:blip r:embed="rId2">
            <a:alphaModFix/>
          </a:blip>
          <a:srcRect/>
          <a:stretch/>
        </p:blipFill>
        <p:spPr>
          <a:xfrm>
            <a:off x="539552" y="3953662"/>
            <a:ext cx="1224000" cy="72116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et contenu visuel">
  <p:cSld name="Titre et contenu visuel">
    <p:spTree>
      <p:nvGrpSpPr>
        <p:cNvPr id="1" name="Shape 75"/>
        <p:cNvGrpSpPr/>
        <p:nvPr/>
      </p:nvGrpSpPr>
      <p:grpSpPr>
        <a:xfrm>
          <a:off x="0" y="0"/>
          <a:ext cx="0" cy="0"/>
          <a:chOff x="0" y="0"/>
          <a:chExt cx="0" cy="0"/>
        </a:xfrm>
      </p:grpSpPr>
      <p:sp>
        <p:nvSpPr>
          <p:cNvPr id="76" name="Google Shape;76;p16"/>
          <p:cNvSpPr>
            <a:spLocks noGrp="1"/>
          </p:cNvSpPr>
          <p:nvPr>
            <p:ph type="pic" idx="2"/>
          </p:nvPr>
        </p:nvSpPr>
        <p:spPr>
          <a:xfrm>
            <a:off x="396000" y="1116000"/>
            <a:ext cx="3816000" cy="3060000"/>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lt2"/>
              </a:buClr>
              <a:buSzPts val="475"/>
              <a:buFont typeface="Arial"/>
              <a:buNone/>
              <a:defRPr sz="1900" b="1"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dk1"/>
              </a:buClr>
              <a:buSzPts val="45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lt2"/>
              </a:buClr>
              <a:buSzPts val="144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Char char="-"/>
              <a:defRPr sz="1800" b="0" i="0" u="none" strike="noStrike" cap="none">
                <a:solidFill>
                  <a:schemeClr val="dk1"/>
                </a:solidFill>
                <a:latin typeface="Arial"/>
                <a:ea typeface="Arial"/>
                <a:cs typeface="Arial"/>
                <a:sym typeface="Arial"/>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lt2"/>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Google Shape;77;p16"/>
          <p:cNvSpPr txBox="1">
            <a:spLocks noGrp="1"/>
          </p:cNvSpPr>
          <p:nvPr>
            <p:ph type="title"/>
          </p:nvPr>
        </p:nvSpPr>
        <p:spPr>
          <a:xfrm>
            <a:off x="396000" y="0"/>
            <a:ext cx="7231800" cy="4500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6"/>
          <p:cNvSpPr txBox="1">
            <a:spLocks noGrp="1"/>
          </p:cNvSpPr>
          <p:nvPr>
            <p:ph type="body" idx="1"/>
          </p:nvPr>
        </p:nvSpPr>
        <p:spPr>
          <a:xfrm>
            <a:off x="396000" y="442800"/>
            <a:ext cx="7228800" cy="276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400"/>
              <a:buFont typeface="Arial"/>
              <a:buNone/>
              <a:defRPr sz="1600" cap="none">
                <a:solidFill>
                  <a:schemeClr val="dk1"/>
                </a:solidFill>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9" name="Google Shape;79;p16"/>
          <p:cNvSpPr txBox="1">
            <a:spLocks noGrp="1"/>
          </p:cNvSpPr>
          <p:nvPr>
            <p:ph type="body" idx="3"/>
          </p:nvPr>
        </p:nvSpPr>
        <p:spPr>
          <a:xfrm>
            <a:off x="4572000" y="1054800"/>
            <a:ext cx="3882900" cy="3297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75"/>
              <a:buFont typeface="Arial"/>
              <a:buNone/>
              <a:defRPr/>
            </a:lvl2pPr>
            <a:lvl3pPr marL="1371600" lvl="2" indent="-228600" algn="l" rtl="0">
              <a:lnSpc>
                <a:spcPct val="100000"/>
              </a:lnSpc>
              <a:spcBef>
                <a:spcPts val="0"/>
              </a:spcBef>
              <a:spcAft>
                <a:spcPts val="0"/>
              </a:spcAft>
              <a:buClr>
                <a:schemeClr val="dk1"/>
              </a:buClr>
              <a:buSzPts val="450"/>
              <a:buFont typeface="Arial"/>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6"/>
          <p:cNvSpPr txBox="1">
            <a:spLocks noGrp="1"/>
          </p:cNvSpPr>
          <p:nvPr>
            <p:ph type="dt" idx="10"/>
          </p:nvPr>
        </p:nvSpPr>
        <p:spPr>
          <a:xfrm>
            <a:off x="5322888" y="4565650"/>
            <a:ext cx="1980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2279650" y="4565650"/>
            <a:ext cx="2652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7627938" y="214536"/>
            <a:ext cx="1127100" cy="30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hapitre">
  <p:cSld name="Chapitre">
    <p:spTree>
      <p:nvGrpSpPr>
        <p:cNvPr id="1" name="Shape 83"/>
        <p:cNvGrpSpPr/>
        <p:nvPr/>
      </p:nvGrpSpPr>
      <p:grpSpPr>
        <a:xfrm>
          <a:off x="0" y="0"/>
          <a:ext cx="0" cy="0"/>
          <a:chOff x="0" y="0"/>
          <a:chExt cx="0" cy="0"/>
        </a:xfrm>
      </p:grpSpPr>
      <p:sp>
        <p:nvSpPr>
          <p:cNvPr id="84" name="Google Shape;84;p17"/>
          <p:cNvSpPr/>
          <p:nvPr/>
        </p:nvSpPr>
        <p:spPr>
          <a:xfrm>
            <a:off x="0" y="0"/>
            <a:ext cx="3810001" cy="2664618"/>
          </a:xfrm>
          <a:custGeom>
            <a:avLst/>
            <a:gdLst/>
            <a:ahLst/>
            <a:cxnLst/>
            <a:rect l="l" t="t" r="r" b="b"/>
            <a:pathLst>
              <a:path w="3810001" h="2664618" extrusionOk="0">
                <a:moveTo>
                  <a:pt x="0" y="0"/>
                </a:moveTo>
                <a:lnTo>
                  <a:pt x="3810001" y="0"/>
                </a:lnTo>
                <a:lnTo>
                  <a:pt x="1145383" y="2664618"/>
                </a:lnTo>
                <a:lnTo>
                  <a:pt x="0" y="1519236"/>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 name="Google Shape;85;p17"/>
          <p:cNvSpPr/>
          <p:nvPr/>
        </p:nvSpPr>
        <p:spPr>
          <a:xfrm>
            <a:off x="1145383" y="0"/>
            <a:ext cx="7998617" cy="5143500"/>
          </a:xfrm>
          <a:custGeom>
            <a:avLst/>
            <a:gdLst/>
            <a:ahLst/>
            <a:cxnLst/>
            <a:rect l="l" t="t" r="r" b="b"/>
            <a:pathLst>
              <a:path w="7998617" h="5143500" extrusionOk="0">
                <a:moveTo>
                  <a:pt x="2664618" y="0"/>
                </a:moveTo>
                <a:lnTo>
                  <a:pt x="7998617" y="0"/>
                </a:lnTo>
                <a:lnTo>
                  <a:pt x="7998617" y="5143500"/>
                </a:lnTo>
                <a:lnTo>
                  <a:pt x="2478882" y="5143500"/>
                </a:lnTo>
                <a:lnTo>
                  <a:pt x="0" y="2664618"/>
                </a:lnTo>
                <a:lnTo>
                  <a:pt x="266461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7"/>
          <p:cNvSpPr txBox="1">
            <a:spLocks noGrp="1"/>
          </p:cNvSpPr>
          <p:nvPr>
            <p:ph type="dt" idx="10"/>
          </p:nvPr>
        </p:nvSpPr>
        <p:spPr>
          <a:xfrm>
            <a:off x="-1" y="5002020"/>
            <a:ext cx="265200" cy="1350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1" y="5002020"/>
            <a:ext cx="266400" cy="1350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100" b="0" cap="none">
                <a:solidFill>
                  <a:schemeClr val="lt1"/>
                </a:solidFill>
                <a:latin typeface="Arial"/>
                <a:ea typeface="Arial"/>
                <a:cs typeface="Arial"/>
                <a:sym typeface="Arial"/>
              </a:defRPr>
            </a:lvl1pPr>
            <a:lvl2pPr marL="0" lvl="1" indent="0" algn="r" rtl="0">
              <a:spcBef>
                <a:spcPts val="0"/>
              </a:spcBef>
              <a:buNone/>
              <a:defRPr sz="100" b="0" cap="none">
                <a:solidFill>
                  <a:schemeClr val="lt1"/>
                </a:solidFill>
                <a:latin typeface="Arial"/>
                <a:ea typeface="Arial"/>
                <a:cs typeface="Arial"/>
                <a:sym typeface="Arial"/>
              </a:defRPr>
            </a:lvl2pPr>
            <a:lvl3pPr marL="0" lvl="2" indent="0" algn="r" rtl="0">
              <a:spcBef>
                <a:spcPts val="0"/>
              </a:spcBef>
              <a:buNone/>
              <a:defRPr sz="100" b="0" cap="none">
                <a:solidFill>
                  <a:schemeClr val="lt1"/>
                </a:solidFill>
                <a:latin typeface="Arial"/>
                <a:ea typeface="Arial"/>
                <a:cs typeface="Arial"/>
                <a:sym typeface="Arial"/>
              </a:defRPr>
            </a:lvl3pPr>
            <a:lvl4pPr marL="0" lvl="3" indent="0" algn="r" rtl="0">
              <a:spcBef>
                <a:spcPts val="0"/>
              </a:spcBef>
              <a:buNone/>
              <a:defRPr sz="100" b="0" cap="none">
                <a:solidFill>
                  <a:schemeClr val="lt1"/>
                </a:solidFill>
                <a:latin typeface="Arial"/>
                <a:ea typeface="Arial"/>
                <a:cs typeface="Arial"/>
                <a:sym typeface="Arial"/>
              </a:defRPr>
            </a:lvl4pPr>
            <a:lvl5pPr marL="0" lvl="4" indent="0" algn="r" rtl="0">
              <a:spcBef>
                <a:spcPts val="0"/>
              </a:spcBef>
              <a:buNone/>
              <a:defRPr sz="100" b="0" cap="none">
                <a:solidFill>
                  <a:schemeClr val="lt1"/>
                </a:solidFill>
                <a:latin typeface="Arial"/>
                <a:ea typeface="Arial"/>
                <a:cs typeface="Arial"/>
                <a:sym typeface="Arial"/>
              </a:defRPr>
            </a:lvl5pPr>
            <a:lvl6pPr marL="0" lvl="5" indent="0" algn="r" rtl="0">
              <a:spcBef>
                <a:spcPts val="0"/>
              </a:spcBef>
              <a:buNone/>
              <a:defRPr sz="100" b="0" cap="none">
                <a:solidFill>
                  <a:schemeClr val="lt1"/>
                </a:solidFill>
                <a:latin typeface="Arial"/>
                <a:ea typeface="Arial"/>
                <a:cs typeface="Arial"/>
                <a:sym typeface="Arial"/>
              </a:defRPr>
            </a:lvl6pPr>
            <a:lvl7pPr marL="0" lvl="6" indent="0" algn="r" rtl="0">
              <a:spcBef>
                <a:spcPts val="0"/>
              </a:spcBef>
              <a:buNone/>
              <a:defRPr sz="100" b="0" cap="none">
                <a:solidFill>
                  <a:schemeClr val="lt1"/>
                </a:solidFill>
                <a:latin typeface="Arial"/>
                <a:ea typeface="Arial"/>
                <a:cs typeface="Arial"/>
                <a:sym typeface="Arial"/>
              </a:defRPr>
            </a:lvl7pPr>
            <a:lvl8pPr marL="0" lvl="7" indent="0" algn="r" rtl="0">
              <a:spcBef>
                <a:spcPts val="0"/>
              </a:spcBef>
              <a:buNone/>
              <a:defRPr sz="100" b="0" cap="none">
                <a:solidFill>
                  <a:schemeClr val="lt1"/>
                </a:solidFill>
                <a:latin typeface="Arial"/>
                <a:ea typeface="Arial"/>
                <a:cs typeface="Arial"/>
                <a:sym typeface="Arial"/>
              </a:defRPr>
            </a:lvl8pPr>
            <a:lvl9pPr marL="0" lvl="8" indent="0" algn="r" rtl="0">
              <a:spcBef>
                <a:spcPts val="0"/>
              </a:spcBef>
              <a:buNone/>
              <a:defRPr sz="100" b="0"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
        <p:nvSpPr>
          <p:cNvPr id="88" name="Google Shape;88;p17"/>
          <p:cNvSpPr txBox="1">
            <a:spLocks noGrp="1"/>
          </p:cNvSpPr>
          <p:nvPr>
            <p:ph type="ftr" idx="11"/>
          </p:nvPr>
        </p:nvSpPr>
        <p:spPr>
          <a:xfrm>
            <a:off x="-1" y="5002020"/>
            <a:ext cx="266400" cy="1350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sz="1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7"/>
          <p:cNvSpPr txBox="1">
            <a:spLocks noGrp="1"/>
          </p:cNvSpPr>
          <p:nvPr>
            <p:ph type="body" idx="1"/>
          </p:nvPr>
        </p:nvSpPr>
        <p:spPr>
          <a:xfrm>
            <a:off x="1373189" y="688180"/>
            <a:ext cx="7081800" cy="3369600"/>
          </a:xfrm>
          <a:prstGeom prst="rect">
            <a:avLst/>
          </a:prstGeom>
          <a:noFill/>
          <a:ln>
            <a:noFill/>
          </a:ln>
        </p:spPr>
        <p:txBody>
          <a:bodyPr spcFirstLastPara="1" wrap="square" lIns="0" tIns="0" rIns="0" bIns="0" anchor="ctr" anchorCtr="0">
            <a:noAutofit/>
          </a:bodyPr>
          <a:lstStyle>
            <a:lvl1pPr marL="457200" lvl="0" indent="-228600" algn="r" rtl="0">
              <a:lnSpc>
                <a:spcPct val="100000"/>
              </a:lnSpc>
              <a:spcBef>
                <a:spcPts val="0"/>
              </a:spcBef>
              <a:spcAft>
                <a:spcPts val="0"/>
              </a:spcAft>
              <a:buClr>
                <a:schemeClr val="lt1"/>
              </a:buClr>
              <a:buSzPts val="850"/>
              <a:buFont typeface="Arial"/>
              <a:buNone/>
              <a:defRPr sz="3400" b="0" cap="none">
                <a:solidFill>
                  <a:schemeClr val="lt1"/>
                </a:solidFill>
              </a:defRPr>
            </a:lvl1pPr>
            <a:lvl2pPr marL="914400" lvl="1" indent="-228600" algn="r" rtl="0">
              <a:lnSpc>
                <a:spcPct val="100000"/>
              </a:lnSpc>
              <a:spcBef>
                <a:spcPts val="0"/>
              </a:spcBef>
              <a:spcAft>
                <a:spcPts val="0"/>
              </a:spcAft>
              <a:buClr>
                <a:schemeClr val="lt1"/>
              </a:buClr>
              <a:buSzPts val="850"/>
              <a:buFont typeface="Arial"/>
              <a:buNone/>
              <a:defRPr sz="3400" b="1" cap="none">
                <a:solidFill>
                  <a:schemeClr val="lt1"/>
                </a:solidFill>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90" name="Google Shape;90;p17" descr="logo_couv_1.pdf"/>
          <p:cNvPicPr preferRelativeResize="0"/>
          <p:nvPr/>
        </p:nvPicPr>
        <p:blipFill rotWithShape="1">
          <a:blip r:embed="rId2">
            <a:alphaModFix/>
          </a:blip>
          <a:srcRect/>
          <a:stretch/>
        </p:blipFill>
        <p:spPr>
          <a:xfrm>
            <a:off x="539552" y="3953662"/>
            <a:ext cx="1224000" cy="72116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96000" y="0"/>
            <a:ext cx="7231800" cy="4500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8"/>
          <p:cNvSpPr txBox="1">
            <a:spLocks noGrp="1"/>
          </p:cNvSpPr>
          <p:nvPr>
            <p:ph type="body" idx="1"/>
          </p:nvPr>
        </p:nvSpPr>
        <p:spPr>
          <a:xfrm>
            <a:off x="396000" y="443550"/>
            <a:ext cx="7231800" cy="276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400"/>
              <a:buFont typeface="Arial"/>
              <a:buNone/>
              <a:defRPr sz="1600" cap="none">
                <a:solidFill>
                  <a:schemeClr val="dk1"/>
                </a:solidFill>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94" name="Google Shape;94;p18"/>
          <p:cNvSpPr txBox="1">
            <a:spLocks noGrp="1"/>
          </p:cNvSpPr>
          <p:nvPr>
            <p:ph type="body" idx="2"/>
          </p:nvPr>
        </p:nvSpPr>
        <p:spPr>
          <a:xfrm>
            <a:off x="396000" y="1055689"/>
            <a:ext cx="8359200" cy="3298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95" name="Google Shape;95;p18"/>
          <p:cNvSpPr txBox="1">
            <a:spLocks noGrp="1"/>
          </p:cNvSpPr>
          <p:nvPr>
            <p:ph type="dt" idx="10"/>
          </p:nvPr>
        </p:nvSpPr>
        <p:spPr>
          <a:xfrm>
            <a:off x="5322888" y="4565650"/>
            <a:ext cx="1980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8"/>
          <p:cNvSpPr txBox="1">
            <a:spLocks noGrp="1"/>
          </p:cNvSpPr>
          <p:nvPr>
            <p:ph type="ftr" idx="11"/>
          </p:nvPr>
        </p:nvSpPr>
        <p:spPr>
          <a:xfrm>
            <a:off x="2279650" y="4565650"/>
            <a:ext cx="2652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18"/>
          <p:cNvSpPr txBox="1">
            <a:spLocks noGrp="1"/>
          </p:cNvSpPr>
          <p:nvPr>
            <p:ph type="sldNum" idx="12"/>
          </p:nvPr>
        </p:nvSpPr>
        <p:spPr>
          <a:xfrm>
            <a:off x="7627938" y="214536"/>
            <a:ext cx="1127100" cy="30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re et contenu &amp; logo">
  <p:cSld name="Titre et contenu &amp; logo">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96000" y="0"/>
            <a:ext cx="7231800" cy="4500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9"/>
          <p:cNvSpPr txBox="1">
            <a:spLocks noGrp="1"/>
          </p:cNvSpPr>
          <p:nvPr>
            <p:ph type="body" idx="1"/>
          </p:nvPr>
        </p:nvSpPr>
        <p:spPr>
          <a:xfrm>
            <a:off x="396000" y="443550"/>
            <a:ext cx="7231800" cy="276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400"/>
              <a:buFont typeface="Arial"/>
              <a:buNone/>
              <a:defRPr sz="1600" cap="none">
                <a:solidFill>
                  <a:schemeClr val="dk1"/>
                </a:solidFill>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1" name="Google Shape;101;p19"/>
          <p:cNvSpPr txBox="1">
            <a:spLocks noGrp="1"/>
          </p:cNvSpPr>
          <p:nvPr>
            <p:ph type="body" idx="2"/>
          </p:nvPr>
        </p:nvSpPr>
        <p:spPr>
          <a:xfrm>
            <a:off x="396000" y="1055689"/>
            <a:ext cx="8359200" cy="3298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2" name="Google Shape;102;p19"/>
          <p:cNvSpPr>
            <a:spLocks noGrp="1"/>
          </p:cNvSpPr>
          <p:nvPr>
            <p:ph type="pic" idx="3"/>
          </p:nvPr>
        </p:nvSpPr>
        <p:spPr>
          <a:xfrm>
            <a:off x="7627938" y="4565650"/>
            <a:ext cx="608100" cy="26670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lt2"/>
              </a:buClr>
              <a:buSzPts val="475"/>
              <a:buFont typeface="Arial"/>
              <a:buNone/>
              <a:defRPr sz="1900" b="1"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dk1"/>
              </a:buClr>
              <a:buSzPts val="45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lt2"/>
              </a:buClr>
              <a:buSzPts val="144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Char char="-"/>
              <a:defRPr sz="1800" b="0" i="0" u="none" strike="noStrike" cap="none">
                <a:solidFill>
                  <a:schemeClr val="dk1"/>
                </a:solidFill>
                <a:latin typeface="Arial"/>
                <a:ea typeface="Arial"/>
                <a:cs typeface="Arial"/>
                <a:sym typeface="Arial"/>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lt2"/>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3" name="Google Shape;103;p19"/>
          <p:cNvSpPr txBox="1">
            <a:spLocks noGrp="1"/>
          </p:cNvSpPr>
          <p:nvPr>
            <p:ph type="dt" idx="10"/>
          </p:nvPr>
        </p:nvSpPr>
        <p:spPr>
          <a:xfrm>
            <a:off x="5322888" y="4565650"/>
            <a:ext cx="1980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9"/>
          <p:cNvSpPr txBox="1">
            <a:spLocks noGrp="1"/>
          </p:cNvSpPr>
          <p:nvPr>
            <p:ph type="ftr" idx="11"/>
          </p:nvPr>
        </p:nvSpPr>
        <p:spPr>
          <a:xfrm>
            <a:off x="2279650" y="4565650"/>
            <a:ext cx="2652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9"/>
          <p:cNvSpPr txBox="1">
            <a:spLocks noGrp="1"/>
          </p:cNvSpPr>
          <p:nvPr>
            <p:ph type="sldNum" idx="12"/>
          </p:nvPr>
        </p:nvSpPr>
        <p:spPr>
          <a:xfrm>
            <a:off x="7627938" y="214536"/>
            <a:ext cx="1127100" cy="30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re et contenu 2 colonnes">
  <p:cSld name="Titre et contenu 2 colonnes">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96000" y="0"/>
            <a:ext cx="7231800" cy="4500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0"/>
          <p:cNvSpPr txBox="1">
            <a:spLocks noGrp="1"/>
          </p:cNvSpPr>
          <p:nvPr>
            <p:ph type="body" idx="1"/>
          </p:nvPr>
        </p:nvSpPr>
        <p:spPr>
          <a:xfrm>
            <a:off x="396000" y="442800"/>
            <a:ext cx="7232400" cy="276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400"/>
              <a:buFont typeface="Arial"/>
              <a:buNone/>
              <a:defRPr sz="1600" cap="none">
                <a:solidFill>
                  <a:schemeClr val="dk1"/>
                </a:solidFill>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9" name="Google Shape;109;p20"/>
          <p:cNvSpPr txBox="1">
            <a:spLocks noGrp="1"/>
          </p:cNvSpPr>
          <p:nvPr>
            <p:ph type="body" idx="2"/>
          </p:nvPr>
        </p:nvSpPr>
        <p:spPr>
          <a:xfrm>
            <a:off x="396000" y="1055688"/>
            <a:ext cx="3888000" cy="3298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0" name="Google Shape;110;p20"/>
          <p:cNvSpPr txBox="1">
            <a:spLocks noGrp="1"/>
          </p:cNvSpPr>
          <p:nvPr>
            <p:ph type="body" idx="3"/>
          </p:nvPr>
        </p:nvSpPr>
        <p:spPr>
          <a:xfrm>
            <a:off x="4572000" y="1055688"/>
            <a:ext cx="3882900" cy="3298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1" name="Google Shape;111;p20"/>
          <p:cNvSpPr txBox="1">
            <a:spLocks noGrp="1"/>
          </p:cNvSpPr>
          <p:nvPr>
            <p:ph type="dt" idx="10"/>
          </p:nvPr>
        </p:nvSpPr>
        <p:spPr>
          <a:xfrm>
            <a:off x="5322888" y="4565650"/>
            <a:ext cx="1980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0"/>
          <p:cNvSpPr txBox="1">
            <a:spLocks noGrp="1"/>
          </p:cNvSpPr>
          <p:nvPr>
            <p:ph type="ftr" idx="11"/>
          </p:nvPr>
        </p:nvSpPr>
        <p:spPr>
          <a:xfrm>
            <a:off x="2279650" y="4565650"/>
            <a:ext cx="2652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20"/>
          <p:cNvSpPr txBox="1">
            <a:spLocks noGrp="1"/>
          </p:cNvSpPr>
          <p:nvPr>
            <p:ph type="sldNum" idx="12"/>
          </p:nvPr>
        </p:nvSpPr>
        <p:spPr>
          <a:xfrm>
            <a:off x="7627938" y="214536"/>
            <a:ext cx="1127100" cy="30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2 colonnes &amp; logo">
  <p:cSld name="Titre et contenu 2 colonnes &amp; logo">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96000" y="0"/>
            <a:ext cx="7231800" cy="4500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a:off x="396000" y="442800"/>
            <a:ext cx="7232400" cy="276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400"/>
              <a:buFont typeface="Arial"/>
              <a:buNone/>
              <a:defRPr sz="1600" cap="none">
                <a:solidFill>
                  <a:schemeClr val="dk1"/>
                </a:solidFill>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body" idx="2"/>
          </p:nvPr>
        </p:nvSpPr>
        <p:spPr>
          <a:xfrm>
            <a:off x="396000" y="1054800"/>
            <a:ext cx="3888000" cy="3297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8" name="Google Shape;118;p21"/>
          <p:cNvSpPr txBox="1">
            <a:spLocks noGrp="1"/>
          </p:cNvSpPr>
          <p:nvPr>
            <p:ph type="body" idx="3"/>
          </p:nvPr>
        </p:nvSpPr>
        <p:spPr>
          <a:xfrm>
            <a:off x="4572000" y="1055688"/>
            <a:ext cx="3882900" cy="3298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9" name="Google Shape;119;p21"/>
          <p:cNvSpPr>
            <a:spLocks noGrp="1"/>
          </p:cNvSpPr>
          <p:nvPr>
            <p:ph type="pic" idx="4"/>
          </p:nvPr>
        </p:nvSpPr>
        <p:spPr>
          <a:xfrm>
            <a:off x="7627938" y="4565650"/>
            <a:ext cx="608100" cy="26670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lt2"/>
              </a:buClr>
              <a:buSzPts val="475"/>
              <a:buFont typeface="Arial"/>
              <a:buNone/>
              <a:defRPr sz="1900" b="1"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dk1"/>
              </a:buClr>
              <a:buSzPts val="45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lt2"/>
              </a:buClr>
              <a:buSzPts val="144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Char char="-"/>
              <a:defRPr sz="1800" b="0" i="0" u="none" strike="noStrike" cap="none">
                <a:solidFill>
                  <a:schemeClr val="dk1"/>
                </a:solidFill>
                <a:latin typeface="Arial"/>
                <a:ea typeface="Arial"/>
                <a:cs typeface="Arial"/>
                <a:sym typeface="Arial"/>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lt2"/>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Google Shape;120;p21"/>
          <p:cNvSpPr txBox="1">
            <a:spLocks noGrp="1"/>
          </p:cNvSpPr>
          <p:nvPr>
            <p:ph type="dt" idx="10"/>
          </p:nvPr>
        </p:nvSpPr>
        <p:spPr>
          <a:xfrm>
            <a:off x="5322888" y="4565650"/>
            <a:ext cx="1980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p21"/>
          <p:cNvSpPr txBox="1">
            <a:spLocks noGrp="1"/>
          </p:cNvSpPr>
          <p:nvPr>
            <p:ph type="ftr" idx="11"/>
          </p:nvPr>
        </p:nvSpPr>
        <p:spPr>
          <a:xfrm>
            <a:off x="2279650" y="4565650"/>
            <a:ext cx="2652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21"/>
          <p:cNvSpPr txBox="1">
            <a:spLocks noGrp="1"/>
          </p:cNvSpPr>
          <p:nvPr>
            <p:ph type="sldNum" idx="12"/>
          </p:nvPr>
        </p:nvSpPr>
        <p:spPr>
          <a:xfrm>
            <a:off x="7627938" y="214536"/>
            <a:ext cx="1127100" cy="30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re et contenu visuel &amp; logo">
  <p:cSld name="Titre et contenu visuel &amp; logo">
    <p:spTree>
      <p:nvGrpSpPr>
        <p:cNvPr id="1" name="Shape 123"/>
        <p:cNvGrpSpPr/>
        <p:nvPr/>
      </p:nvGrpSpPr>
      <p:grpSpPr>
        <a:xfrm>
          <a:off x="0" y="0"/>
          <a:ext cx="0" cy="0"/>
          <a:chOff x="0" y="0"/>
          <a:chExt cx="0" cy="0"/>
        </a:xfrm>
      </p:grpSpPr>
      <p:sp>
        <p:nvSpPr>
          <p:cNvPr id="124" name="Google Shape;124;p22"/>
          <p:cNvSpPr>
            <a:spLocks noGrp="1"/>
          </p:cNvSpPr>
          <p:nvPr>
            <p:ph type="pic" idx="2"/>
          </p:nvPr>
        </p:nvSpPr>
        <p:spPr>
          <a:xfrm>
            <a:off x="396000" y="1116000"/>
            <a:ext cx="3816000" cy="3060000"/>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lt2"/>
              </a:buClr>
              <a:buSzPts val="475"/>
              <a:buFont typeface="Arial"/>
              <a:buNone/>
              <a:defRPr sz="1900" b="1"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dk1"/>
              </a:buClr>
              <a:buSzPts val="45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lt2"/>
              </a:buClr>
              <a:buSzPts val="144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Char char="-"/>
              <a:defRPr sz="1800" b="0" i="0" u="none" strike="noStrike" cap="none">
                <a:solidFill>
                  <a:schemeClr val="dk1"/>
                </a:solidFill>
                <a:latin typeface="Arial"/>
                <a:ea typeface="Arial"/>
                <a:cs typeface="Arial"/>
                <a:sym typeface="Arial"/>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lt2"/>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5" name="Google Shape;125;p22"/>
          <p:cNvSpPr txBox="1">
            <a:spLocks noGrp="1"/>
          </p:cNvSpPr>
          <p:nvPr>
            <p:ph type="title"/>
          </p:nvPr>
        </p:nvSpPr>
        <p:spPr>
          <a:xfrm>
            <a:off x="396000" y="0"/>
            <a:ext cx="7231800" cy="4500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2"/>
          <p:cNvSpPr txBox="1">
            <a:spLocks noGrp="1"/>
          </p:cNvSpPr>
          <p:nvPr>
            <p:ph type="body" idx="1"/>
          </p:nvPr>
        </p:nvSpPr>
        <p:spPr>
          <a:xfrm>
            <a:off x="396000" y="442800"/>
            <a:ext cx="7228800" cy="276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400"/>
              <a:buFont typeface="Arial"/>
              <a:buNone/>
              <a:defRPr sz="1600" cap="none">
                <a:solidFill>
                  <a:schemeClr val="dk1"/>
                </a:solidFill>
              </a:defRPr>
            </a:lvl1pPr>
            <a:lvl2pPr marL="914400" lvl="1" indent="-228600" algn="l" rtl="0">
              <a:lnSpc>
                <a:spcPct val="100000"/>
              </a:lnSpc>
              <a:spcBef>
                <a:spcPts val="0"/>
              </a:spcBef>
              <a:spcAft>
                <a:spcPts val="0"/>
              </a:spcAft>
              <a:buClr>
                <a:schemeClr val="lt2"/>
              </a:buClr>
              <a:buSzPts val="450"/>
              <a:buNone/>
              <a:defRPr/>
            </a:lvl2pPr>
            <a:lvl3pPr marL="1371600" lvl="2" indent="-228600" algn="l" rtl="0">
              <a:lnSpc>
                <a:spcPct val="100000"/>
              </a:lnSpc>
              <a:spcBef>
                <a:spcPts val="0"/>
              </a:spcBef>
              <a:spcAft>
                <a:spcPts val="0"/>
              </a:spcAft>
              <a:buClr>
                <a:schemeClr val="dk1"/>
              </a:buClr>
              <a:buSzPts val="450"/>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7" name="Google Shape;127;p22"/>
          <p:cNvSpPr txBox="1">
            <a:spLocks noGrp="1"/>
          </p:cNvSpPr>
          <p:nvPr>
            <p:ph type="body" idx="3"/>
          </p:nvPr>
        </p:nvSpPr>
        <p:spPr>
          <a:xfrm>
            <a:off x="4572000" y="1054800"/>
            <a:ext cx="3882900" cy="3297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450"/>
              <a:buNone/>
              <a:defRPr/>
            </a:lvl1pPr>
            <a:lvl2pPr marL="914400" lvl="1" indent="-228600" algn="l" rtl="0">
              <a:lnSpc>
                <a:spcPct val="100000"/>
              </a:lnSpc>
              <a:spcBef>
                <a:spcPts val="0"/>
              </a:spcBef>
              <a:spcAft>
                <a:spcPts val="0"/>
              </a:spcAft>
              <a:buClr>
                <a:schemeClr val="lt2"/>
              </a:buClr>
              <a:buSzPts val="475"/>
              <a:buFont typeface="Arial"/>
              <a:buNone/>
              <a:defRPr/>
            </a:lvl2pPr>
            <a:lvl3pPr marL="1371600" lvl="2" indent="-228600" algn="l" rtl="0">
              <a:lnSpc>
                <a:spcPct val="100000"/>
              </a:lnSpc>
              <a:spcBef>
                <a:spcPts val="0"/>
              </a:spcBef>
              <a:spcAft>
                <a:spcPts val="0"/>
              </a:spcAft>
              <a:buClr>
                <a:schemeClr val="dk1"/>
              </a:buClr>
              <a:buSzPts val="450"/>
              <a:buFont typeface="Arial"/>
              <a:buNone/>
              <a:defRPr/>
            </a:lvl3pPr>
            <a:lvl4pPr marL="1828800" lvl="3" indent="-320039" algn="l" rtl="0">
              <a:lnSpc>
                <a:spcPct val="100000"/>
              </a:lnSpc>
              <a:spcBef>
                <a:spcPts val="0"/>
              </a:spcBef>
              <a:spcAft>
                <a:spcPts val="0"/>
              </a:spcAft>
              <a:buSzPts val="1440"/>
              <a:buChar char="►"/>
              <a:defRPr/>
            </a:lvl4pPr>
            <a:lvl5pPr marL="2286000" lvl="4" indent="-342900" algn="l" rtl="0">
              <a:lnSpc>
                <a:spcPct val="100000"/>
              </a:lnSpc>
              <a:spcBef>
                <a:spcPts val="0"/>
              </a:spcBef>
              <a:spcAft>
                <a:spcPts val="0"/>
              </a:spcAft>
              <a:buSzPts val="1800"/>
              <a:buChar char="-"/>
              <a:defRPr/>
            </a:lvl5pPr>
            <a:lvl6pPr marL="2743200" lvl="5" indent="-228600" algn="l" rtl="0">
              <a:spcBef>
                <a:spcPts val="360"/>
              </a:spcBef>
              <a:spcAft>
                <a:spcPts val="0"/>
              </a:spcAft>
              <a:buClr>
                <a:schemeClr val="dk1"/>
              </a:buClr>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8" name="Google Shape;128;p22"/>
          <p:cNvSpPr>
            <a:spLocks noGrp="1"/>
          </p:cNvSpPr>
          <p:nvPr>
            <p:ph type="pic" idx="4"/>
          </p:nvPr>
        </p:nvSpPr>
        <p:spPr>
          <a:xfrm>
            <a:off x="7627938" y="4565650"/>
            <a:ext cx="608100" cy="26670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lt2"/>
              </a:buClr>
              <a:buSzPts val="475"/>
              <a:buFont typeface="Arial"/>
              <a:buNone/>
              <a:defRPr sz="1900" b="1"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dk1"/>
              </a:buClr>
              <a:buSzPts val="45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lt2"/>
              </a:buClr>
              <a:buSzPts val="144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Char char="-"/>
              <a:defRPr sz="1800" b="0" i="0" u="none" strike="noStrike" cap="none">
                <a:solidFill>
                  <a:schemeClr val="dk1"/>
                </a:solidFill>
                <a:latin typeface="Arial"/>
                <a:ea typeface="Arial"/>
                <a:cs typeface="Arial"/>
                <a:sym typeface="Arial"/>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lt2"/>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9" name="Google Shape;129;p22"/>
          <p:cNvSpPr txBox="1">
            <a:spLocks noGrp="1"/>
          </p:cNvSpPr>
          <p:nvPr>
            <p:ph type="dt" idx="10"/>
          </p:nvPr>
        </p:nvSpPr>
        <p:spPr>
          <a:xfrm>
            <a:off x="5322888" y="4565650"/>
            <a:ext cx="1980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22"/>
          <p:cNvSpPr txBox="1">
            <a:spLocks noGrp="1"/>
          </p:cNvSpPr>
          <p:nvPr>
            <p:ph type="ftr" idx="11"/>
          </p:nvPr>
        </p:nvSpPr>
        <p:spPr>
          <a:xfrm>
            <a:off x="2279650" y="4565650"/>
            <a:ext cx="2652000" cy="2883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2"/>
          <p:cNvSpPr txBox="1">
            <a:spLocks noGrp="1"/>
          </p:cNvSpPr>
          <p:nvPr>
            <p:ph type="sldNum" idx="12"/>
          </p:nvPr>
        </p:nvSpPr>
        <p:spPr>
          <a:xfrm>
            <a:off x="7627938" y="214536"/>
            <a:ext cx="1127100" cy="30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75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396000" y="0"/>
            <a:ext cx="7231800" cy="4500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2200"/>
              <a:buFont typeface="Arial"/>
              <a:buNone/>
              <a:defRPr sz="22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396000" y="1056085"/>
            <a:ext cx="8366100" cy="3298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accent5"/>
              </a:buClr>
              <a:buSzPts val="500"/>
              <a:buFont typeface="Arial"/>
              <a:buNone/>
              <a:defRPr sz="2000" b="0" i="0" u="none" strike="noStrike" cap="none">
                <a:solidFill>
                  <a:schemeClr val="accent5"/>
                </a:solidFill>
                <a:latin typeface="Arial"/>
                <a:ea typeface="Arial"/>
                <a:cs typeface="Arial"/>
                <a:sym typeface="Arial"/>
              </a:defRPr>
            </a:lvl1pPr>
            <a:lvl2pPr marL="914400" marR="0" lvl="1" indent="-228600" algn="l" rtl="0">
              <a:lnSpc>
                <a:spcPct val="100000"/>
              </a:lnSpc>
              <a:spcBef>
                <a:spcPts val="0"/>
              </a:spcBef>
              <a:spcAft>
                <a:spcPts val="0"/>
              </a:spcAft>
              <a:buClr>
                <a:schemeClr val="lt2"/>
              </a:buClr>
              <a:buSzPts val="475"/>
              <a:buFont typeface="Arial"/>
              <a:buNone/>
              <a:defRPr sz="1900" b="1" i="0" u="none" strike="noStrike" cap="none">
                <a:solidFill>
                  <a:schemeClr val="lt2"/>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450"/>
              <a:buFont typeface="Arial"/>
              <a:buNone/>
              <a:defRPr sz="1800" b="0" i="0" u="none" strike="noStrike" cap="none">
                <a:solidFill>
                  <a:schemeClr val="dk1"/>
                </a:solidFill>
                <a:latin typeface="Arial"/>
                <a:ea typeface="Arial"/>
                <a:cs typeface="Arial"/>
                <a:sym typeface="Arial"/>
              </a:defRPr>
            </a:lvl3pPr>
            <a:lvl4pPr marL="1828800" marR="0" lvl="3" indent="-320039" algn="l" rtl="0">
              <a:lnSpc>
                <a:spcPct val="100000"/>
              </a:lnSpc>
              <a:spcBef>
                <a:spcPts val="0"/>
              </a:spcBef>
              <a:spcAft>
                <a:spcPts val="0"/>
              </a:spcAft>
              <a:buClr>
                <a:schemeClr val="lt2"/>
              </a:buClr>
              <a:buSzPts val="144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lt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228600"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lt2"/>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dt" idx="10"/>
          </p:nvPr>
        </p:nvSpPr>
        <p:spPr>
          <a:xfrm>
            <a:off x="5322888" y="4565650"/>
            <a:ext cx="1980000" cy="288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800" b="0" i="0" u="none" strike="noStrike" cap="none">
                <a:solidFill>
                  <a:schemeClr val="accent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ftr" idx="11"/>
          </p:nvPr>
        </p:nvSpPr>
        <p:spPr>
          <a:xfrm>
            <a:off x="2279650" y="4565650"/>
            <a:ext cx="2652000" cy="288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800" b="0" i="0" u="none" strike="noStrike" cap="none">
                <a:solidFill>
                  <a:schemeClr val="accent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sldNum" idx="12"/>
          </p:nvPr>
        </p:nvSpPr>
        <p:spPr>
          <a:xfrm>
            <a:off x="7627938" y="214536"/>
            <a:ext cx="1127100" cy="30360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2350" b="0" i="0" u="none" strike="noStrike" cap="none">
                <a:solidFill>
                  <a:schemeClr val="lt2"/>
                </a:solidFill>
                <a:latin typeface="Arial"/>
                <a:ea typeface="Arial"/>
                <a:cs typeface="Arial"/>
                <a:sym typeface="Arial"/>
              </a:defRPr>
            </a:lvl1pPr>
            <a:lvl2pPr marL="0" marR="0" lvl="1" indent="0" algn="r" rtl="0">
              <a:spcBef>
                <a:spcPts val="0"/>
              </a:spcBef>
              <a:buNone/>
              <a:defRPr sz="2350" b="0" i="0" u="none" strike="noStrike" cap="none">
                <a:solidFill>
                  <a:schemeClr val="lt2"/>
                </a:solidFill>
                <a:latin typeface="Arial"/>
                <a:ea typeface="Arial"/>
                <a:cs typeface="Arial"/>
                <a:sym typeface="Arial"/>
              </a:defRPr>
            </a:lvl2pPr>
            <a:lvl3pPr marL="0" marR="0" lvl="2" indent="0" algn="r" rtl="0">
              <a:spcBef>
                <a:spcPts val="0"/>
              </a:spcBef>
              <a:buNone/>
              <a:defRPr sz="2350" b="0" i="0" u="none" strike="noStrike" cap="none">
                <a:solidFill>
                  <a:schemeClr val="lt2"/>
                </a:solidFill>
                <a:latin typeface="Arial"/>
                <a:ea typeface="Arial"/>
                <a:cs typeface="Arial"/>
                <a:sym typeface="Arial"/>
              </a:defRPr>
            </a:lvl3pPr>
            <a:lvl4pPr marL="0" marR="0" lvl="3" indent="0" algn="r" rtl="0">
              <a:spcBef>
                <a:spcPts val="0"/>
              </a:spcBef>
              <a:buNone/>
              <a:defRPr sz="2350" b="0" i="0" u="none" strike="noStrike" cap="none">
                <a:solidFill>
                  <a:schemeClr val="lt2"/>
                </a:solidFill>
                <a:latin typeface="Arial"/>
                <a:ea typeface="Arial"/>
                <a:cs typeface="Arial"/>
                <a:sym typeface="Arial"/>
              </a:defRPr>
            </a:lvl4pPr>
            <a:lvl5pPr marL="0" marR="0" lvl="4" indent="0" algn="r" rtl="0">
              <a:spcBef>
                <a:spcPts val="0"/>
              </a:spcBef>
              <a:buNone/>
              <a:defRPr sz="2350" b="0" i="0" u="none" strike="noStrike" cap="none">
                <a:solidFill>
                  <a:schemeClr val="lt2"/>
                </a:solidFill>
                <a:latin typeface="Arial"/>
                <a:ea typeface="Arial"/>
                <a:cs typeface="Arial"/>
                <a:sym typeface="Arial"/>
              </a:defRPr>
            </a:lvl5pPr>
            <a:lvl6pPr marL="0" marR="0" lvl="5" indent="0" algn="r" rtl="0">
              <a:spcBef>
                <a:spcPts val="0"/>
              </a:spcBef>
              <a:buNone/>
              <a:defRPr sz="2350" b="0" i="0" u="none" strike="noStrike" cap="none">
                <a:solidFill>
                  <a:schemeClr val="lt2"/>
                </a:solidFill>
                <a:latin typeface="Arial"/>
                <a:ea typeface="Arial"/>
                <a:cs typeface="Arial"/>
                <a:sym typeface="Arial"/>
              </a:defRPr>
            </a:lvl6pPr>
            <a:lvl7pPr marL="0" marR="0" lvl="6" indent="0" algn="r" rtl="0">
              <a:spcBef>
                <a:spcPts val="0"/>
              </a:spcBef>
              <a:buNone/>
              <a:defRPr sz="2350" b="0" i="0" u="none" strike="noStrike" cap="none">
                <a:solidFill>
                  <a:schemeClr val="lt2"/>
                </a:solidFill>
                <a:latin typeface="Arial"/>
                <a:ea typeface="Arial"/>
                <a:cs typeface="Arial"/>
                <a:sym typeface="Arial"/>
              </a:defRPr>
            </a:lvl7pPr>
            <a:lvl8pPr marL="0" marR="0" lvl="7" indent="0" algn="r" rtl="0">
              <a:spcBef>
                <a:spcPts val="0"/>
              </a:spcBef>
              <a:buNone/>
              <a:defRPr sz="2350" b="0" i="0" u="none" strike="noStrike" cap="none">
                <a:solidFill>
                  <a:schemeClr val="lt2"/>
                </a:solidFill>
                <a:latin typeface="Arial"/>
                <a:ea typeface="Arial"/>
                <a:cs typeface="Arial"/>
                <a:sym typeface="Arial"/>
              </a:defRPr>
            </a:lvl8pPr>
            <a:lvl9pPr marL="0" marR="0" lvl="8" indent="0" algn="r" rtl="0">
              <a:spcBef>
                <a:spcPts val="0"/>
              </a:spcBef>
              <a:buNone/>
              <a:defRPr sz="235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pic>
        <p:nvPicPr>
          <p:cNvPr id="57" name="Google Shape;57;p13" descr="logo_couv_1.pdf"/>
          <p:cNvPicPr preferRelativeResize="0"/>
          <p:nvPr/>
        </p:nvPicPr>
        <p:blipFill rotWithShape="1">
          <a:blip r:embed="rId11">
            <a:alphaModFix/>
          </a:blip>
          <a:srcRect/>
          <a:stretch/>
        </p:blipFill>
        <p:spPr>
          <a:xfrm>
            <a:off x="403675" y="4433896"/>
            <a:ext cx="856801" cy="50481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t-atlantique.fr/fr"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www.imt-atlantique.fr/fr"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imt-atlantique.fr/fr"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imt-atlantique.fr/fr"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imt-atlantique.fr/fr"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dt" idx="10"/>
          </p:nvPr>
        </p:nvSpPr>
        <p:spPr>
          <a:xfrm flipH="1">
            <a:off x="8" y="5008500"/>
            <a:ext cx="1628100" cy="1350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fr" dirty="0" smtClean="0"/>
              <a:t>24/05/2020</a:t>
            </a:r>
            <a:endParaRPr dirty="0"/>
          </a:p>
        </p:txBody>
      </p:sp>
      <p:sp>
        <p:nvSpPr>
          <p:cNvPr id="137" name="Google Shape;137;p23"/>
          <p:cNvSpPr txBox="1">
            <a:spLocks noGrp="1"/>
          </p:cNvSpPr>
          <p:nvPr>
            <p:ph type="body" idx="1"/>
          </p:nvPr>
        </p:nvSpPr>
        <p:spPr>
          <a:xfrm>
            <a:off x="3066309" y="1883320"/>
            <a:ext cx="7095900" cy="2811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lt1"/>
              </a:buClr>
              <a:buSzPts val="450"/>
              <a:buFont typeface="Arial"/>
              <a:buNone/>
            </a:pPr>
            <a:r>
              <a:rPr lang="en-US" sz="2800" dirty="0" smtClean="0"/>
              <a:t>CHALLENGE IN </a:t>
            </a:r>
            <a:r>
              <a:rPr lang="en-US" sz="2800" dirty="0" err="1" smtClean="0"/>
              <a:t>PYRAT</a:t>
            </a:r>
            <a:endParaRPr lang="en-US" sz="2800" dirty="0" smtClean="0"/>
          </a:p>
          <a:p>
            <a:pPr marL="0" lvl="0" indent="0" algn="ctr" rtl="0">
              <a:lnSpc>
                <a:spcPct val="100000"/>
              </a:lnSpc>
              <a:spcBef>
                <a:spcPts val="0"/>
              </a:spcBef>
              <a:spcAft>
                <a:spcPts val="0"/>
              </a:spcAft>
              <a:buClr>
                <a:schemeClr val="lt1"/>
              </a:buClr>
              <a:buSzPts val="450"/>
              <a:buFont typeface="Arial"/>
              <a:buNone/>
            </a:pPr>
            <a:r>
              <a:rPr lang="en-US" sz="1800" dirty="0" smtClean="0"/>
              <a:t>Introduction to Artificial Intelligence</a:t>
            </a:r>
            <a:endParaRPr sz="1800" dirty="0"/>
          </a:p>
          <a:p>
            <a:pPr marL="0" lvl="0" indent="0" algn="ctr" rtl="0">
              <a:lnSpc>
                <a:spcPct val="100000"/>
              </a:lnSpc>
              <a:spcBef>
                <a:spcPts val="0"/>
              </a:spcBef>
              <a:spcAft>
                <a:spcPts val="0"/>
              </a:spcAft>
              <a:buClr>
                <a:schemeClr val="lt1"/>
              </a:buClr>
              <a:buSzPts val="450"/>
              <a:buFont typeface="Arial"/>
              <a:buNone/>
            </a:pPr>
            <a:endParaRPr sz="2800" dirty="0"/>
          </a:p>
          <a:p>
            <a:pPr marL="0" lvl="0" indent="0" algn="r" rtl="0">
              <a:lnSpc>
                <a:spcPct val="100000"/>
              </a:lnSpc>
              <a:spcBef>
                <a:spcPts val="0"/>
              </a:spcBef>
              <a:spcAft>
                <a:spcPts val="0"/>
              </a:spcAft>
              <a:buClr>
                <a:schemeClr val="lt1"/>
              </a:buClr>
              <a:buSzPts val="450"/>
              <a:buFont typeface="Arial"/>
              <a:buNone/>
            </a:pPr>
            <a:endParaRPr sz="2800" dirty="0"/>
          </a:p>
        </p:txBody>
      </p:sp>
      <p:sp>
        <p:nvSpPr>
          <p:cNvPr id="2" name="TextBox 1"/>
          <p:cNvSpPr txBox="1"/>
          <p:nvPr/>
        </p:nvSpPr>
        <p:spPr>
          <a:xfrm>
            <a:off x="6213764" y="4121727"/>
            <a:ext cx="2410691" cy="369332"/>
          </a:xfrm>
          <a:prstGeom prst="rect">
            <a:avLst/>
          </a:prstGeom>
          <a:noFill/>
        </p:spPr>
        <p:txBody>
          <a:bodyPr wrap="square" rtlCol="0">
            <a:spAutoFit/>
          </a:bodyPr>
          <a:lstStyle/>
          <a:p>
            <a:r>
              <a:rPr lang="en-US" sz="1800" dirty="0" smtClean="0">
                <a:latin typeface="Bernard MT Condensed" panose="02050806060905020404" pitchFamily="18" charset="0"/>
              </a:rPr>
              <a:t>NGUYEN </a:t>
            </a:r>
            <a:r>
              <a:rPr lang="en-US" sz="1800" dirty="0" err="1" smtClean="0">
                <a:latin typeface="Bernard MT Condensed" panose="02050806060905020404" pitchFamily="18" charset="0"/>
              </a:rPr>
              <a:t>Binh</a:t>
            </a:r>
            <a:r>
              <a:rPr lang="en-US" sz="1800" dirty="0" smtClean="0">
                <a:latin typeface="Bernard MT Condensed" panose="02050806060905020404" pitchFamily="18" charset="0"/>
              </a:rPr>
              <a:t> Minh</a:t>
            </a:r>
            <a:endParaRPr lang="en-US" sz="1800" dirty="0">
              <a:latin typeface="Bernard MT Condensed" panose="020508060609050204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Epsilon Greedy Strategy</a:t>
            </a:r>
            <a:endParaRPr sz="2000" dirty="0"/>
          </a:p>
        </p:txBody>
      </p:sp>
      <p:sp>
        <p:nvSpPr>
          <p:cNvPr id="159" name="Google Shape;159;p26"/>
          <p:cNvSpPr txBox="1"/>
          <p:nvPr/>
        </p:nvSpPr>
        <p:spPr>
          <a:xfrm>
            <a:off x="329502" y="1198418"/>
            <a:ext cx="4159371"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fr-FR" sz="1600" dirty="0" err="1" smtClean="0"/>
              <a:t>We</a:t>
            </a:r>
            <a:r>
              <a:rPr lang="fr-FR" sz="1600" dirty="0" smtClean="0"/>
              <a:t> </a:t>
            </a:r>
            <a:r>
              <a:rPr lang="fr-FR" sz="1600" dirty="0" err="1" smtClean="0"/>
              <a:t>can</a:t>
            </a:r>
            <a:r>
              <a:rPr lang="fr-FR" sz="1600" dirty="0" smtClean="0"/>
              <a:t> </a:t>
            </a:r>
            <a:r>
              <a:rPr lang="fr-FR" sz="1600" dirty="0" err="1" smtClean="0"/>
              <a:t>see</a:t>
            </a:r>
            <a:r>
              <a:rPr lang="fr-FR" sz="1600" dirty="0" smtClean="0"/>
              <a:t> </a:t>
            </a:r>
            <a:r>
              <a:rPr lang="fr-FR" sz="1600" dirty="0" err="1" smtClean="0"/>
              <a:t>that</a:t>
            </a:r>
            <a:r>
              <a:rPr lang="fr-FR" sz="1600" dirty="0" smtClean="0"/>
              <a:t> </a:t>
            </a:r>
            <a:r>
              <a:rPr lang="fr-FR" sz="1600" dirty="0" err="1" smtClean="0"/>
              <a:t>using</a:t>
            </a:r>
            <a:r>
              <a:rPr lang="fr-FR" sz="1600" dirty="0"/>
              <a:t> </a:t>
            </a:r>
            <a:r>
              <a:rPr lang="fr-FR" sz="1600" dirty="0" smtClean="0"/>
              <a:t>the Epsilon </a:t>
            </a:r>
            <a:r>
              <a:rPr lang="fr-FR" sz="1600" dirty="0" err="1"/>
              <a:t>Greedy</a:t>
            </a:r>
            <a:r>
              <a:rPr lang="fr-FR" sz="1600" dirty="0"/>
              <a:t> </a:t>
            </a:r>
            <a:r>
              <a:rPr lang="fr-FR" sz="1600" dirty="0" err="1"/>
              <a:t>Strategy</a:t>
            </a:r>
            <a:r>
              <a:rPr lang="fr-FR" sz="1600" dirty="0"/>
              <a:t> </a:t>
            </a:r>
            <a:r>
              <a:rPr lang="fr-FR" sz="1600" dirty="0" err="1" smtClean="0"/>
              <a:t>helped</a:t>
            </a:r>
            <a:r>
              <a:rPr lang="fr-FR" sz="1600" dirty="0" smtClean="0"/>
              <a:t> us </a:t>
            </a:r>
            <a:r>
              <a:rPr lang="fr-FR" sz="1600" dirty="0" err="1" smtClean="0"/>
              <a:t>accelerate</a:t>
            </a:r>
            <a:r>
              <a:rPr lang="fr-FR" sz="1600" dirty="0" smtClean="0"/>
              <a:t> the </a:t>
            </a:r>
            <a:r>
              <a:rPr lang="fr-FR" sz="1600" dirty="0" err="1" smtClean="0"/>
              <a:t>learning</a:t>
            </a:r>
            <a:r>
              <a:rPr lang="fr-FR" sz="1600" dirty="0" smtClean="0"/>
              <a:t> time by </a:t>
            </a:r>
            <a:r>
              <a:rPr lang="fr-FR" sz="1600" dirty="0" err="1" smtClean="0"/>
              <a:t>exploring</a:t>
            </a:r>
            <a:r>
              <a:rPr lang="fr-FR" sz="1600" dirty="0" smtClean="0"/>
              <a:t> the </a:t>
            </a:r>
            <a:r>
              <a:rPr lang="fr-FR" sz="1600" dirty="0" err="1" smtClean="0"/>
              <a:t>potential</a:t>
            </a:r>
            <a:r>
              <a:rPr lang="fr-FR" sz="1600" dirty="0" smtClean="0"/>
              <a:t> </a:t>
            </a:r>
            <a:r>
              <a:rPr lang="fr-FR" sz="1600" dirty="0" err="1" smtClean="0"/>
              <a:t>choices</a:t>
            </a:r>
            <a:r>
              <a:rPr lang="fr-FR" sz="1600" dirty="0" smtClean="0"/>
              <a:t> of actions at the </a:t>
            </a:r>
            <a:r>
              <a:rPr lang="fr-FR" sz="1600" dirty="0" err="1" smtClean="0"/>
              <a:t>earlier</a:t>
            </a:r>
            <a:r>
              <a:rPr lang="fr-FR" sz="1600" dirty="0" smtClean="0"/>
              <a:t> time in the training </a:t>
            </a:r>
            <a:r>
              <a:rPr lang="fr-FR" sz="1600" dirty="0" err="1" smtClean="0"/>
              <a:t>process</a:t>
            </a:r>
            <a:r>
              <a:rPr lang="fr-FR" sz="1600" dirty="0" smtClean="0"/>
              <a:t>.</a:t>
            </a:r>
          </a:p>
          <a:p>
            <a:pPr marL="400050" lvl="0" indent="-285750">
              <a:buSzPts val="1800"/>
              <a:buFont typeface="Arial" panose="020B0604020202020204" pitchFamily="34" charset="0"/>
              <a:buChar char="•"/>
            </a:pPr>
            <a:r>
              <a:rPr lang="fr-FR" sz="1600" dirty="0" smtClean="0"/>
              <a:t>In </a:t>
            </a:r>
            <a:r>
              <a:rPr lang="fr-FR" sz="1600" dirty="0" err="1" smtClean="0"/>
              <a:t>this</a:t>
            </a:r>
            <a:r>
              <a:rPr lang="fr-FR" sz="1600" dirty="0" smtClean="0"/>
              <a:t> challenge, </a:t>
            </a:r>
            <a:r>
              <a:rPr lang="fr-FR" sz="1600" dirty="0" err="1" smtClean="0"/>
              <a:t>this</a:t>
            </a:r>
            <a:r>
              <a:rPr lang="fr-FR" sz="1600" dirty="0" smtClean="0"/>
              <a:t> </a:t>
            </a:r>
            <a:r>
              <a:rPr lang="fr-FR" sz="1600" dirty="0" err="1" smtClean="0"/>
              <a:t>strategy</a:t>
            </a:r>
            <a:r>
              <a:rPr lang="fr-FR" sz="1600" dirty="0" smtClean="0"/>
              <a:t> </a:t>
            </a:r>
            <a:r>
              <a:rPr lang="fr-FR" sz="1600" dirty="0" err="1" smtClean="0"/>
              <a:t>helped</a:t>
            </a:r>
            <a:r>
              <a:rPr lang="fr-FR" sz="1600" dirty="0" smtClean="0"/>
              <a:t> to </a:t>
            </a:r>
            <a:r>
              <a:rPr lang="fr-FR" sz="1600" dirty="0" err="1" smtClean="0"/>
              <a:t>accelerate</a:t>
            </a:r>
            <a:r>
              <a:rPr lang="fr-FR" sz="1600" dirty="0" smtClean="0"/>
              <a:t> the </a:t>
            </a:r>
            <a:r>
              <a:rPr lang="fr-FR" sz="1600" dirty="0" err="1" smtClean="0"/>
              <a:t>learning</a:t>
            </a:r>
            <a:r>
              <a:rPr lang="fr-FR" sz="1600" dirty="0" smtClean="0"/>
              <a:t> time by 400 </a:t>
            </a:r>
            <a:r>
              <a:rPr lang="fr-FR" sz="1600" dirty="0" err="1" smtClean="0"/>
              <a:t>epochs</a:t>
            </a:r>
            <a:r>
              <a:rPr lang="fr-FR" sz="16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004" y="1108982"/>
            <a:ext cx="3817900" cy="2839563"/>
          </a:xfrm>
          <a:prstGeom prst="rect">
            <a:avLst/>
          </a:prstGeom>
        </p:spPr>
      </p:pic>
    </p:spTree>
    <p:extLst>
      <p:ext uri="{BB962C8B-B14F-4D97-AF65-F5344CB8AC3E}">
        <p14:creationId xmlns:p14="http://schemas.microsoft.com/office/powerpoint/2010/main" val="97819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Canvas’ layers</a:t>
            </a:r>
            <a:endParaRPr sz="2000" dirty="0"/>
          </a:p>
        </p:txBody>
      </p:sp>
      <p:sp>
        <p:nvSpPr>
          <p:cNvPr id="159" name="Google Shape;159;p26"/>
          <p:cNvSpPr txBox="1"/>
          <p:nvPr/>
        </p:nvSpPr>
        <p:spPr>
          <a:xfrm>
            <a:off x="315647" y="1018309"/>
            <a:ext cx="8509698"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fr-FR" sz="1600" dirty="0" smtClean="0"/>
              <a:t>One </a:t>
            </a:r>
            <a:r>
              <a:rPr lang="fr-FR" sz="1600" dirty="0" err="1" smtClean="0"/>
              <a:t>problem</a:t>
            </a:r>
            <a:r>
              <a:rPr lang="fr-FR" sz="1600" dirty="0" smtClean="0"/>
              <a:t> </a:t>
            </a:r>
            <a:r>
              <a:rPr lang="fr-FR" sz="1600" dirty="0" err="1" smtClean="0"/>
              <a:t>that</a:t>
            </a:r>
            <a:r>
              <a:rPr lang="fr-FR" sz="1600" dirty="0" smtClean="0"/>
              <a:t> </a:t>
            </a:r>
            <a:r>
              <a:rPr lang="fr-FR" sz="1600" dirty="0" err="1" smtClean="0"/>
              <a:t>we</a:t>
            </a:r>
            <a:r>
              <a:rPr lang="fr-FR" sz="1600" dirty="0" smtClean="0"/>
              <a:t> </a:t>
            </a:r>
            <a:r>
              <a:rPr lang="fr-FR" sz="1600" dirty="0" err="1" smtClean="0"/>
              <a:t>should</a:t>
            </a:r>
            <a:r>
              <a:rPr lang="fr-FR" sz="1600" dirty="0" smtClean="0"/>
              <a:t> </a:t>
            </a:r>
            <a:r>
              <a:rPr lang="fr-FR" sz="1600" dirty="0" err="1" smtClean="0"/>
              <a:t>concern</a:t>
            </a:r>
            <a:r>
              <a:rPr lang="fr-FR" sz="1600" dirty="0" smtClean="0"/>
              <a:t> </a:t>
            </a:r>
            <a:r>
              <a:rPr lang="fr-FR" sz="1600" dirty="0" err="1" smtClean="0"/>
              <a:t>is</a:t>
            </a:r>
            <a:r>
              <a:rPr lang="fr-FR" sz="1600" dirty="0" smtClean="0"/>
              <a:t> the </a:t>
            </a:r>
            <a:r>
              <a:rPr lang="fr-FR" sz="1600" dirty="0" err="1" smtClean="0"/>
              <a:t>amount</a:t>
            </a:r>
            <a:r>
              <a:rPr lang="fr-FR" sz="1600" dirty="0" smtClean="0"/>
              <a:t> of information </a:t>
            </a:r>
            <a:r>
              <a:rPr lang="fr-FR" sz="1600" dirty="0" err="1" smtClean="0"/>
              <a:t>that</a:t>
            </a:r>
            <a:r>
              <a:rPr lang="fr-FR" sz="1600" dirty="0" smtClean="0"/>
              <a:t> </a:t>
            </a:r>
            <a:r>
              <a:rPr lang="fr-FR" sz="1600" dirty="0" err="1" smtClean="0"/>
              <a:t>we</a:t>
            </a:r>
            <a:r>
              <a:rPr lang="fr-FR" sz="1600" dirty="0" smtClean="0"/>
              <a:t> put in the </a:t>
            </a:r>
            <a:r>
              <a:rPr lang="fr-FR" sz="1600" dirty="0" err="1" smtClean="0"/>
              <a:t>canvas</a:t>
            </a:r>
            <a:r>
              <a:rPr lang="fr-FR" sz="1600" dirty="0" smtClean="0"/>
              <a:t>.</a:t>
            </a:r>
          </a:p>
          <a:p>
            <a:pPr marL="400050" lvl="0" indent="-285750">
              <a:buSzPts val="1800"/>
              <a:buFont typeface="Arial" panose="020B0604020202020204" pitchFamily="34" charset="0"/>
              <a:buChar char="•"/>
            </a:pPr>
            <a:r>
              <a:rPr lang="fr-FR" sz="1600" dirty="0" err="1" smtClean="0"/>
              <a:t>Each</a:t>
            </a:r>
            <a:r>
              <a:rPr lang="fr-FR" sz="1600" dirty="0" smtClean="0"/>
              <a:t> layer </a:t>
            </a:r>
            <a:r>
              <a:rPr lang="fr-FR" sz="1600" dirty="0" err="1" smtClean="0"/>
              <a:t>contains</a:t>
            </a:r>
            <a:r>
              <a:rPr lang="fr-FR" sz="1600" dirty="0" smtClean="0"/>
              <a:t> </a:t>
            </a:r>
            <a:r>
              <a:rPr lang="fr-FR" sz="1600" dirty="0" err="1" smtClean="0"/>
              <a:t>different</a:t>
            </a:r>
            <a:r>
              <a:rPr lang="fr-FR" sz="1600" dirty="0" smtClean="0"/>
              <a:t> information </a:t>
            </a:r>
            <a:r>
              <a:rPr lang="fr-FR" sz="1600" dirty="0" err="1" smtClean="0"/>
              <a:t>which</a:t>
            </a:r>
            <a:r>
              <a:rPr lang="fr-FR" sz="1600" dirty="0" smtClean="0"/>
              <a:t> </a:t>
            </a:r>
            <a:r>
              <a:rPr lang="fr-FR" sz="1600" dirty="0" err="1" smtClean="0"/>
              <a:t>sometime</a:t>
            </a:r>
            <a:r>
              <a:rPr lang="fr-FR" sz="1600" dirty="0" smtClean="0"/>
              <a:t> </a:t>
            </a:r>
            <a:r>
              <a:rPr lang="fr-FR" sz="1600" dirty="0" err="1" smtClean="0"/>
              <a:t>does</a:t>
            </a:r>
            <a:r>
              <a:rPr lang="fr-FR" sz="1600" dirty="0" smtClean="0"/>
              <a:t> help to </a:t>
            </a:r>
            <a:r>
              <a:rPr lang="fr-FR" sz="1600" dirty="0" err="1" smtClean="0"/>
              <a:t>increase</a:t>
            </a:r>
            <a:r>
              <a:rPr lang="fr-FR" sz="1600" dirty="0" smtClean="0"/>
              <a:t> the </a:t>
            </a:r>
            <a:r>
              <a:rPr lang="fr-FR" sz="1600" dirty="0" err="1" smtClean="0"/>
              <a:t>winning</a:t>
            </a:r>
            <a:r>
              <a:rPr lang="fr-FR" sz="1600" dirty="0" smtClean="0"/>
              <a:t> rate and </a:t>
            </a:r>
            <a:r>
              <a:rPr lang="fr-FR" sz="1600" dirty="0" err="1" smtClean="0"/>
              <a:t>sometime</a:t>
            </a:r>
            <a:r>
              <a:rPr lang="fr-FR" sz="1600" dirty="0" smtClean="0"/>
              <a:t> </a:t>
            </a:r>
            <a:r>
              <a:rPr lang="fr-FR" sz="1600" dirty="0" err="1" smtClean="0"/>
              <a:t>does</a:t>
            </a:r>
            <a:r>
              <a:rPr lang="fr-FR" sz="1600" dirty="0" smtClean="0"/>
              <a:t> not.</a:t>
            </a:r>
          </a:p>
          <a:p>
            <a:pPr marL="400050" lvl="0" indent="-285750">
              <a:buSzPts val="1800"/>
              <a:buFont typeface="Arial" panose="020B0604020202020204" pitchFamily="34" charset="0"/>
              <a:buChar char="•"/>
            </a:pPr>
            <a:r>
              <a:rPr lang="fr-FR" sz="1600" dirty="0" smtClean="0"/>
              <a:t>In </a:t>
            </a:r>
            <a:r>
              <a:rPr lang="fr-FR" sz="1600" dirty="0" err="1" smtClean="0"/>
              <a:t>this</a:t>
            </a:r>
            <a:r>
              <a:rPr lang="fr-FR" sz="1600" dirty="0" smtClean="0"/>
              <a:t> challenge, I set up 3 </a:t>
            </a:r>
            <a:r>
              <a:rPr lang="fr-FR" sz="1600" dirty="0" err="1" smtClean="0"/>
              <a:t>layers</a:t>
            </a:r>
            <a:r>
              <a:rPr lang="fr-FR" sz="1600" dirty="0" smtClean="0"/>
              <a:t> in the </a:t>
            </a:r>
            <a:r>
              <a:rPr lang="fr-FR" sz="1600" dirty="0" err="1" smtClean="0"/>
              <a:t>canvas</a:t>
            </a:r>
            <a:r>
              <a:rPr lang="fr-FR" sz="1600" dirty="0" smtClean="0"/>
              <a:t>. The first layer </a:t>
            </a:r>
            <a:r>
              <a:rPr lang="fr-FR" sz="1600" dirty="0" err="1" smtClean="0"/>
              <a:t>contains</a:t>
            </a:r>
            <a:r>
              <a:rPr lang="fr-FR" sz="1600" dirty="0" smtClean="0"/>
              <a:t> the positions of </a:t>
            </a:r>
            <a:r>
              <a:rPr lang="fr-FR" sz="1600" dirty="0" err="1" smtClean="0"/>
              <a:t>cheeses</a:t>
            </a:r>
            <a:r>
              <a:rPr lang="fr-FR" sz="1600" dirty="0" smtClean="0"/>
              <a:t>, the second one </a:t>
            </a:r>
            <a:r>
              <a:rPr lang="fr-FR" sz="1600" dirty="0" err="1" smtClean="0"/>
              <a:t>contains</a:t>
            </a:r>
            <a:r>
              <a:rPr lang="fr-FR" sz="1600" dirty="0" smtClean="0"/>
              <a:t> the </a:t>
            </a:r>
            <a:r>
              <a:rPr lang="fr-FR" sz="1600" dirty="0" err="1" smtClean="0"/>
              <a:t>opponent’s</a:t>
            </a:r>
            <a:r>
              <a:rPr lang="fr-FR" sz="1600" dirty="0" smtClean="0"/>
              <a:t> position and the final one </a:t>
            </a:r>
            <a:r>
              <a:rPr lang="fr-FR" sz="1600" dirty="0" err="1" smtClean="0"/>
              <a:t>contains</a:t>
            </a:r>
            <a:r>
              <a:rPr lang="fr-FR" sz="1600" dirty="0" smtClean="0"/>
              <a:t> </a:t>
            </a:r>
            <a:r>
              <a:rPr lang="fr-FR" sz="1600" dirty="0" err="1" smtClean="0"/>
              <a:t>player’s</a:t>
            </a:r>
            <a:r>
              <a:rPr lang="fr-FR" sz="1600" dirty="0" smtClean="0"/>
              <a:t> position (</a:t>
            </a:r>
            <a:r>
              <a:rPr lang="fr-FR" sz="1600" dirty="0" err="1" smtClean="0"/>
              <a:t>which</a:t>
            </a:r>
            <a:r>
              <a:rPr lang="fr-FR" sz="1600" dirty="0" smtClean="0"/>
              <a:t> </a:t>
            </a:r>
            <a:r>
              <a:rPr lang="fr-FR" sz="1600" dirty="0" err="1" smtClean="0"/>
              <a:t>is</a:t>
            </a:r>
            <a:r>
              <a:rPr lang="fr-FR" sz="1600" dirty="0" smtClean="0"/>
              <a:t> </a:t>
            </a:r>
            <a:r>
              <a:rPr lang="fr-FR" sz="1600" dirty="0" err="1" smtClean="0"/>
              <a:t>always</a:t>
            </a:r>
            <a:r>
              <a:rPr lang="fr-FR" sz="1600" dirty="0" smtClean="0"/>
              <a:t> in the center).</a:t>
            </a:r>
          </a:p>
        </p:txBody>
      </p:sp>
    </p:spTree>
    <p:extLst>
      <p:ext uri="{BB962C8B-B14F-4D97-AF65-F5344CB8AC3E}">
        <p14:creationId xmlns:p14="http://schemas.microsoft.com/office/powerpoint/2010/main" val="3303607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Canvas’ layers</a:t>
            </a:r>
            <a:endParaRPr sz="2000" dirty="0"/>
          </a:p>
        </p:txBody>
      </p:sp>
      <p:sp>
        <p:nvSpPr>
          <p:cNvPr id="159" name="Google Shape;159;p26"/>
          <p:cNvSpPr txBox="1"/>
          <p:nvPr/>
        </p:nvSpPr>
        <p:spPr>
          <a:xfrm>
            <a:off x="315647" y="1018309"/>
            <a:ext cx="4699698"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fr-FR" sz="1600" dirty="0" err="1" smtClean="0"/>
              <a:t>We</a:t>
            </a:r>
            <a:r>
              <a:rPr lang="fr-FR" sz="1600" dirty="0" smtClean="0"/>
              <a:t> </a:t>
            </a:r>
            <a:r>
              <a:rPr lang="fr-FR" sz="1600" dirty="0" err="1" smtClean="0"/>
              <a:t>can</a:t>
            </a:r>
            <a:r>
              <a:rPr lang="fr-FR" sz="1600" dirty="0" smtClean="0"/>
              <a:t> </a:t>
            </a:r>
            <a:r>
              <a:rPr lang="fr-FR" sz="1600" dirty="0" err="1" smtClean="0"/>
              <a:t>see</a:t>
            </a:r>
            <a:r>
              <a:rPr lang="fr-FR" sz="1600" dirty="0" smtClean="0"/>
              <a:t> </a:t>
            </a:r>
            <a:r>
              <a:rPr lang="fr-FR" sz="1600" dirty="0" err="1" smtClean="0"/>
              <a:t>that</a:t>
            </a:r>
            <a:r>
              <a:rPr lang="fr-FR" sz="1600" dirty="0" smtClean="0"/>
              <a:t> </a:t>
            </a:r>
            <a:r>
              <a:rPr lang="fr-FR" sz="1600" dirty="0" err="1" smtClean="0"/>
              <a:t>using</a:t>
            </a:r>
            <a:r>
              <a:rPr lang="fr-FR" sz="1600" dirty="0" smtClean="0"/>
              <a:t> 2 or 3 </a:t>
            </a:r>
            <a:r>
              <a:rPr lang="fr-FR" sz="1600" dirty="0" err="1" smtClean="0"/>
              <a:t>layers</a:t>
            </a:r>
            <a:r>
              <a:rPr lang="fr-FR" sz="1600" dirty="0" smtClean="0"/>
              <a:t> </a:t>
            </a:r>
            <a:r>
              <a:rPr lang="fr-FR" sz="1600" dirty="0" err="1" smtClean="0"/>
              <a:t>would</a:t>
            </a:r>
            <a:r>
              <a:rPr lang="fr-FR" sz="1600" dirty="0" smtClean="0"/>
              <a:t> help the model </a:t>
            </a:r>
            <a:r>
              <a:rPr lang="fr-FR" sz="1600" dirty="0" err="1" smtClean="0"/>
              <a:t>achieve</a:t>
            </a:r>
            <a:r>
              <a:rPr lang="fr-FR" sz="1600" dirty="0" smtClean="0"/>
              <a:t> a </a:t>
            </a:r>
            <a:r>
              <a:rPr lang="fr-FR" sz="1600" dirty="0" err="1" smtClean="0"/>
              <a:t>better</a:t>
            </a:r>
            <a:r>
              <a:rPr lang="fr-FR" sz="1600" dirty="0" smtClean="0"/>
              <a:t> </a:t>
            </a:r>
            <a:r>
              <a:rPr lang="fr-FR" sz="1600" dirty="0" err="1" smtClean="0"/>
              <a:t>winning</a:t>
            </a:r>
            <a:r>
              <a:rPr lang="fr-FR" sz="1600" dirty="0" smtClean="0"/>
              <a:t> rate </a:t>
            </a:r>
            <a:r>
              <a:rPr lang="fr-FR" sz="1600" dirty="0" err="1" smtClean="0"/>
              <a:t>comparing</a:t>
            </a:r>
            <a:r>
              <a:rPr lang="fr-FR" sz="1600" dirty="0" smtClean="0"/>
              <a:t> to use </a:t>
            </a:r>
            <a:r>
              <a:rPr lang="fr-FR" sz="1600" dirty="0" err="1" smtClean="0"/>
              <a:t>only</a:t>
            </a:r>
            <a:r>
              <a:rPr lang="fr-FR" sz="1600" dirty="0" smtClean="0"/>
              <a:t> 1 layer </a:t>
            </a:r>
            <a:r>
              <a:rPr lang="fr-FR" sz="1600" dirty="0" err="1" smtClean="0"/>
              <a:t>because</a:t>
            </a:r>
            <a:r>
              <a:rPr lang="fr-FR" sz="1600" dirty="0" smtClean="0"/>
              <a:t> </a:t>
            </a:r>
            <a:r>
              <a:rPr lang="fr-FR" sz="1600" dirty="0" err="1" smtClean="0"/>
              <a:t>they</a:t>
            </a:r>
            <a:r>
              <a:rPr lang="fr-FR" sz="1600" dirty="0" smtClean="0"/>
              <a:t> </a:t>
            </a:r>
            <a:r>
              <a:rPr lang="fr-FR" sz="1600" dirty="0" err="1" smtClean="0"/>
              <a:t>give</a:t>
            </a:r>
            <a:r>
              <a:rPr lang="fr-FR" sz="1600" dirty="0" smtClean="0"/>
              <a:t> the model more </a:t>
            </a:r>
            <a:r>
              <a:rPr lang="fr-FR" sz="1600" dirty="0" err="1" smtClean="0"/>
              <a:t>features</a:t>
            </a:r>
            <a:r>
              <a:rPr lang="fr-FR" sz="1600" dirty="0" smtClean="0"/>
              <a:t> to </a:t>
            </a:r>
            <a:r>
              <a:rPr lang="fr-FR" sz="1600" dirty="0" err="1" smtClean="0"/>
              <a:t>process</a:t>
            </a:r>
            <a:r>
              <a:rPr lang="fr-FR" sz="1600" dirty="0" smtClean="0"/>
              <a:t>. </a:t>
            </a:r>
          </a:p>
          <a:p>
            <a:pPr marL="400050" lvl="0" indent="-285750">
              <a:buSzPts val="1800"/>
              <a:buFont typeface="Arial" panose="020B0604020202020204" pitchFamily="34" charset="0"/>
              <a:buChar char="•"/>
            </a:pPr>
            <a:r>
              <a:rPr lang="fr-FR" sz="1600" dirty="0" smtClean="0"/>
              <a:t>The </a:t>
            </a:r>
            <a:r>
              <a:rPr lang="fr-FR" sz="1600" dirty="0" err="1" smtClean="0"/>
              <a:t>results</a:t>
            </a:r>
            <a:r>
              <a:rPr lang="fr-FR" sz="1600" dirty="0" smtClean="0"/>
              <a:t> of </a:t>
            </a:r>
            <a:r>
              <a:rPr lang="fr-FR" sz="1600" dirty="0" err="1" smtClean="0"/>
              <a:t>using</a:t>
            </a:r>
            <a:r>
              <a:rPr lang="fr-FR" sz="1600" dirty="0" smtClean="0"/>
              <a:t> 2 and 3 </a:t>
            </a:r>
            <a:r>
              <a:rPr lang="fr-FR" sz="1600" dirty="0" err="1" smtClean="0"/>
              <a:t>layers</a:t>
            </a:r>
            <a:r>
              <a:rPr lang="fr-FR" sz="1600" dirty="0" smtClean="0"/>
              <a:t> are not </a:t>
            </a:r>
            <a:r>
              <a:rPr lang="fr-FR" sz="1600" dirty="0" err="1" smtClean="0"/>
              <a:t>too</a:t>
            </a:r>
            <a:r>
              <a:rPr lang="fr-FR" sz="1600" dirty="0" smtClean="0"/>
              <a:t> </a:t>
            </a:r>
            <a:r>
              <a:rPr lang="fr-FR" sz="1600" dirty="0" err="1" smtClean="0"/>
              <a:t>different</a:t>
            </a:r>
            <a:r>
              <a:rPr lang="fr-FR" sz="1600" dirty="0"/>
              <a:t> </a:t>
            </a:r>
            <a:r>
              <a:rPr lang="fr-FR" sz="1600" dirty="0" err="1" smtClean="0"/>
              <a:t>because</a:t>
            </a:r>
            <a:r>
              <a:rPr lang="fr-FR" sz="1600" dirty="0" smtClean="0"/>
              <a:t> the </a:t>
            </a:r>
            <a:r>
              <a:rPr lang="fr-FR" sz="1600" dirty="0" err="1" smtClean="0"/>
              <a:t>third</a:t>
            </a:r>
            <a:r>
              <a:rPr lang="fr-FR" sz="1600" dirty="0" smtClean="0"/>
              <a:t> layer </a:t>
            </a:r>
            <a:r>
              <a:rPr lang="fr-FR" sz="1600" dirty="0" err="1" smtClean="0"/>
              <a:t>only</a:t>
            </a:r>
            <a:r>
              <a:rPr lang="fr-FR" sz="1600" dirty="0" smtClean="0"/>
              <a:t> </a:t>
            </a:r>
            <a:r>
              <a:rPr lang="fr-FR" sz="1600" dirty="0" err="1" smtClean="0"/>
              <a:t>contains</a:t>
            </a:r>
            <a:r>
              <a:rPr lang="fr-FR" sz="1600" dirty="0" smtClean="0"/>
              <a:t> the position of </a:t>
            </a:r>
            <a:r>
              <a:rPr lang="fr-FR" sz="1600" dirty="0" err="1" smtClean="0"/>
              <a:t>player</a:t>
            </a:r>
            <a:r>
              <a:rPr lang="fr-FR" sz="1600" dirty="0" smtClean="0"/>
              <a:t>, and </a:t>
            </a:r>
            <a:r>
              <a:rPr lang="fr-FR" sz="1600" dirty="0" err="1" smtClean="0"/>
              <a:t>that</a:t>
            </a:r>
            <a:r>
              <a:rPr lang="fr-FR" sz="1600" dirty="0" smtClean="0"/>
              <a:t> position </a:t>
            </a:r>
            <a:r>
              <a:rPr lang="fr-FR" sz="1600" dirty="0" err="1" smtClean="0"/>
              <a:t>is</a:t>
            </a:r>
            <a:r>
              <a:rPr lang="fr-FR" sz="1600" dirty="0" smtClean="0"/>
              <a:t> </a:t>
            </a:r>
            <a:r>
              <a:rPr lang="fr-FR" sz="1600" dirty="0" err="1" smtClean="0"/>
              <a:t>always</a:t>
            </a:r>
            <a:r>
              <a:rPr lang="fr-FR" sz="1600" dirty="0" smtClean="0"/>
              <a:t> at the center of the </a:t>
            </a:r>
            <a:r>
              <a:rPr lang="fr-FR" sz="1600" dirty="0" err="1" smtClean="0"/>
              <a:t>canvas</a:t>
            </a:r>
            <a:r>
              <a:rPr lang="fr-FR" sz="1600" dirty="0" smtClean="0"/>
              <a:t>, </a:t>
            </a:r>
            <a:r>
              <a:rPr lang="fr-FR" sz="1600" dirty="0" err="1" smtClean="0"/>
              <a:t>which</a:t>
            </a:r>
            <a:r>
              <a:rPr lang="fr-FR" sz="1600" dirty="0" smtClean="0"/>
              <a:t> </a:t>
            </a:r>
            <a:r>
              <a:rPr lang="fr-FR" sz="1600" dirty="0" err="1" smtClean="0"/>
              <a:t>mean</a:t>
            </a:r>
            <a:r>
              <a:rPr lang="fr-FR" sz="1600" dirty="0" smtClean="0"/>
              <a:t> the information in </a:t>
            </a:r>
            <a:r>
              <a:rPr lang="fr-FR" sz="1600" dirty="0" err="1" smtClean="0"/>
              <a:t>this</a:t>
            </a:r>
            <a:r>
              <a:rPr lang="fr-FR" sz="1600" dirty="0" smtClean="0"/>
              <a:t> layer </a:t>
            </a:r>
            <a:r>
              <a:rPr lang="fr-FR" sz="1600" dirty="0" err="1" smtClean="0"/>
              <a:t>does</a:t>
            </a:r>
            <a:r>
              <a:rPr lang="fr-FR" sz="1600" dirty="0" smtClean="0"/>
              <a:t> not change (</a:t>
            </a:r>
            <a:r>
              <a:rPr lang="fr-FR" sz="1600" dirty="0" err="1" smtClean="0"/>
              <a:t>while</a:t>
            </a:r>
            <a:r>
              <a:rPr lang="fr-FR" sz="1600" dirty="0" smtClean="0"/>
              <a:t> the information in the </a:t>
            </a:r>
            <a:r>
              <a:rPr lang="fr-FR" sz="1600" dirty="0" err="1" smtClean="0"/>
              <a:t>other</a:t>
            </a:r>
            <a:r>
              <a:rPr lang="fr-FR" sz="1600" dirty="0" smtClean="0"/>
              <a:t> 2 </a:t>
            </a:r>
            <a:r>
              <a:rPr lang="fr-FR" sz="1600" dirty="0" err="1" smtClean="0"/>
              <a:t>layers</a:t>
            </a:r>
            <a:r>
              <a:rPr lang="fr-FR" sz="1600" dirty="0" smtClean="0"/>
              <a:t> changes </a:t>
            </a:r>
            <a:r>
              <a:rPr lang="fr-FR" sz="1600" dirty="0" err="1" smtClean="0"/>
              <a:t>regularly</a:t>
            </a:r>
            <a:r>
              <a:rPr lang="fr-FR" sz="1600"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345" y="1018309"/>
            <a:ext cx="4041377" cy="3005774"/>
          </a:xfrm>
          <a:prstGeom prst="rect">
            <a:avLst/>
          </a:prstGeom>
        </p:spPr>
      </p:pic>
      <p:sp>
        <p:nvSpPr>
          <p:cNvPr id="4" name="TextBox 3"/>
          <p:cNvSpPr txBox="1"/>
          <p:nvPr/>
        </p:nvSpPr>
        <p:spPr>
          <a:xfrm>
            <a:off x="5394268" y="4210292"/>
            <a:ext cx="3454636" cy="369332"/>
          </a:xfrm>
          <a:prstGeom prst="rect">
            <a:avLst/>
          </a:prstGeom>
          <a:noFill/>
        </p:spPr>
        <p:txBody>
          <a:bodyPr wrap="square" rtlCol="0">
            <a:spAutoFit/>
          </a:bodyPr>
          <a:lstStyle/>
          <a:p>
            <a:r>
              <a:rPr lang="en-US" sz="900" dirty="0" smtClean="0"/>
              <a:t>(“1-layer” means the layer of </a:t>
            </a:r>
            <a:r>
              <a:rPr lang="en-US" sz="900" dirty="0"/>
              <a:t>cheeses’ </a:t>
            </a:r>
            <a:r>
              <a:rPr lang="en-US" sz="900" dirty="0" smtClean="0"/>
              <a:t>positions, “2-layer” means the cheeses’ positions and the opponent’s position)</a:t>
            </a:r>
            <a:endParaRPr lang="en-US" sz="900" dirty="0"/>
          </a:p>
        </p:txBody>
      </p:sp>
    </p:spTree>
    <p:extLst>
      <p:ext uri="{BB962C8B-B14F-4D97-AF65-F5344CB8AC3E}">
        <p14:creationId xmlns:p14="http://schemas.microsoft.com/office/powerpoint/2010/main" val="3961322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Comparison of different approaches using Q learning.</a:t>
            </a:r>
            <a:endParaRPr sz="2000" dirty="0"/>
          </a:p>
        </p:txBody>
      </p:sp>
      <p:sp>
        <p:nvSpPr>
          <p:cNvPr id="5" name="TextBox 4"/>
          <p:cNvSpPr txBox="1"/>
          <p:nvPr/>
        </p:nvSpPr>
        <p:spPr>
          <a:xfrm>
            <a:off x="103909" y="801491"/>
            <a:ext cx="4849089"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Final results obtained in the approaches were almost the same (0.55 to 0.6 winning rate). However, the approaches using epsilon greedy algorithm started the learning process faster than the non-using one due to the potential choices made by this algorithm at the early time of the training process.</a:t>
            </a:r>
          </a:p>
          <a:p>
            <a:pPr marL="285750" indent="-285750">
              <a:buFont typeface="Arial" panose="020B0604020202020204" pitchFamily="34" charset="0"/>
              <a:buChar char="•"/>
            </a:pPr>
            <a:r>
              <a:rPr lang="en-US" sz="1500" dirty="0" smtClean="0"/>
              <a:t>The results </a:t>
            </a:r>
            <a:r>
              <a:rPr lang="en-US" sz="1500" dirty="0"/>
              <a:t>of </a:t>
            </a:r>
            <a:r>
              <a:rPr lang="en-US" sz="1500" dirty="0" smtClean="0"/>
              <a:t>approaches using E-greedy and the one which do not use are almost the same because the exploring random actions works regularly at the beginning of the training process. After some epochs, the explore probability becomes smaller due to the decay step, which means the training process choose to exploit the actions from Q-network more regularly.</a:t>
            </a:r>
            <a:endParaRPr lang="en-US" sz="15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580" y="991168"/>
            <a:ext cx="3985959" cy="2964557"/>
          </a:xfrm>
          <a:prstGeom prst="rect">
            <a:avLst/>
          </a:prstGeom>
        </p:spPr>
      </p:pic>
    </p:spTree>
    <p:extLst>
      <p:ext uri="{BB962C8B-B14F-4D97-AF65-F5344CB8AC3E}">
        <p14:creationId xmlns:p14="http://schemas.microsoft.com/office/powerpoint/2010/main" val="284575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5"/>
          <p:cNvSpPr txBox="1"/>
          <p:nvPr/>
        </p:nvSpPr>
        <p:spPr>
          <a:xfrm>
            <a:off x="1321017" y="1220807"/>
            <a:ext cx="617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hlinkClick r:id="rId3"/>
            </a:endParaRPr>
          </a:p>
        </p:txBody>
      </p:sp>
      <p:sp>
        <p:nvSpPr>
          <p:cNvPr id="3" name="Rectangle 2"/>
          <p:cNvSpPr/>
          <p:nvPr/>
        </p:nvSpPr>
        <p:spPr>
          <a:xfrm>
            <a:off x="2042299" y="2253165"/>
            <a:ext cx="5530681" cy="1437894"/>
          </a:xfrm>
          <a:prstGeom prst="rect">
            <a:avLst/>
          </a:prstGeom>
        </p:spPr>
        <p:txBody>
          <a:bodyPr wrap="none">
            <a:spAutoFit/>
          </a:bodyPr>
          <a:lstStyle/>
          <a:p>
            <a:pPr algn="ctr">
              <a:lnSpc>
                <a:spcPct val="150000"/>
              </a:lnSpc>
            </a:pPr>
            <a:r>
              <a:rPr lang="fr" sz="3000" dirty="0" smtClean="0">
                <a:solidFill>
                  <a:srgbClr val="A4D233"/>
                </a:solidFill>
              </a:rPr>
              <a:t>3. </a:t>
            </a:r>
            <a:r>
              <a:rPr lang="en-US" sz="3200" dirty="0">
                <a:solidFill>
                  <a:schemeClr val="lt2"/>
                </a:solidFill>
              </a:rPr>
              <a:t>Game Theory Combination</a:t>
            </a:r>
          </a:p>
          <a:p>
            <a:pPr lvl="0" algn="ctr">
              <a:lnSpc>
                <a:spcPct val="150000"/>
              </a:lnSpc>
            </a:pPr>
            <a:endParaRPr lang="fr" sz="3000" dirty="0">
              <a:solidFill>
                <a:srgbClr val="A4D233"/>
              </a:solidFill>
            </a:endParaRPr>
          </a:p>
        </p:txBody>
      </p:sp>
    </p:spTree>
    <p:extLst>
      <p:ext uri="{BB962C8B-B14F-4D97-AF65-F5344CB8AC3E}">
        <p14:creationId xmlns:p14="http://schemas.microsoft.com/office/powerpoint/2010/main" val="2971950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lvl="0">
              <a:buSzPts val="2000"/>
            </a:pPr>
            <a:r>
              <a:rPr lang="en-US" sz="2000" dirty="0" smtClean="0"/>
              <a:t>Motivation</a:t>
            </a:r>
            <a:endParaRPr sz="2000" dirty="0"/>
          </a:p>
        </p:txBody>
      </p:sp>
      <p:sp>
        <p:nvSpPr>
          <p:cNvPr id="159" name="Google Shape;159;p26"/>
          <p:cNvSpPr txBox="1"/>
          <p:nvPr/>
        </p:nvSpPr>
        <p:spPr>
          <a:xfrm>
            <a:off x="315646" y="1018309"/>
            <a:ext cx="8620535"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fr-FR" sz="1600" dirty="0" smtClean="0"/>
              <a:t>In Q </a:t>
            </a:r>
            <a:r>
              <a:rPr lang="fr-FR" sz="1600" dirty="0" err="1" smtClean="0"/>
              <a:t>learning</a:t>
            </a:r>
            <a:r>
              <a:rPr lang="fr-FR" sz="1600" dirty="0" smtClean="0"/>
              <a:t>,</a:t>
            </a:r>
            <a:r>
              <a:rPr lang="en-US" sz="1600" dirty="0"/>
              <a:t> the maximum approximated action </a:t>
            </a:r>
            <a:r>
              <a:rPr lang="en-US" sz="1600" dirty="0" smtClean="0"/>
              <a:t>values when updating </a:t>
            </a:r>
            <a:r>
              <a:rPr lang="en-US" sz="1600" dirty="0"/>
              <a:t>Q values can sometimes overestimate the actions </a:t>
            </a:r>
            <a:r>
              <a:rPr lang="en-US" sz="1600" dirty="0" smtClean="0"/>
              <a:t>values, which leads to the false choices of optimal actions. In this challenge, I have introduced the Epsilon Greedy Strategy, which will sometimes explore the new other choices (depend on the exploration probability), which have potential to be the optimal and it does help to accelerate the learning process.</a:t>
            </a:r>
          </a:p>
          <a:p>
            <a:pPr marL="400050" lvl="0" indent="-285750">
              <a:buSzPts val="1800"/>
              <a:buFont typeface="Arial" panose="020B0604020202020204" pitchFamily="34" charset="0"/>
              <a:buChar char="•"/>
            </a:pPr>
            <a:r>
              <a:rPr lang="en-US" sz="1600" dirty="0" smtClean="0"/>
              <a:t>However, </a:t>
            </a:r>
            <a:r>
              <a:rPr lang="en-US" sz="1600" dirty="0"/>
              <a:t>Epsilon Greedy </a:t>
            </a:r>
            <a:r>
              <a:rPr lang="en-US" sz="1600" dirty="0" smtClean="0"/>
              <a:t>Strategy does not help to increase the winning chance for the Q learning (</a:t>
            </a:r>
            <a:r>
              <a:rPr lang="en-US" sz="1600" smtClean="0"/>
              <a:t>in </a:t>
            </a:r>
            <a:r>
              <a:rPr lang="en-US" sz="1600" smtClean="0"/>
              <a:t>the </a:t>
            </a:r>
            <a:r>
              <a:rPr lang="en-US" sz="1600" smtClean="0"/>
              <a:t>later </a:t>
            </a:r>
            <a:r>
              <a:rPr lang="en-US" sz="1600" dirty="0"/>
              <a:t>period of </a:t>
            </a:r>
            <a:r>
              <a:rPr lang="en-US" sz="1600" dirty="0" smtClean="0"/>
              <a:t>training process, almost all the actions were taken by the Q-network because at that time, after the network started learning, its decisions were better than random ones). As a result, I decided to implement the game theory into this challenge </a:t>
            </a:r>
            <a:r>
              <a:rPr lang="fr-FR" sz="1600" dirty="0" smtClean="0"/>
              <a:t>in </a:t>
            </a:r>
            <a:r>
              <a:rPr lang="fr-FR" sz="1600" dirty="0" err="1" smtClean="0"/>
              <a:t>order</a:t>
            </a:r>
            <a:r>
              <a:rPr lang="fr-FR" sz="1600" dirty="0" smtClean="0"/>
              <a:t> to </a:t>
            </a:r>
            <a:r>
              <a:rPr lang="fr-FR" sz="1600" dirty="0" err="1" smtClean="0"/>
              <a:t>find</a:t>
            </a:r>
            <a:r>
              <a:rPr lang="fr-FR" sz="1600" dirty="0" smtClean="0"/>
              <a:t> as </a:t>
            </a:r>
            <a:r>
              <a:rPr lang="fr-FR" sz="1600" dirty="0" err="1" smtClean="0"/>
              <a:t>many</a:t>
            </a:r>
            <a:r>
              <a:rPr lang="fr-FR" sz="1600" dirty="0" smtClean="0"/>
              <a:t> as possible the </a:t>
            </a:r>
            <a:r>
              <a:rPr lang="fr-FR" sz="1600" dirty="0" err="1" smtClean="0"/>
              <a:t>most</a:t>
            </a:r>
            <a:r>
              <a:rPr lang="fr-FR" sz="1600" dirty="0" smtClean="0"/>
              <a:t> rational actions and </a:t>
            </a:r>
            <a:r>
              <a:rPr lang="fr-FR" sz="1600" dirty="0" err="1" smtClean="0"/>
              <a:t>increase</a:t>
            </a:r>
            <a:r>
              <a:rPr lang="fr-FR" sz="1600" dirty="0" smtClean="0"/>
              <a:t> the </a:t>
            </a:r>
            <a:r>
              <a:rPr lang="fr-FR" sz="1600" dirty="0" err="1" smtClean="0"/>
              <a:t>winning</a:t>
            </a:r>
            <a:r>
              <a:rPr lang="fr-FR" sz="1600" dirty="0" smtClean="0"/>
              <a:t> rate.</a:t>
            </a:r>
          </a:p>
        </p:txBody>
      </p:sp>
    </p:spTree>
    <p:extLst>
      <p:ext uri="{BB962C8B-B14F-4D97-AF65-F5344CB8AC3E}">
        <p14:creationId xmlns:p14="http://schemas.microsoft.com/office/powerpoint/2010/main" val="700610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lvl="0">
              <a:buSzPts val="2000"/>
            </a:pPr>
            <a:r>
              <a:rPr lang="en-US" sz="2000" dirty="0" smtClean="0"/>
              <a:t>Implementation</a:t>
            </a:r>
            <a:endParaRPr sz="2000" dirty="0"/>
          </a:p>
        </p:txBody>
      </p:sp>
      <p:sp>
        <p:nvSpPr>
          <p:cNvPr id="159" name="Google Shape;159;p26"/>
          <p:cNvSpPr txBox="1"/>
          <p:nvPr/>
        </p:nvSpPr>
        <p:spPr>
          <a:xfrm>
            <a:off x="315646" y="1018309"/>
            <a:ext cx="8620535"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600" dirty="0" smtClean="0"/>
              <a:t>Since the opponent’s strategy is </a:t>
            </a:r>
            <a:r>
              <a:rPr lang="en-US" sz="1600" dirty="0"/>
              <a:t>deterministic, </a:t>
            </a:r>
            <a:r>
              <a:rPr lang="en-US" sz="1600" dirty="0" smtClean="0"/>
              <a:t>implementing game theory can help us calculate the best targets which will lead to the best outcome.</a:t>
            </a:r>
          </a:p>
          <a:p>
            <a:pPr marL="400050" lvl="0" indent="-285750">
              <a:buSzPts val="1800"/>
              <a:buFont typeface="Arial" panose="020B0604020202020204" pitchFamily="34" charset="0"/>
              <a:buChar char="•"/>
            </a:pPr>
            <a:r>
              <a:rPr lang="en-US" sz="1600" dirty="0" smtClean="0"/>
              <a:t>To find the best targets, it is </a:t>
            </a:r>
            <a:r>
              <a:rPr lang="en-US" sz="1600" dirty="0"/>
              <a:t>necessary to </a:t>
            </a:r>
            <a:r>
              <a:rPr lang="en-US" sz="1600" dirty="0" smtClean="0"/>
              <a:t>simulate </a:t>
            </a:r>
            <a:r>
              <a:rPr lang="en-US" sz="1600" dirty="0"/>
              <a:t>the game to each of the </a:t>
            </a:r>
            <a:r>
              <a:rPr lang="en-US" sz="1600" dirty="0" smtClean="0"/>
              <a:t>pieces of cheeses, which will be done by testing recurrently all possible situations of the game.</a:t>
            </a:r>
          </a:p>
          <a:p>
            <a:pPr marL="400050" lvl="0" indent="-285750">
              <a:buSzPts val="1800"/>
              <a:buFont typeface="Arial" panose="020B0604020202020204" pitchFamily="34" charset="0"/>
              <a:buChar char="•"/>
            </a:pPr>
            <a:r>
              <a:rPr lang="en-US" sz="1600" dirty="0" smtClean="0"/>
              <a:t>The constraints of the approach is the computation time because it needs to do the simulation of all </a:t>
            </a:r>
            <a:r>
              <a:rPr lang="en-US" sz="1600" dirty="0"/>
              <a:t>possible </a:t>
            </a:r>
            <a:r>
              <a:rPr lang="en-US" sz="1600" dirty="0" smtClean="0"/>
              <a:t>situations, especially with a large number of cheeses. Therefore, I set a threshold of the </a:t>
            </a:r>
            <a:r>
              <a:rPr lang="en-US" sz="1600" dirty="0"/>
              <a:t>number of </a:t>
            </a:r>
            <a:r>
              <a:rPr lang="en-US" sz="1600" dirty="0" smtClean="0"/>
              <a:t>cheeses in order to reduce the computation time. Particularly, the game theory strategy can only be played if there are fewer than 12 pieces of cheeses left.</a:t>
            </a:r>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8983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lvl="0">
              <a:buSzPts val="2000"/>
            </a:pPr>
            <a:r>
              <a:rPr lang="en-US" sz="2000" dirty="0" smtClean="0"/>
              <a:t>Table of comparisons</a:t>
            </a:r>
            <a:endParaRPr sz="2000" dirty="0"/>
          </a:p>
        </p:txBody>
      </p:sp>
      <p:graphicFrame>
        <p:nvGraphicFramePr>
          <p:cNvPr id="2" name="Table 1"/>
          <p:cNvGraphicFramePr>
            <a:graphicFrameLocks noGrp="1"/>
          </p:cNvGraphicFramePr>
          <p:nvPr>
            <p:extLst>
              <p:ext uri="{D42A27DB-BD31-4B8C-83A1-F6EECF244321}">
                <p14:modId xmlns:p14="http://schemas.microsoft.com/office/powerpoint/2010/main" val="3886331896"/>
              </p:ext>
            </p:extLst>
          </p:nvPr>
        </p:nvGraphicFramePr>
        <p:xfrm>
          <a:off x="353291" y="757500"/>
          <a:ext cx="8499763" cy="3622156"/>
        </p:xfrm>
        <a:graphic>
          <a:graphicData uri="http://schemas.openxmlformats.org/drawingml/2006/table">
            <a:tbl>
              <a:tblPr firstRow="1" bandRow="1">
                <a:tableStyleId>{5C22544A-7EE6-4342-B048-85BDC9FD1C3A}</a:tableStyleId>
              </a:tblPr>
              <a:tblGrid>
                <a:gridCol w="2313709">
                  <a:extLst>
                    <a:ext uri="{9D8B030D-6E8A-4147-A177-3AD203B41FA5}">
                      <a16:colId xmlns:a16="http://schemas.microsoft.com/office/drawing/2014/main" val="1967752867"/>
                    </a:ext>
                  </a:extLst>
                </a:gridCol>
                <a:gridCol w="2162888">
                  <a:extLst>
                    <a:ext uri="{9D8B030D-6E8A-4147-A177-3AD203B41FA5}">
                      <a16:colId xmlns:a16="http://schemas.microsoft.com/office/drawing/2014/main" val="2579937830"/>
                    </a:ext>
                  </a:extLst>
                </a:gridCol>
                <a:gridCol w="2885468">
                  <a:extLst>
                    <a:ext uri="{9D8B030D-6E8A-4147-A177-3AD203B41FA5}">
                      <a16:colId xmlns:a16="http://schemas.microsoft.com/office/drawing/2014/main" val="602027529"/>
                    </a:ext>
                  </a:extLst>
                </a:gridCol>
                <a:gridCol w="1137698">
                  <a:extLst>
                    <a:ext uri="{9D8B030D-6E8A-4147-A177-3AD203B41FA5}">
                      <a16:colId xmlns:a16="http://schemas.microsoft.com/office/drawing/2014/main" val="3934424414"/>
                    </a:ext>
                  </a:extLst>
                </a:gridCol>
              </a:tblGrid>
              <a:tr h="382653">
                <a:tc>
                  <a:txBody>
                    <a:bodyPr/>
                    <a:lstStyle/>
                    <a:p>
                      <a:r>
                        <a:rPr lang="en-US" sz="1100" dirty="0" smtClean="0"/>
                        <a:t>Approach</a:t>
                      </a:r>
                      <a:endParaRPr lang="en-US" sz="1100" dirty="0"/>
                    </a:p>
                  </a:txBody>
                  <a:tcPr/>
                </a:tc>
                <a:tc>
                  <a:txBody>
                    <a:bodyPr/>
                    <a:lstStyle/>
                    <a:p>
                      <a:r>
                        <a:rPr lang="en-US" sz="1100" dirty="0" smtClean="0"/>
                        <a:t>Winning</a:t>
                      </a:r>
                      <a:r>
                        <a:rPr lang="en-US" sz="1100" baseline="0" dirty="0" smtClean="0"/>
                        <a:t> rate of player</a:t>
                      </a:r>
                      <a:endParaRPr lang="en-US" sz="1100" dirty="0"/>
                    </a:p>
                  </a:txBody>
                  <a:tcPr/>
                </a:tc>
                <a:tc>
                  <a:txBody>
                    <a:bodyPr/>
                    <a:lstStyle/>
                    <a:p>
                      <a:r>
                        <a:rPr lang="en-US" sz="1100" dirty="0" smtClean="0"/>
                        <a:t>Winning</a:t>
                      </a:r>
                      <a:r>
                        <a:rPr lang="en-US" sz="1100" baseline="0" dirty="0" smtClean="0"/>
                        <a:t> rate of opponent</a:t>
                      </a:r>
                      <a:endParaRPr lang="en-US" sz="1100" dirty="0"/>
                    </a:p>
                  </a:txBody>
                  <a:tcPr/>
                </a:tc>
                <a:tc>
                  <a:txBody>
                    <a:bodyPr/>
                    <a:lstStyle/>
                    <a:p>
                      <a:r>
                        <a:rPr lang="en-US" sz="1100" dirty="0" smtClean="0"/>
                        <a:t>Miss</a:t>
                      </a:r>
                      <a:endParaRPr lang="en-US" sz="1100" dirty="0"/>
                    </a:p>
                  </a:txBody>
                  <a:tcPr/>
                </a:tc>
                <a:extLst>
                  <a:ext uri="{0D108BD9-81ED-4DB2-BD59-A6C34878D82A}">
                    <a16:rowId xmlns:a16="http://schemas.microsoft.com/office/drawing/2014/main" val="2233332618"/>
                  </a:ext>
                </a:extLst>
              </a:tr>
              <a:tr h="534667">
                <a:tc>
                  <a:txBody>
                    <a:bodyPr/>
                    <a:lstStyle/>
                    <a:p>
                      <a:r>
                        <a:rPr lang="en-US" sz="1100" dirty="0" smtClean="0"/>
                        <a:t>Q</a:t>
                      </a:r>
                      <a:r>
                        <a:rPr lang="en-US" sz="1100" baseline="0" dirty="0" smtClean="0"/>
                        <a:t> learning (2- layer canvas)</a:t>
                      </a:r>
                      <a:endParaRPr lang="en-US" sz="1100" dirty="0"/>
                    </a:p>
                  </a:txBody>
                  <a:tcPr/>
                </a:tc>
                <a:tc>
                  <a:txBody>
                    <a:bodyPr/>
                    <a:lstStyle/>
                    <a:p>
                      <a:r>
                        <a:rPr lang="en-US" sz="1100" dirty="0" smtClean="0"/>
                        <a:t>0.567</a:t>
                      </a:r>
                      <a:endParaRPr lang="en-US" sz="1100" dirty="0"/>
                    </a:p>
                  </a:txBody>
                  <a:tcPr/>
                </a:tc>
                <a:tc>
                  <a:txBody>
                    <a:bodyPr/>
                    <a:lstStyle/>
                    <a:p>
                      <a:r>
                        <a:rPr lang="en-US" sz="1100" dirty="0" smtClean="0"/>
                        <a:t>0.312</a:t>
                      </a:r>
                      <a:endParaRPr lang="en-US" sz="1100" dirty="0"/>
                    </a:p>
                  </a:txBody>
                  <a:tcPr/>
                </a:tc>
                <a:tc>
                  <a:txBody>
                    <a:bodyPr/>
                    <a:lstStyle/>
                    <a:p>
                      <a:r>
                        <a:rPr lang="en-US" sz="1100" dirty="0" smtClean="0"/>
                        <a:t>0.669</a:t>
                      </a:r>
                      <a:endParaRPr lang="en-US" sz="1100" dirty="0"/>
                    </a:p>
                  </a:txBody>
                  <a:tcPr/>
                </a:tc>
                <a:extLst>
                  <a:ext uri="{0D108BD9-81ED-4DB2-BD59-A6C34878D82A}">
                    <a16:rowId xmlns:a16="http://schemas.microsoft.com/office/drawing/2014/main" val="3523537668"/>
                  </a:ext>
                </a:extLst>
              </a:tr>
              <a:tr h="75482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Q</a:t>
                      </a:r>
                      <a:r>
                        <a:rPr lang="en-US" sz="1100" baseline="0" dirty="0" smtClean="0"/>
                        <a:t> learning (3- layer canvas)</a:t>
                      </a:r>
                      <a:endParaRPr lang="en-US" sz="1100" dirty="0" smtClean="0"/>
                    </a:p>
                    <a:p>
                      <a:endParaRPr lang="en-US" sz="1100" dirty="0"/>
                    </a:p>
                  </a:txBody>
                  <a:tcPr/>
                </a:tc>
                <a:tc>
                  <a:txBody>
                    <a:bodyPr/>
                    <a:lstStyle/>
                    <a:p>
                      <a:r>
                        <a:rPr lang="en-US" sz="1100" dirty="0" smtClean="0"/>
                        <a:t>0.574</a:t>
                      </a:r>
                      <a:endParaRPr lang="en-US" sz="1100" dirty="0"/>
                    </a:p>
                  </a:txBody>
                  <a:tcPr/>
                </a:tc>
                <a:tc>
                  <a:txBody>
                    <a:bodyPr/>
                    <a:lstStyle/>
                    <a:p>
                      <a:r>
                        <a:rPr lang="en-US" sz="1100" dirty="0" smtClean="0"/>
                        <a:t>0.314</a:t>
                      </a:r>
                      <a:endParaRPr lang="en-US" sz="1100" dirty="0"/>
                    </a:p>
                  </a:txBody>
                  <a:tcPr/>
                </a:tc>
                <a:tc>
                  <a:txBody>
                    <a:bodyPr/>
                    <a:lstStyle/>
                    <a:p>
                      <a:r>
                        <a:rPr lang="en-US" sz="1100" dirty="0" smtClean="0"/>
                        <a:t>0.765</a:t>
                      </a:r>
                      <a:endParaRPr lang="en-US" sz="1100" dirty="0"/>
                    </a:p>
                  </a:txBody>
                  <a:tcPr/>
                </a:tc>
                <a:extLst>
                  <a:ext uri="{0D108BD9-81ED-4DB2-BD59-A6C34878D82A}">
                    <a16:rowId xmlns:a16="http://schemas.microsoft.com/office/drawing/2014/main" val="4135124687"/>
                  </a:ext>
                </a:extLst>
              </a:tr>
              <a:tr h="75482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Q</a:t>
                      </a:r>
                      <a:r>
                        <a:rPr lang="en-US" sz="1100" baseline="0" dirty="0" smtClean="0"/>
                        <a:t> learning + E-greedy (2- layer canvas)</a:t>
                      </a:r>
                      <a:endParaRPr lang="en-US" sz="1100" dirty="0" smtClean="0"/>
                    </a:p>
                    <a:p>
                      <a:endParaRPr lang="en-US" sz="1100" dirty="0"/>
                    </a:p>
                  </a:txBody>
                  <a:tcPr/>
                </a:tc>
                <a:tc>
                  <a:txBody>
                    <a:bodyPr/>
                    <a:lstStyle/>
                    <a:p>
                      <a:r>
                        <a:rPr lang="en-US" sz="1100" dirty="0" smtClean="0"/>
                        <a:t>0.552</a:t>
                      </a:r>
                      <a:endParaRPr lang="en-US" sz="1100" dirty="0"/>
                    </a:p>
                  </a:txBody>
                  <a:tcPr/>
                </a:tc>
                <a:tc>
                  <a:txBody>
                    <a:bodyPr/>
                    <a:lstStyle/>
                    <a:p>
                      <a:r>
                        <a:rPr lang="en-US" sz="1100" dirty="0" smtClean="0"/>
                        <a:t>0.327</a:t>
                      </a:r>
                      <a:endParaRPr lang="en-US" sz="1100" dirty="0"/>
                    </a:p>
                  </a:txBody>
                  <a:tcPr/>
                </a:tc>
                <a:tc>
                  <a:txBody>
                    <a:bodyPr/>
                    <a:lstStyle/>
                    <a:p>
                      <a:r>
                        <a:rPr lang="en-US" sz="1100" dirty="0" smtClean="0"/>
                        <a:t>0.599</a:t>
                      </a:r>
                      <a:endParaRPr lang="en-US" sz="1100" dirty="0"/>
                    </a:p>
                  </a:txBody>
                  <a:tcPr/>
                </a:tc>
                <a:extLst>
                  <a:ext uri="{0D108BD9-81ED-4DB2-BD59-A6C34878D82A}">
                    <a16:rowId xmlns:a16="http://schemas.microsoft.com/office/drawing/2014/main" val="4080744444"/>
                  </a:ext>
                </a:extLst>
              </a:tr>
              <a:tr h="50084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Q</a:t>
                      </a:r>
                      <a:r>
                        <a:rPr lang="en-US" sz="1100" baseline="0" dirty="0" smtClean="0"/>
                        <a:t> learning + E-greedy (3- layer canvas)</a:t>
                      </a:r>
                      <a:endParaRPr lang="en-US" sz="1100" dirty="0" smtClean="0"/>
                    </a:p>
                    <a:p>
                      <a:endParaRPr lang="en-US" sz="1100" dirty="0"/>
                    </a:p>
                  </a:txBody>
                  <a:tcPr/>
                </a:tc>
                <a:tc>
                  <a:txBody>
                    <a:bodyPr/>
                    <a:lstStyle/>
                    <a:p>
                      <a:r>
                        <a:rPr lang="en-US" sz="1100" dirty="0" smtClean="0"/>
                        <a:t>0.57</a:t>
                      </a:r>
                      <a:endParaRPr lang="en-US" sz="1100" dirty="0"/>
                    </a:p>
                  </a:txBody>
                  <a:tcPr/>
                </a:tc>
                <a:tc>
                  <a:txBody>
                    <a:bodyPr/>
                    <a:lstStyle/>
                    <a:p>
                      <a:r>
                        <a:rPr lang="en-US" sz="1100" dirty="0" smtClean="0"/>
                        <a:t>0.315</a:t>
                      </a:r>
                      <a:endParaRPr lang="en-US" sz="1100" dirty="0"/>
                    </a:p>
                  </a:txBody>
                  <a:tcPr/>
                </a:tc>
                <a:tc>
                  <a:txBody>
                    <a:bodyPr/>
                    <a:lstStyle/>
                    <a:p>
                      <a:r>
                        <a:rPr lang="en-US" sz="1100" dirty="0" smtClean="0"/>
                        <a:t>0.701</a:t>
                      </a:r>
                      <a:endParaRPr lang="en-US" sz="1100" dirty="0"/>
                    </a:p>
                  </a:txBody>
                  <a:tcPr/>
                </a:tc>
                <a:extLst>
                  <a:ext uri="{0D108BD9-81ED-4DB2-BD59-A6C34878D82A}">
                    <a16:rowId xmlns:a16="http://schemas.microsoft.com/office/drawing/2014/main" val="1683448247"/>
                  </a:ext>
                </a:extLst>
              </a:tr>
              <a:tr h="600830">
                <a:tc>
                  <a:txBody>
                    <a:bodyPr/>
                    <a:lstStyle/>
                    <a:p>
                      <a:r>
                        <a:rPr lang="en-US" sz="1100" b="1" dirty="0" smtClean="0"/>
                        <a:t>Q</a:t>
                      </a:r>
                      <a:r>
                        <a:rPr lang="en-US" sz="1100" b="1" baseline="0" dirty="0" smtClean="0"/>
                        <a:t> learning  + E-greedy + Game theory (2- layer canvas)</a:t>
                      </a:r>
                    </a:p>
                    <a:p>
                      <a:endParaRPr lang="en-US" sz="1100" b="1" dirty="0"/>
                    </a:p>
                  </a:txBody>
                  <a:tcPr/>
                </a:tc>
                <a:tc>
                  <a:txBody>
                    <a:bodyPr/>
                    <a:lstStyle/>
                    <a:p>
                      <a:r>
                        <a:rPr lang="en-US" sz="1100" b="1" dirty="0" smtClean="0"/>
                        <a:t>0.822</a:t>
                      </a:r>
                      <a:endParaRPr lang="en-US" sz="1100" b="1" dirty="0"/>
                    </a:p>
                  </a:txBody>
                  <a:tcPr/>
                </a:tc>
                <a:tc>
                  <a:txBody>
                    <a:bodyPr/>
                    <a:lstStyle/>
                    <a:p>
                      <a:r>
                        <a:rPr lang="en-US" sz="1100" b="1" dirty="0" smtClean="0"/>
                        <a:t>0.107</a:t>
                      </a:r>
                      <a:endParaRPr lang="en-US" sz="1100" b="1" dirty="0"/>
                    </a:p>
                  </a:txBody>
                  <a:tcPr/>
                </a:tc>
                <a:tc>
                  <a:txBody>
                    <a:bodyPr/>
                    <a:lstStyle/>
                    <a:p>
                      <a:r>
                        <a:rPr lang="en-US" sz="1100" b="1" dirty="0" smtClean="0"/>
                        <a:t>0.0125</a:t>
                      </a:r>
                      <a:endParaRPr lang="en-US" sz="1100" b="1" dirty="0"/>
                    </a:p>
                  </a:txBody>
                  <a:tcPr/>
                </a:tc>
                <a:extLst>
                  <a:ext uri="{0D108BD9-81ED-4DB2-BD59-A6C34878D82A}">
                    <a16:rowId xmlns:a16="http://schemas.microsoft.com/office/drawing/2014/main" val="1671236969"/>
                  </a:ext>
                </a:extLst>
              </a:tr>
            </a:tbl>
          </a:graphicData>
        </a:graphic>
      </p:graphicFrame>
    </p:spTree>
    <p:extLst>
      <p:ext uri="{BB962C8B-B14F-4D97-AF65-F5344CB8AC3E}">
        <p14:creationId xmlns:p14="http://schemas.microsoft.com/office/powerpoint/2010/main" val="3472035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lvl="0">
              <a:buSzPts val="2000"/>
            </a:pPr>
            <a:r>
              <a:rPr lang="en-US" sz="2000" dirty="0" smtClean="0"/>
              <a:t>Table of comparisons</a:t>
            </a:r>
            <a:endParaRPr sz="2000" dirty="0"/>
          </a:p>
        </p:txBody>
      </p:sp>
      <p:sp>
        <p:nvSpPr>
          <p:cNvPr id="5" name="Google Shape;159;p26"/>
          <p:cNvSpPr txBox="1"/>
          <p:nvPr/>
        </p:nvSpPr>
        <p:spPr>
          <a:xfrm>
            <a:off x="315646" y="1018309"/>
            <a:ext cx="8620535"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600" dirty="0" smtClean="0"/>
              <a:t>As expected, the combination of game theory and Q learning model gave a pretty high winning chance (82 %) because it always pointed to the best actions to play. </a:t>
            </a:r>
          </a:p>
          <a:p>
            <a:pPr marL="400050" lvl="0" indent="-285750">
              <a:buSzPts val="1800"/>
              <a:buFont typeface="Arial" panose="020B0604020202020204" pitchFamily="34" charset="0"/>
              <a:buChar char="•"/>
            </a:pPr>
            <a:r>
              <a:rPr lang="en-US" sz="1600" dirty="0" smtClean="0"/>
              <a:t>The results of the other 4 approaches correspond exactly to the training results (shown in slide 12), which were not too much different. The miss indexes of the approaches using 2-layer canvas were always lower than using 3-layer one because of the number of input features of 2-layer canvas were fewer, which lead to less calculation time.</a:t>
            </a:r>
          </a:p>
          <a:p>
            <a:pPr marL="400050" lvl="0" indent="-285750">
              <a:buSzPts val="1800"/>
              <a:buFont typeface="Arial" panose="020B0604020202020204" pitchFamily="34" charset="0"/>
              <a:buChar char="•"/>
            </a:pPr>
            <a:r>
              <a:rPr lang="en-US" sz="1600" dirty="0" smtClean="0"/>
              <a:t>When combing with game theory, I chose to use 2-layer canvas instead of 3 because the results of 2-layer canvas and 3-layer one were almost the same, and 2-layer </a:t>
            </a:r>
            <a:r>
              <a:rPr lang="en-US" sz="1600" dirty="0"/>
              <a:t>canvas </a:t>
            </a:r>
            <a:r>
              <a:rPr lang="en-US" sz="1600" dirty="0" smtClean="0"/>
              <a:t>required less time to compute than the 3-layer canvas due to fewer features.</a:t>
            </a:r>
          </a:p>
          <a:p>
            <a:pPr marL="400050" lvl="0" indent="-285750">
              <a:buSzPts val="1800"/>
              <a:buFont typeface="Arial" panose="020B0604020202020204" pitchFamily="34" charset="0"/>
              <a:buChar char="•"/>
            </a:pPr>
            <a:endParaRPr lang="en-US" sz="1600" dirty="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028747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5"/>
          <p:cNvSpPr txBox="1"/>
          <p:nvPr/>
        </p:nvSpPr>
        <p:spPr>
          <a:xfrm>
            <a:off x="1321017" y="1220807"/>
            <a:ext cx="617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hlinkClick r:id="rId3"/>
            </a:endParaRPr>
          </a:p>
        </p:txBody>
      </p:sp>
      <p:sp>
        <p:nvSpPr>
          <p:cNvPr id="3" name="Rectangle 2"/>
          <p:cNvSpPr/>
          <p:nvPr/>
        </p:nvSpPr>
        <p:spPr>
          <a:xfrm>
            <a:off x="3335008" y="2273947"/>
            <a:ext cx="2640466" cy="1523494"/>
          </a:xfrm>
          <a:prstGeom prst="rect">
            <a:avLst/>
          </a:prstGeom>
        </p:spPr>
        <p:txBody>
          <a:bodyPr wrap="none">
            <a:spAutoFit/>
          </a:bodyPr>
          <a:lstStyle/>
          <a:p>
            <a:pPr algn="ctr">
              <a:lnSpc>
                <a:spcPct val="150000"/>
              </a:lnSpc>
            </a:pPr>
            <a:r>
              <a:rPr lang="fr" sz="3000" dirty="0" smtClean="0">
                <a:solidFill>
                  <a:srgbClr val="A4D233"/>
                </a:solidFill>
              </a:rPr>
              <a:t>4. </a:t>
            </a:r>
            <a:r>
              <a:rPr lang="en-US" sz="3200" dirty="0" smtClean="0">
                <a:solidFill>
                  <a:schemeClr val="lt2"/>
                </a:solidFill>
              </a:rPr>
              <a:t>Conclusion</a:t>
            </a:r>
            <a:endParaRPr lang="en-US" sz="3200" dirty="0">
              <a:solidFill>
                <a:schemeClr val="lt2"/>
              </a:solidFill>
            </a:endParaRPr>
          </a:p>
          <a:p>
            <a:pPr lvl="0" algn="ctr">
              <a:lnSpc>
                <a:spcPct val="150000"/>
              </a:lnSpc>
            </a:pPr>
            <a:endParaRPr lang="fr" sz="3000" dirty="0">
              <a:solidFill>
                <a:srgbClr val="A4D233"/>
              </a:solidFill>
            </a:endParaRPr>
          </a:p>
        </p:txBody>
      </p:sp>
    </p:spTree>
    <p:extLst>
      <p:ext uri="{BB962C8B-B14F-4D97-AF65-F5344CB8AC3E}">
        <p14:creationId xmlns:p14="http://schemas.microsoft.com/office/powerpoint/2010/main" val="730453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4427984" y="3219822"/>
            <a:ext cx="3882900" cy="4095900"/>
          </a:xfrm>
          <a:prstGeom prst="rect">
            <a:avLst/>
          </a:prstGeom>
          <a:noFill/>
          <a:ln>
            <a:noFill/>
          </a:ln>
        </p:spPr>
        <p:txBody>
          <a:bodyPr spcFirstLastPara="1" wrap="square" lIns="0" tIns="0" rIns="0" bIns="0" anchor="t" anchorCtr="0">
            <a:noAutofit/>
          </a:bodyPr>
          <a:lstStyle/>
          <a:p>
            <a:pPr marL="342900" marR="0" lvl="0" indent="-238125" algn="l" rtl="0">
              <a:lnSpc>
                <a:spcPct val="100000"/>
              </a:lnSpc>
              <a:spcBef>
                <a:spcPts val="0"/>
              </a:spcBef>
              <a:spcAft>
                <a:spcPts val="0"/>
              </a:spcAft>
              <a:buClr>
                <a:schemeClr val="lt2"/>
              </a:buClr>
              <a:buSzPts val="1650"/>
              <a:buFont typeface="Arial"/>
              <a:buNone/>
            </a:pPr>
            <a:endParaRPr sz="1650" b="1" i="0" u="none" strike="noStrike" cap="none">
              <a:solidFill>
                <a:schemeClr val="lt2"/>
              </a:solidFill>
              <a:latin typeface="Arial"/>
              <a:ea typeface="Arial"/>
              <a:cs typeface="Arial"/>
              <a:sym typeface="Arial"/>
            </a:endParaRPr>
          </a:p>
        </p:txBody>
      </p:sp>
      <p:sp>
        <p:nvSpPr>
          <p:cNvPr id="143" name="Google Shape;143;p24"/>
          <p:cNvSpPr txBox="1"/>
          <p:nvPr/>
        </p:nvSpPr>
        <p:spPr>
          <a:xfrm>
            <a:off x="3313674" y="0"/>
            <a:ext cx="5754125" cy="3770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0" i="0" u="none" strike="noStrike" cap="none" dirty="0" smtClean="0">
                <a:solidFill>
                  <a:srgbClr val="A4D233"/>
                </a:solidFill>
                <a:latin typeface="Arial"/>
                <a:ea typeface="Arial"/>
                <a:cs typeface="Arial"/>
                <a:sym typeface="Arial"/>
              </a:rPr>
              <a:t>SUMMARY</a:t>
            </a:r>
            <a:endParaRPr dirty="0"/>
          </a:p>
          <a:p>
            <a:pPr marL="0" marR="0" lvl="0" indent="0" algn="l" rtl="0">
              <a:spcBef>
                <a:spcPts val="0"/>
              </a:spcBef>
              <a:spcAft>
                <a:spcPts val="0"/>
              </a:spcAft>
              <a:buNone/>
            </a:pPr>
            <a:endParaRPr sz="1800" dirty="0">
              <a:solidFill>
                <a:srgbClr val="A4D233"/>
              </a:solidFill>
              <a:latin typeface="Arial"/>
              <a:ea typeface="Arial"/>
              <a:cs typeface="Arial"/>
              <a:sym typeface="Arial"/>
            </a:endParaRPr>
          </a:p>
          <a:p>
            <a:pPr marL="457200" marR="0" lvl="0" indent="-342900" algn="l" rtl="0">
              <a:lnSpc>
                <a:spcPct val="150000"/>
              </a:lnSpc>
              <a:spcBef>
                <a:spcPts val="0"/>
              </a:spcBef>
              <a:spcAft>
                <a:spcPts val="0"/>
              </a:spcAft>
              <a:buClr>
                <a:schemeClr val="dk1"/>
              </a:buClr>
              <a:buSzPts val="1800"/>
              <a:buFont typeface="Arial"/>
              <a:buNone/>
            </a:pPr>
            <a:endParaRPr sz="1800" dirty="0">
              <a:solidFill>
                <a:srgbClr val="A4D233"/>
              </a:solidFill>
              <a:latin typeface="Arial"/>
              <a:ea typeface="Arial"/>
              <a:cs typeface="Arial"/>
              <a:sym typeface="Arial"/>
            </a:endParaRPr>
          </a:p>
          <a:p>
            <a:pPr marL="0" marR="0" lvl="0" indent="0" algn="l" rtl="0">
              <a:lnSpc>
                <a:spcPct val="150000"/>
              </a:lnSpc>
              <a:spcBef>
                <a:spcPts val="0"/>
              </a:spcBef>
              <a:spcAft>
                <a:spcPts val="0"/>
              </a:spcAft>
              <a:buNone/>
            </a:pPr>
            <a:r>
              <a:rPr lang="fr" sz="2400" dirty="0" smtClean="0">
                <a:solidFill>
                  <a:srgbClr val="A4D233"/>
                </a:solidFill>
                <a:latin typeface="Arial"/>
                <a:ea typeface="Arial"/>
                <a:cs typeface="Arial"/>
                <a:sym typeface="Arial"/>
              </a:rPr>
              <a:t>1. </a:t>
            </a:r>
            <a:r>
              <a:rPr lang="fr" sz="2400" dirty="0" smtClean="0">
                <a:solidFill>
                  <a:srgbClr val="A4D233"/>
                </a:solidFill>
              </a:rPr>
              <a:t>Introduction</a:t>
            </a:r>
          </a:p>
          <a:p>
            <a:pPr marL="0" marR="0" lvl="0" indent="0" algn="l" rtl="0">
              <a:lnSpc>
                <a:spcPct val="150000"/>
              </a:lnSpc>
              <a:spcBef>
                <a:spcPts val="0"/>
              </a:spcBef>
              <a:spcAft>
                <a:spcPts val="0"/>
              </a:spcAft>
              <a:buNone/>
            </a:pPr>
            <a:r>
              <a:rPr lang="en-US" sz="2400" dirty="0" smtClean="0">
                <a:solidFill>
                  <a:srgbClr val="A4D233"/>
                </a:solidFill>
                <a:latin typeface="Arial"/>
                <a:ea typeface="Arial"/>
                <a:cs typeface="Arial"/>
                <a:sym typeface="Arial"/>
              </a:rPr>
              <a:t>2. Reinforcement Learning</a:t>
            </a:r>
            <a:endParaRPr sz="2400" dirty="0">
              <a:solidFill>
                <a:srgbClr val="A4D233"/>
              </a:solidFill>
              <a:latin typeface="Arial"/>
              <a:ea typeface="Arial"/>
              <a:cs typeface="Arial"/>
              <a:sym typeface="Arial"/>
            </a:endParaRPr>
          </a:p>
          <a:p>
            <a:pPr marL="0" marR="0" lvl="0" indent="0" algn="l" rtl="0">
              <a:lnSpc>
                <a:spcPct val="150000"/>
              </a:lnSpc>
              <a:spcBef>
                <a:spcPts val="0"/>
              </a:spcBef>
              <a:spcAft>
                <a:spcPts val="0"/>
              </a:spcAft>
              <a:buNone/>
            </a:pPr>
            <a:r>
              <a:rPr lang="fr" sz="2400" dirty="0" smtClean="0">
                <a:solidFill>
                  <a:srgbClr val="A4D233"/>
                </a:solidFill>
                <a:latin typeface="Arial"/>
                <a:ea typeface="Arial"/>
                <a:cs typeface="Arial"/>
                <a:sym typeface="Arial"/>
              </a:rPr>
              <a:t>3. </a:t>
            </a:r>
            <a:r>
              <a:rPr lang="en-US" sz="2400" dirty="0" smtClean="0">
                <a:solidFill>
                  <a:schemeClr val="lt2"/>
                </a:solidFill>
              </a:rPr>
              <a:t>Game Theory Combination</a:t>
            </a:r>
          </a:p>
          <a:p>
            <a:pPr lvl="0">
              <a:lnSpc>
                <a:spcPct val="150000"/>
              </a:lnSpc>
            </a:pPr>
            <a:r>
              <a:rPr lang="en-US" sz="2400" dirty="0" smtClean="0">
                <a:solidFill>
                  <a:schemeClr val="lt2"/>
                </a:solidFill>
                <a:latin typeface="Arial"/>
                <a:ea typeface="Arial"/>
                <a:cs typeface="Arial"/>
                <a:sym typeface="Arial"/>
              </a:rPr>
              <a:t>4. </a:t>
            </a:r>
            <a:r>
              <a:rPr lang="en-US" sz="2400" dirty="0" smtClean="0">
                <a:solidFill>
                  <a:schemeClr val="lt2"/>
                </a:solidFill>
              </a:rPr>
              <a:t>Conclusion</a:t>
            </a:r>
          </a:p>
          <a:p>
            <a:pPr marL="0" marR="0" lvl="0" indent="0" algn="l" rtl="0">
              <a:spcBef>
                <a:spcPts val="0"/>
              </a:spcBef>
              <a:spcAft>
                <a:spcPts val="0"/>
              </a:spcAft>
              <a:buNone/>
            </a:pPr>
            <a:endParaRPr sz="1800" dirty="0">
              <a:solidFill>
                <a:srgbClr val="A4D233"/>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lvl="0">
              <a:buSzPts val="2000"/>
            </a:pPr>
            <a:r>
              <a:rPr lang="en-US" sz="2000" dirty="0" smtClean="0"/>
              <a:t>Conclusion</a:t>
            </a:r>
            <a:endParaRPr sz="2000" dirty="0"/>
          </a:p>
        </p:txBody>
      </p:sp>
      <p:sp>
        <p:nvSpPr>
          <p:cNvPr id="5" name="Google Shape;159;p26"/>
          <p:cNvSpPr txBox="1"/>
          <p:nvPr/>
        </p:nvSpPr>
        <p:spPr>
          <a:xfrm>
            <a:off x="315646" y="1018309"/>
            <a:ext cx="8620535"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600" dirty="0" smtClean="0"/>
              <a:t>In this challenge, I have implemented Q learning, Epsilon Greedy Strategy and Game theory to design an agent to win against the greedy algorithm. The winning chance obtained was 82%, which is satisfied the constrains of the challenge.</a:t>
            </a:r>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r>
              <a:rPr lang="en-US" sz="1600" dirty="0" smtClean="0"/>
              <a:t>Some improvements have been made such as modifying the network for learning and adding more information to the canvas.</a:t>
            </a:r>
          </a:p>
          <a:p>
            <a:pPr marL="400050" lvl="0" indent="-285750">
              <a:buSzPts val="1800"/>
              <a:buFont typeface="Arial" panose="020B0604020202020204" pitchFamily="34" charset="0"/>
              <a:buChar char="•"/>
            </a:pPr>
            <a:endParaRPr lang="en-US" sz="1600" dirty="0"/>
          </a:p>
          <a:p>
            <a:pPr marL="400050" lvl="0" indent="-285750">
              <a:buSzPts val="1800"/>
              <a:buFont typeface="Arial" panose="020B0604020202020204" pitchFamily="34" charset="0"/>
              <a:buChar char="•"/>
            </a:pPr>
            <a:r>
              <a:rPr lang="en-US" sz="1600" dirty="0" smtClean="0"/>
              <a:t>Future works: Try to implement some advanced AIs such as the one used for Alpha Go. Try to explore other reinforcement learning methods like Double Deep Q learning.</a:t>
            </a:r>
          </a:p>
          <a:p>
            <a:pPr marL="400050" lvl="0" indent="-285750">
              <a:buSzPts val="1800"/>
              <a:buFont typeface="Arial" panose="020B0604020202020204" pitchFamily="34" charset="0"/>
              <a:buChar char="•"/>
            </a:pPr>
            <a:endParaRPr lang="en-US" sz="1600" dirty="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a:p>
            <a:pPr marL="400050" lvl="0" indent="-285750">
              <a:buSzPts val="180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591886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dt" idx="10"/>
          </p:nvPr>
        </p:nvSpPr>
        <p:spPr>
          <a:xfrm>
            <a:off x="-1" y="5002020"/>
            <a:ext cx="265200" cy="1350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fr"/>
              <a:t>24/09/2019</a:t>
            </a:r>
            <a:endParaRPr/>
          </a:p>
        </p:txBody>
      </p:sp>
      <p:sp>
        <p:nvSpPr>
          <p:cNvPr id="214" name="Google Shape;214;p32"/>
          <p:cNvSpPr txBox="1">
            <a:spLocks noGrp="1"/>
          </p:cNvSpPr>
          <p:nvPr>
            <p:ph type="sldNum" idx="12"/>
          </p:nvPr>
        </p:nvSpPr>
        <p:spPr>
          <a:xfrm>
            <a:off x="-1" y="5002020"/>
            <a:ext cx="266400" cy="1350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fr"/>
              <a:t>21</a:t>
            </a:fld>
            <a:endParaRPr/>
          </a:p>
        </p:txBody>
      </p:sp>
      <p:sp>
        <p:nvSpPr>
          <p:cNvPr id="215" name="Google Shape;215;p32"/>
          <p:cNvSpPr txBox="1">
            <a:spLocks noGrp="1"/>
          </p:cNvSpPr>
          <p:nvPr>
            <p:ph type="ftr" idx="11"/>
          </p:nvPr>
        </p:nvSpPr>
        <p:spPr>
          <a:xfrm>
            <a:off x="-1" y="5002020"/>
            <a:ext cx="266400" cy="1350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fr"/>
              <a:t>TITRE DE LA PRÉSENTATION - MENU « INSERTION / EN-TÊTE ET PIED DE PAGE »</a:t>
            </a:r>
            <a:endParaRPr/>
          </a:p>
        </p:txBody>
      </p:sp>
      <p:sp>
        <p:nvSpPr>
          <p:cNvPr id="216" name="Google Shape;216;p32"/>
          <p:cNvSpPr txBox="1"/>
          <p:nvPr/>
        </p:nvSpPr>
        <p:spPr>
          <a:xfrm>
            <a:off x="2583218" y="1801544"/>
            <a:ext cx="6844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 sz="3600" b="1" dirty="0" smtClean="0">
                <a:solidFill>
                  <a:schemeClr val="lt1"/>
                </a:solidFill>
                <a:latin typeface="Arial"/>
                <a:ea typeface="Arial"/>
                <a:cs typeface="Arial"/>
                <a:sym typeface="Arial"/>
              </a:rPr>
              <a:t>THANK YOU FOR YOUR ATTENTION</a:t>
            </a:r>
            <a:endParaRPr sz="3600" b="1"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5"/>
          <p:cNvSpPr txBox="1"/>
          <p:nvPr/>
        </p:nvSpPr>
        <p:spPr>
          <a:xfrm>
            <a:off x="1321017" y="1220807"/>
            <a:ext cx="617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hlinkClick r:id="rId3"/>
            </a:endParaRPr>
          </a:p>
        </p:txBody>
      </p:sp>
      <p:sp>
        <p:nvSpPr>
          <p:cNvPr id="3" name="Rectangle 2"/>
          <p:cNvSpPr/>
          <p:nvPr/>
        </p:nvSpPr>
        <p:spPr>
          <a:xfrm>
            <a:off x="3303405" y="2142328"/>
            <a:ext cx="2619628" cy="699230"/>
          </a:xfrm>
          <a:prstGeom prst="rect">
            <a:avLst/>
          </a:prstGeom>
        </p:spPr>
        <p:txBody>
          <a:bodyPr wrap="none">
            <a:spAutoFit/>
          </a:bodyPr>
          <a:lstStyle/>
          <a:p>
            <a:pPr lvl="0">
              <a:lnSpc>
                <a:spcPct val="150000"/>
              </a:lnSpc>
            </a:pPr>
            <a:r>
              <a:rPr lang="fr" sz="3000" dirty="0">
                <a:solidFill>
                  <a:srgbClr val="A4D233"/>
                </a:solidFill>
              </a:rPr>
              <a:t>1. 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203350" y="0"/>
            <a:ext cx="7135800" cy="757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Introduction</a:t>
            </a:r>
            <a:endParaRPr sz="2000" dirty="0"/>
          </a:p>
        </p:txBody>
      </p:sp>
      <p:sp>
        <p:nvSpPr>
          <p:cNvPr id="149" name="Google Shape;149;p25"/>
          <p:cNvSpPr txBox="1"/>
          <p:nvPr/>
        </p:nvSpPr>
        <p:spPr>
          <a:xfrm>
            <a:off x="1321017" y="1220807"/>
            <a:ext cx="617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hlinkClick r:id="rId3"/>
            </a:endParaRPr>
          </a:p>
        </p:txBody>
      </p:sp>
      <p:sp>
        <p:nvSpPr>
          <p:cNvPr id="150" name="Google Shape;150;p25"/>
          <p:cNvSpPr txBox="1"/>
          <p:nvPr/>
        </p:nvSpPr>
        <p:spPr>
          <a:xfrm>
            <a:off x="422564" y="1922096"/>
            <a:ext cx="5902036" cy="1783995"/>
          </a:xfrm>
          <a:prstGeom prst="rect">
            <a:avLst/>
          </a:prstGeom>
          <a:noFill/>
          <a:ln>
            <a:noFill/>
          </a:ln>
        </p:spPr>
        <p:txBody>
          <a:bodyPr spcFirstLastPara="1" wrap="square" lIns="91425" tIns="45700" rIns="91425" bIns="45700" anchor="t" anchorCtr="0">
            <a:noAutofit/>
          </a:bodyPr>
          <a:lstStyle/>
          <a:p>
            <a:pPr marL="285750" lvl="0" indent="-285750">
              <a:buClr>
                <a:schemeClr val="dk1"/>
              </a:buClr>
              <a:buSzPts val="1800"/>
              <a:buFont typeface="Arial"/>
              <a:buChar char="•"/>
            </a:pPr>
            <a:r>
              <a:rPr lang="en-US" sz="1800" dirty="0" smtClean="0">
                <a:solidFill>
                  <a:schemeClr val="dk1"/>
                </a:solidFill>
              </a:rPr>
              <a:t>Target: Create an AI to help the agent win against the greedy algorithm.</a:t>
            </a:r>
          </a:p>
          <a:p>
            <a:pPr marL="285750" lvl="0" indent="-285750">
              <a:buClr>
                <a:schemeClr val="dk1"/>
              </a:buClr>
              <a:buSzPts val="1800"/>
              <a:buFont typeface="Arial"/>
              <a:buChar char="•"/>
            </a:pPr>
            <a:r>
              <a:rPr lang="en-US" sz="1800" dirty="0" smtClean="0">
                <a:solidFill>
                  <a:schemeClr val="dk1"/>
                </a:solidFill>
              </a:rPr>
              <a:t>Methods</a:t>
            </a:r>
            <a:r>
              <a:rPr lang="en-US" sz="1800" dirty="0">
                <a:solidFill>
                  <a:schemeClr val="dk1"/>
                </a:solidFill>
              </a:rPr>
              <a:t>: Reinforcement </a:t>
            </a:r>
            <a:r>
              <a:rPr lang="en-US" sz="1800" dirty="0" smtClean="0">
                <a:solidFill>
                  <a:schemeClr val="dk1"/>
                </a:solidFill>
              </a:rPr>
              <a:t>Learning (Q learning), Epsilon greedy strategy and Game theory combination.</a:t>
            </a:r>
          </a:p>
          <a:p>
            <a:pPr marL="285750" lvl="0" indent="-285750">
              <a:buClr>
                <a:schemeClr val="dk1"/>
              </a:buClr>
              <a:buSzPts val="1800"/>
              <a:buFont typeface="Arial"/>
              <a:buChar char="•"/>
            </a:pPr>
            <a:r>
              <a:rPr lang="en-US" sz="1800" dirty="0" smtClean="0">
                <a:solidFill>
                  <a:schemeClr val="dk1"/>
                </a:solidFill>
              </a:rPr>
              <a:t>Winning rate achieved: 82% </a:t>
            </a:r>
          </a:p>
          <a:p>
            <a:pPr marL="285750" lvl="0" indent="-285750">
              <a:buClr>
                <a:schemeClr val="dk1"/>
              </a:buClr>
              <a:buSzPts val="1800"/>
              <a:buFont typeface="Arial"/>
              <a:buChar char="•"/>
            </a:pPr>
            <a:endParaRPr lang="en-US" sz="1800" dirty="0" smtClean="0">
              <a:solidFill>
                <a:schemeClr val="dk1"/>
              </a:solidFill>
            </a:endParaRPr>
          </a:p>
          <a:p>
            <a:pPr marL="285750" lvl="0" indent="-285750">
              <a:buClr>
                <a:schemeClr val="dk1"/>
              </a:buClr>
              <a:buSzPts val="1800"/>
              <a:buFont typeface="Arial"/>
              <a:buChar char="•"/>
            </a:pPr>
            <a:endParaRPr lang="en-US" sz="1800" dirty="0" smtClean="0">
              <a:solidFill>
                <a:schemeClr val="dk1"/>
              </a:solidFill>
            </a:endParaRPr>
          </a:p>
          <a:p>
            <a:pPr marL="0" lvl="0" indent="0" algn="l" rtl="0">
              <a:lnSpc>
                <a:spcPct val="133333"/>
              </a:lnSpc>
              <a:spcBef>
                <a:spcPts val="0"/>
              </a:spcBef>
              <a:spcAft>
                <a:spcPts val="700"/>
              </a:spcAft>
              <a:buNone/>
            </a:pPr>
            <a:r>
              <a:rPr lang="fr" sz="1350" dirty="0">
                <a:solidFill>
                  <a:srgbClr val="081318"/>
                </a:solidFill>
                <a:highlight>
                  <a:srgbClr val="FFFFFF"/>
                </a:highlight>
              </a:rPr>
              <a:t>	</a:t>
            </a:r>
            <a:endParaRPr sz="1800" dirty="0">
              <a:solidFill>
                <a:schemeClr val="dk1"/>
              </a:solidFill>
            </a:endParaRPr>
          </a:p>
        </p:txBody>
      </p:sp>
      <p:pic>
        <p:nvPicPr>
          <p:cNvPr id="1026" name="Picture 2" descr="http://formations.telecom-bretagne.eu/pyrat/wp-content/upload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224" y="1705814"/>
            <a:ext cx="1611159" cy="2212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357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5"/>
          <p:cNvSpPr txBox="1"/>
          <p:nvPr/>
        </p:nvSpPr>
        <p:spPr>
          <a:xfrm>
            <a:off x="1321017" y="1220807"/>
            <a:ext cx="617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hlinkClick r:id="rId3"/>
            </a:endParaRPr>
          </a:p>
        </p:txBody>
      </p:sp>
      <p:sp>
        <p:nvSpPr>
          <p:cNvPr id="3" name="Rectangle 2"/>
          <p:cNvSpPr/>
          <p:nvPr/>
        </p:nvSpPr>
        <p:spPr>
          <a:xfrm>
            <a:off x="2271242" y="2315510"/>
            <a:ext cx="4984057" cy="739754"/>
          </a:xfrm>
          <a:prstGeom prst="rect">
            <a:avLst/>
          </a:prstGeom>
        </p:spPr>
        <p:txBody>
          <a:bodyPr wrap="none">
            <a:spAutoFit/>
          </a:bodyPr>
          <a:lstStyle/>
          <a:p>
            <a:pPr lvl="0" algn="ctr">
              <a:lnSpc>
                <a:spcPct val="150000"/>
              </a:lnSpc>
            </a:pPr>
            <a:r>
              <a:rPr lang="fr" sz="3000" dirty="0" smtClean="0">
                <a:solidFill>
                  <a:srgbClr val="A4D233"/>
                </a:solidFill>
              </a:rPr>
              <a:t>2. </a:t>
            </a:r>
            <a:r>
              <a:rPr lang="en-US" sz="3200" dirty="0">
                <a:solidFill>
                  <a:srgbClr val="A4D233"/>
                </a:solidFill>
              </a:rPr>
              <a:t>Reinforcement Learning</a:t>
            </a:r>
            <a:endParaRPr lang="fr" sz="3000" dirty="0">
              <a:solidFill>
                <a:srgbClr val="A4D233"/>
              </a:solidFill>
            </a:endParaRPr>
          </a:p>
        </p:txBody>
      </p:sp>
    </p:spTree>
    <p:extLst>
      <p:ext uri="{BB962C8B-B14F-4D97-AF65-F5344CB8AC3E}">
        <p14:creationId xmlns:p14="http://schemas.microsoft.com/office/powerpoint/2010/main" val="1281455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lvl="0">
              <a:buSzPts val="2000"/>
            </a:pPr>
            <a:r>
              <a:rPr lang="en-US" sz="2000" dirty="0" smtClean="0"/>
              <a:t>Motivation</a:t>
            </a:r>
            <a:endParaRPr sz="2000" dirty="0"/>
          </a:p>
        </p:txBody>
      </p:sp>
      <p:sp>
        <p:nvSpPr>
          <p:cNvPr id="159" name="Google Shape;159;p26"/>
          <p:cNvSpPr txBox="1"/>
          <p:nvPr/>
        </p:nvSpPr>
        <p:spPr>
          <a:xfrm>
            <a:off x="315646" y="1018309"/>
            <a:ext cx="8620535" cy="3318163"/>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600" dirty="0" smtClean="0"/>
              <a:t>In this challenge, the maze size is </a:t>
            </a:r>
            <a:r>
              <a:rPr lang="en-US" sz="1600" dirty="0" err="1" smtClean="0"/>
              <a:t>21x15</a:t>
            </a:r>
            <a:r>
              <a:rPr lang="en-US" sz="1600" dirty="0" smtClean="0"/>
              <a:t> and the number of cheeses is 40, therefore the amount of information for making a good movement dataset used for supervised methods is tremendously huge, </a:t>
            </a:r>
            <a:r>
              <a:rPr lang="en-US" sz="1600" dirty="0"/>
              <a:t>which is hard to get</a:t>
            </a:r>
            <a:r>
              <a:rPr lang="en-US" sz="1600" dirty="0" smtClean="0"/>
              <a:t> (1000 games seems not to be enough because the distribution of 40 pieces of cheeses on the maze </a:t>
            </a:r>
            <a:r>
              <a:rPr lang="en-US" sz="1600" dirty="0" err="1" smtClean="0"/>
              <a:t>21x15</a:t>
            </a:r>
            <a:r>
              <a:rPr lang="en-US" sz="1600" dirty="0" smtClean="0"/>
              <a:t> can lead to many different situations in a game). Some supervised methods like </a:t>
            </a:r>
            <a:r>
              <a:rPr lang="en-US" sz="1600" dirty="0" err="1" smtClean="0"/>
              <a:t>SVM</a:t>
            </a:r>
            <a:r>
              <a:rPr lang="en-US" sz="1600" dirty="0" smtClean="0"/>
              <a:t> or Random Forests can not provide a good result (only 40% to 50% winning chance).</a:t>
            </a:r>
          </a:p>
          <a:p>
            <a:pPr marL="400050" lvl="0" indent="-285750">
              <a:buSzPts val="1800"/>
              <a:buFont typeface="Arial" panose="020B0604020202020204" pitchFamily="34" charset="0"/>
              <a:buChar char="•"/>
            </a:pPr>
            <a:r>
              <a:rPr lang="en-US" sz="1600" dirty="0" smtClean="0"/>
              <a:t>About reinforcement learning, it can generate its own dataset through the interaction with environment and “learn” from the experiences in order the maximize the reward for “a game” (which is different from supervised learning because in supervised learning, each action is labeled and the machine try to get that right label, which means the algorithm only concentrates on each action rather than a game). Therefore, in this challenge, reinforcement learning is the suitable method to implement.</a:t>
            </a:r>
          </a:p>
        </p:txBody>
      </p:sp>
    </p:spTree>
    <p:extLst>
      <p:ext uri="{BB962C8B-B14F-4D97-AF65-F5344CB8AC3E}">
        <p14:creationId xmlns:p14="http://schemas.microsoft.com/office/powerpoint/2010/main" val="117948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Q learning and training network</a:t>
            </a:r>
            <a:endParaRPr sz="2000" dirty="0"/>
          </a:p>
        </p:txBody>
      </p:sp>
      <mc:AlternateContent xmlns:mc="http://schemas.openxmlformats.org/markup-compatibility/2006" xmlns:a14="http://schemas.microsoft.com/office/drawing/2010/main">
        <mc:Choice Requires="a14">
          <p:sp>
            <p:nvSpPr>
              <p:cNvPr id="159" name="Google Shape;159;p26"/>
              <p:cNvSpPr txBox="1"/>
              <p:nvPr/>
            </p:nvSpPr>
            <p:spPr>
              <a:xfrm>
                <a:off x="315647" y="1066801"/>
                <a:ext cx="8495844" cy="3269672"/>
              </a:xfrm>
              <a:prstGeom prst="rect">
                <a:avLst/>
              </a:prstGeom>
              <a:noFill/>
              <a:ln>
                <a:noFill/>
              </a:ln>
            </p:spPr>
            <p:txBody>
              <a:bodyPr spcFirstLastPara="1" wrap="square" lIns="91425" tIns="91425" rIns="91425" bIns="91425" anchor="t" anchorCtr="0">
                <a:noAutofit/>
              </a:bodyPr>
              <a:lstStyle/>
              <a:p>
                <a:pPr marL="114300" lvl="0">
                  <a:buSzPts val="1800"/>
                </a:pPr>
                <a:endParaRPr lang="fr-FR" sz="1600" dirty="0" smtClean="0"/>
              </a:p>
              <a:p>
                <a:pPr marL="400050" lvl="0" indent="-285750">
                  <a:buSzPts val="1800"/>
                  <a:buFont typeface="Arial" panose="020B0604020202020204" pitchFamily="34" charset="0"/>
                  <a:buChar char="•"/>
                </a:pPr>
                <a:r>
                  <a:rPr lang="en-US" sz="1600" dirty="0" smtClean="0"/>
                  <a:t>In Q learning, we seek for the actions that maximize the rewards for a game. </a:t>
                </a:r>
              </a:p>
              <a:p>
                <a:pPr marL="400050" lvl="0" indent="-285750">
                  <a:buSzPts val="1800"/>
                  <a:buFont typeface="Arial" panose="020B0604020202020204" pitchFamily="34" charset="0"/>
                  <a:buChar char="•"/>
                </a:pPr>
                <a:r>
                  <a:rPr lang="en-US" sz="1600" dirty="0" smtClean="0"/>
                  <a:t>We create Q table and calculate Q values within </a:t>
                </a:r>
                <a:r>
                  <a:rPr lang="en-US" sz="1600" dirty="0"/>
                  <a:t>it related to </a:t>
                </a:r>
                <a:r>
                  <a:rPr lang="en-US" sz="1600" dirty="0" smtClean="0"/>
                  <a:t>the </a:t>
                </a:r>
                <a:r>
                  <a:rPr lang="en-US" sz="1600" dirty="0"/>
                  <a:t>states and </a:t>
                </a:r>
                <a:r>
                  <a:rPr lang="en-US" sz="1600" dirty="0" smtClean="0"/>
                  <a:t>actions.</a:t>
                </a:r>
              </a:p>
              <a:p>
                <a:pPr marL="400050" lvl="0" indent="-285750">
                  <a:buSzPts val="1800"/>
                  <a:buFont typeface="Arial" panose="020B0604020202020204" pitchFamily="34" charset="0"/>
                  <a:buChar char="•"/>
                </a:pPr>
                <a:r>
                  <a:rPr lang="en-US" sz="1600" dirty="0" smtClean="0"/>
                  <a:t>We update the Q values using the formula:</a:t>
                </a:r>
              </a:p>
              <a:p>
                <a:pPr marL="114300" lvl="0">
                  <a:buSzPts val="1800"/>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𝑄</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0" i="1" smtClean="0">
                              <a:latin typeface="Cambria Math" panose="02040503050406030204" pitchFamily="18" charset="0"/>
                            </a:rPr>
                            <m:t>𝑎</m:t>
                          </m:r>
                        </m:e>
                      </m:d>
                      <m:r>
                        <a:rPr lang="en-US" sz="1600" b="0" i="1" smtClean="0">
                          <a:latin typeface="Cambria Math" panose="02040503050406030204" pitchFamily="18" charset="0"/>
                        </a:rPr>
                        <m:t>=</m:t>
                      </m:r>
                      <m:r>
                        <a:rPr lang="en-US" sz="1600" b="0" i="1" smtClean="0">
                          <a:latin typeface="Cambria Math" panose="02040503050406030204" pitchFamily="18" charset="0"/>
                        </a:rPr>
                        <m:t>𝑟𝑒𝑤𝑎𝑟𝑑</m:t>
                      </m:r>
                      <m:r>
                        <a:rPr lang="en-US" sz="1600" b="0" i="1" smtClean="0">
                          <a:latin typeface="Cambria Math" panose="02040503050406030204" pitchFamily="18" charset="0"/>
                        </a:rPr>
                        <m:t>+</m:t>
                      </m:r>
                      <m:r>
                        <a:rPr lang="en-US" sz="1600" b="0" i="1" smtClean="0">
                          <a:latin typeface="Cambria Math" panose="02040503050406030204" pitchFamily="18" charset="0"/>
                        </a:rPr>
                        <m:t>𝛾</m:t>
                      </m:r>
                      <m:r>
                        <a:rPr lang="en-US" sz="1600" b="0" i="1" smtClean="0">
                          <a:latin typeface="Cambria Math" panose="02040503050406030204" pitchFamily="18" charset="0"/>
                        </a:rPr>
                        <m:t>∗</m:t>
                      </m:r>
                      <m:r>
                        <a:rPr lang="en-US" sz="1600" b="0" i="1" smtClean="0">
                          <a:latin typeface="Cambria Math" panose="02040503050406030204" pitchFamily="18" charset="0"/>
                        </a:rPr>
                        <m:t>𝑚𝑎𝑥𝑄</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US" sz="1600" dirty="0" smtClean="0"/>
              </a:p>
              <a:p>
                <a:pPr marL="114300" lvl="0">
                  <a:buSzPts val="1800"/>
                </a:pPr>
                <a:r>
                  <a:rPr lang="en-US" sz="1600" dirty="0"/>
                  <a:t> </a:t>
                </a:r>
                <a:r>
                  <a:rPr lang="en-US" sz="1600" dirty="0" smtClean="0"/>
                  <a:t>    where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𝑖</m:t>
                        </m:r>
                      </m:sub>
                    </m:sSub>
                  </m:oMath>
                </a14:m>
                <a:r>
                  <a:rPr lang="en-US" sz="1600" dirty="0" smtClean="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𝑖</m:t>
                        </m:r>
                        <m:r>
                          <a:rPr lang="en-US" sz="1600" i="1">
                            <a:latin typeface="Cambria Math" panose="02040503050406030204" pitchFamily="18" charset="0"/>
                          </a:rPr>
                          <m:t>+1</m:t>
                        </m:r>
                      </m:sub>
                    </m:sSub>
                  </m:oMath>
                </a14:m>
                <a:r>
                  <a:rPr lang="en-US" sz="1600" dirty="0" smtClean="0"/>
                  <a:t> is the current and next state, </a:t>
                </a:r>
                <a14:m>
                  <m:oMath xmlns:m="http://schemas.openxmlformats.org/officeDocument/2006/math">
                    <m:r>
                      <a:rPr lang="en-US" sz="1600" i="1">
                        <a:latin typeface="Cambria Math" panose="02040503050406030204" pitchFamily="18" charset="0"/>
                      </a:rPr>
                      <m:t>𝛾</m:t>
                    </m:r>
                  </m:oMath>
                </a14:m>
                <a:r>
                  <a:rPr lang="en-US" sz="1600" dirty="0" smtClean="0"/>
                  <a:t> is discount factor.</a:t>
                </a:r>
              </a:p>
              <a:p>
                <a:pPr marL="400050" lvl="0" indent="-285750">
                  <a:buSzPts val="1800"/>
                  <a:buFont typeface="Arial" panose="020B0604020202020204" pitchFamily="34" charset="0"/>
                  <a:buChar char="•"/>
                </a:pPr>
                <a:r>
                  <a:rPr lang="en-US" sz="1600" dirty="0" smtClean="0"/>
                  <a:t>The actions were chosen as </a:t>
                </a:r>
                <a:r>
                  <a:rPr lang="en-US" sz="1600" smtClean="0"/>
                  <a:t>the arguments of maximum Q </a:t>
                </a:r>
                <a:r>
                  <a:rPr lang="en-US" sz="1600" dirty="0" smtClean="0"/>
                  <a:t>values.</a:t>
                </a:r>
              </a:p>
              <a:p>
                <a:pPr marL="400050" lvl="0" indent="-285750">
                  <a:buSzPts val="1800"/>
                  <a:buFont typeface="Arial" panose="020B0604020202020204" pitchFamily="34" charset="0"/>
                  <a:buChar char="•"/>
                </a:pPr>
                <a:r>
                  <a:rPr lang="en-US" sz="1600" dirty="0" smtClean="0"/>
                  <a:t>For training the data , I used a neural network with 3 layers, which achieved a higher winning rate than a simple network with 1 layer.</a:t>
                </a:r>
              </a:p>
              <a:p>
                <a:pPr marL="400050" lvl="0" indent="-285750">
                  <a:buSzPts val="1800"/>
                  <a:buFont typeface="Arial" panose="020B0604020202020204" pitchFamily="34" charset="0"/>
                  <a:buChar char="•"/>
                </a:pPr>
                <a:r>
                  <a:rPr lang="en-US" sz="1600" dirty="0" smtClean="0"/>
                  <a:t>A trade-off had to be made between the number of layers, neurons and the calculation time because obviously a complex model would require more time to train and calculate than a simple one (In this case, 3 layers can work well).</a:t>
                </a:r>
              </a:p>
              <a:p>
                <a:pPr marL="114300" lvl="0">
                  <a:buSzPts val="1800"/>
                </a:pPr>
                <a:endParaRPr lang="en-US" sz="1600" dirty="0" smtClean="0"/>
              </a:p>
            </p:txBody>
          </p:sp>
        </mc:Choice>
        <mc:Fallback xmlns="">
          <p:sp>
            <p:nvSpPr>
              <p:cNvPr id="159" name="Google Shape;159;p26"/>
              <p:cNvSpPr txBox="1">
                <a:spLocks noRot="1" noChangeAspect="1" noMove="1" noResize="1" noEditPoints="1" noAdjustHandles="1" noChangeArrowheads="1" noChangeShapeType="1" noTextEdit="1"/>
              </p:cNvSpPr>
              <p:nvPr/>
            </p:nvSpPr>
            <p:spPr>
              <a:xfrm>
                <a:off x="315647" y="1066801"/>
                <a:ext cx="8495844" cy="3269672"/>
              </a:xfrm>
              <a:prstGeom prst="rect">
                <a:avLst/>
              </a:prstGeom>
              <a:blipFill>
                <a:blip r:embed="rId3"/>
                <a:stretch>
                  <a:fillRect r="-646"/>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Q learning and training network</a:t>
            </a:r>
            <a:endParaRPr sz="2000" dirty="0"/>
          </a:p>
        </p:txBody>
      </p:sp>
      <p:sp>
        <p:nvSpPr>
          <p:cNvPr id="159" name="Google Shape;159;p26"/>
          <p:cNvSpPr txBox="1"/>
          <p:nvPr/>
        </p:nvSpPr>
        <p:spPr>
          <a:xfrm>
            <a:off x="315647" y="4038599"/>
            <a:ext cx="8495844" cy="297873"/>
          </a:xfrm>
          <a:prstGeom prst="rect">
            <a:avLst/>
          </a:prstGeom>
          <a:noFill/>
          <a:ln>
            <a:noFill/>
          </a:ln>
        </p:spPr>
        <p:txBody>
          <a:bodyPr spcFirstLastPara="1" wrap="square" lIns="91425" tIns="91425" rIns="91425" bIns="91425" anchor="t" anchorCtr="0">
            <a:noAutofit/>
          </a:bodyPr>
          <a:lstStyle/>
          <a:p>
            <a:pPr marL="114300" lvl="0">
              <a:buSzPts val="1800"/>
            </a:pPr>
            <a:endParaRPr lang="en-US" sz="16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988" y="1177898"/>
            <a:ext cx="3846321" cy="2860701"/>
          </a:xfrm>
          <a:prstGeom prst="rect">
            <a:avLst/>
          </a:prstGeom>
        </p:spPr>
      </p:pic>
      <p:sp>
        <p:nvSpPr>
          <p:cNvPr id="4" name="TextBox 3"/>
          <p:cNvSpPr txBox="1"/>
          <p:nvPr/>
        </p:nvSpPr>
        <p:spPr>
          <a:xfrm>
            <a:off x="651164" y="1336964"/>
            <a:ext cx="4391891" cy="301621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As the result shown, a simple network will help us have a higher rate of learning (start learning at about 300 epochs) but produce a lower winning rate comparing with the complex one.</a:t>
            </a:r>
          </a:p>
          <a:p>
            <a:pPr marL="285750" indent="-285750">
              <a:buFont typeface="Arial" panose="020B0604020202020204" pitchFamily="34" charset="0"/>
              <a:buChar char="•"/>
            </a:pPr>
            <a:r>
              <a:rPr lang="en-US" sz="1600" dirty="0" smtClean="0"/>
              <a:t>Having more layers helps the model process more features of information, which leads to better final results. However, it requires more time to compute as well as making decisions.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72634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245425" y="0"/>
            <a:ext cx="7093800" cy="757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Font typeface="Arial"/>
              <a:buNone/>
            </a:pPr>
            <a:r>
              <a:rPr lang="fr" sz="2000" dirty="0" smtClean="0"/>
              <a:t>Epsilon Greedy Strategy</a:t>
            </a:r>
            <a:endParaRPr sz="2000" dirty="0"/>
          </a:p>
        </p:txBody>
      </p:sp>
      <mc:AlternateContent xmlns:mc="http://schemas.openxmlformats.org/markup-compatibility/2006">
        <mc:Choice xmlns:a14="http://schemas.microsoft.com/office/drawing/2010/main" Requires="a14">
          <p:sp>
            <p:nvSpPr>
              <p:cNvPr id="159" name="Google Shape;159;p26"/>
              <p:cNvSpPr txBox="1"/>
              <p:nvPr/>
            </p:nvSpPr>
            <p:spPr>
              <a:xfrm>
                <a:off x="350282" y="487335"/>
                <a:ext cx="8495844" cy="3516627"/>
              </a:xfrm>
              <a:prstGeom prst="rect">
                <a:avLst/>
              </a:prstGeom>
              <a:noFill/>
              <a:ln>
                <a:noFill/>
              </a:ln>
            </p:spPr>
            <p:txBody>
              <a:bodyPr spcFirstLastPara="1" wrap="square" lIns="91425" tIns="91425" rIns="91425" bIns="91425" anchor="t" anchorCtr="0">
                <a:noAutofit/>
              </a:bodyPr>
              <a:lstStyle/>
              <a:p>
                <a:pPr marL="114300" lvl="0">
                  <a:buSzPts val="1800"/>
                </a:pPr>
                <a:endParaRPr lang="fr-FR" sz="1600" dirty="0" smtClean="0"/>
              </a:p>
              <a:p>
                <a:pPr marL="400050" lvl="0" indent="-285750">
                  <a:buSzPts val="1800"/>
                  <a:buFont typeface="Arial" panose="020B0604020202020204" pitchFamily="34" charset="0"/>
                  <a:buChar char="•"/>
                </a:pPr>
                <a:r>
                  <a:rPr lang="en-US" sz="1500" dirty="0" smtClean="0"/>
                  <a:t>In some cases, we want to explore the new choices of actions rather </a:t>
                </a:r>
                <a:r>
                  <a:rPr lang="en-US" sz="1500" dirty="0"/>
                  <a:t>than always </a:t>
                </a:r>
                <a:r>
                  <a:rPr lang="en-US" sz="1500" dirty="0" smtClean="0"/>
                  <a:t>exploit </a:t>
                </a:r>
                <a:r>
                  <a:rPr lang="en-US" sz="1500" dirty="0"/>
                  <a:t>a </a:t>
                </a:r>
                <a:r>
                  <a:rPr lang="en-US" sz="1500" dirty="0" smtClean="0"/>
                  <a:t>known strategy.</a:t>
                </a:r>
              </a:p>
              <a:p>
                <a:pPr marL="400050" lvl="0" indent="-285750">
                  <a:buSzPts val="1800"/>
                  <a:buFont typeface="Arial" panose="020B0604020202020204" pitchFamily="34" charset="0"/>
                  <a:buChar char="•"/>
                </a:pPr>
                <a:r>
                  <a:rPr lang="en-US" sz="1500" dirty="0" smtClean="0"/>
                  <a:t>In this challenge, I implemented </a:t>
                </a:r>
                <a:r>
                  <a:rPr lang="en-US" sz="1500" dirty="0"/>
                  <a:t>the Epsilon Greedy </a:t>
                </a:r>
                <a:r>
                  <a:rPr lang="en-US" sz="1500" dirty="0" smtClean="0"/>
                  <a:t>Strategy in order to explore the potential of the other choices of actions.</a:t>
                </a:r>
              </a:p>
              <a:p>
                <a:pPr marL="400050" indent="-285750">
                  <a:buSzPts val="1800"/>
                  <a:buFont typeface="Arial" panose="020B0604020202020204" pitchFamily="34" charset="0"/>
                  <a:buChar char="•"/>
                </a:pPr>
                <a:r>
                  <a:rPr lang="en-US" sz="1500" dirty="0"/>
                  <a:t>The explore probability was </a:t>
                </a:r>
                <a:r>
                  <a:rPr lang="en-US" sz="1500" dirty="0" smtClean="0"/>
                  <a:t>introduced to decide how to choose the next action.</a:t>
                </a:r>
              </a:p>
              <a:p>
                <a:pPr marL="400050" lvl="0" indent="-285750">
                  <a:buSzPts val="1800"/>
                  <a:buFont typeface="Arial" panose="020B0604020202020204" pitchFamily="34" charset="0"/>
                  <a:buChar char="•"/>
                </a:pPr>
                <a:r>
                  <a:rPr lang="en-US" sz="1500" dirty="0"/>
                  <a:t>The explore probability was </a:t>
                </a:r>
                <a:r>
                  <a:rPr lang="en-US" sz="1500" dirty="0" smtClean="0"/>
                  <a:t>used as a </a:t>
                </a:r>
                <a:r>
                  <a:rPr lang="en-US" sz="1500" dirty="0"/>
                  <a:t>threshold </a:t>
                </a:r>
                <a:r>
                  <a:rPr lang="en-US" sz="1500" dirty="0" smtClean="0"/>
                  <a:t>for </a:t>
                </a:r>
                <a:r>
                  <a:rPr lang="en-US" sz="1500" b="1" dirty="0" smtClean="0"/>
                  <a:t>choosing a random action (explore)</a:t>
                </a:r>
                <a:r>
                  <a:rPr lang="en-US" sz="1500" dirty="0" smtClean="0"/>
                  <a:t> and </a:t>
                </a:r>
                <a:r>
                  <a:rPr lang="en-US" sz="1500" b="1" dirty="0" smtClean="0"/>
                  <a:t>choosing the action from Q-network (exploit)</a:t>
                </a:r>
                <a:r>
                  <a:rPr lang="en-US" sz="1500" dirty="0" smtClean="0"/>
                  <a:t>.</a:t>
                </a:r>
              </a:p>
              <a:p>
                <a:pPr marL="400050" lvl="0" indent="-285750">
                  <a:buSzPts val="1800"/>
                  <a:buFont typeface="Arial" panose="020B0604020202020204" pitchFamily="34" charset="0"/>
                  <a:buChar char="•"/>
                </a:pPr>
                <a:r>
                  <a:rPr lang="en-US" sz="1500" dirty="0" smtClean="0"/>
                  <a:t>The motivation for applying this strategy is the problem </a:t>
                </a:r>
                <a:r>
                  <a:rPr lang="en-US" sz="1500" dirty="0"/>
                  <a:t>of overestimations of action </a:t>
                </a:r>
                <a:r>
                  <a:rPr lang="en-US" sz="1500" dirty="0" smtClean="0"/>
                  <a:t>value in Q learning, which means that the actions chosen by selecting the positions of biggest values of Q might not be the optimal one, thus slower the learning process. Therefore we introduce </a:t>
                </a:r>
                <a:r>
                  <a:rPr lang="en-US" sz="1500" dirty="0"/>
                  <a:t>the Epsilon Greedy </a:t>
                </a:r>
                <a:r>
                  <a:rPr lang="en-US" sz="1500" dirty="0" smtClean="0"/>
                  <a:t>Strategy in order to explore other actions which might be better and accelerate the learning speed.</a:t>
                </a:r>
              </a:p>
              <a:p>
                <a:pPr marL="400050" indent="-285750">
                  <a:buSzPts val="1800"/>
                  <a:buFont typeface="Arial" panose="020B0604020202020204" pitchFamily="34" charset="0"/>
                  <a:buChar char="•"/>
                </a:pPr>
                <a:r>
                  <a:rPr lang="en-US" sz="1500" dirty="0"/>
                  <a:t>The decay step was also </a:t>
                </a:r>
                <a:r>
                  <a:rPr lang="en-US" sz="1500" dirty="0" smtClean="0"/>
                  <a:t>introduced </a:t>
                </a:r>
                <a:r>
                  <a:rPr lang="en-US" sz="1500" dirty="0"/>
                  <a:t>and increased by the training time</a:t>
                </a:r>
                <a:r>
                  <a:rPr lang="en-US" sz="1500" dirty="0" smtClean="0"/>
                  <a:t> </a:t>
                </a:r>
                <a:r>
                  <a:rPr lang="en-US" sz="1500" dirty="0"/>
                  <a:t>in </a:t>
                </a:r>
                <a:r>
                  <a:rPr lang="en-US" sz="1500" dirty="0" smtClean="0"/>
                  <a:t>order to reduce the </a:t>
                </a:r>
                <a:r>
                  <a:rPr lang="en-US" sz="1500" dirty="0"/>
                  <a:t>explore probability </a:t>
                </a:r>
                <a:r>
                  <a:rPr lang="en-US" sz="1500" dirty="0" smtClean="0"/>
                  <a:t>in </a:t>
                </a:r>
                <a:r>
                  <a:rPr lang="en-US" sz="1500" dirty="0" smtClean="0"/>
                  <a:t>the </a:t>
                </a:r>
                <a:r>
                  <a:rPr lang="en-US" sz="1500" dirty="0"/>
                  <a:t>later period </a:t>
                </a:r>
                <a:r>
                  <a:rPr lang="en-US" sz="1500" dirty="0" smtClean="0"/>
                  <a:t>of the </a:t>
                </a:r>
                <a:r>
                  <a:rPr lang="en-US" sz="1500" dirty="0" smtClean="0"/>
                  <a:t>training process (because at the time, the action selected by Q networks was better than a random one).</a:t>
                </a:r>
                <a:endParaRPr lang="en-US" sz="1500" dirty="0"/>
              </a:p>
              <a:p>
                <a:pPr marL="400050" lvl="0" indent="-285750">
                  <a:buSzPts val="1800"/>
                  <a:buFont typeface="Arial" panose="020B0604020202020204" pitchFamily="34" charset="0"/>
                  <a:buChar char="•"/>
                </a:pPr>
                <a:endParaRPr lang="en-US" sz="1600" dirty="0" smtClean="0"/>
              </a:p>
              <a:p>
                <a:pPr marL="114300" lvl="1">
                  <a:buSzPts val="1800"/>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m:t>
                      </m:r>
                      <m:r>
                        <a:rPr lang="en-US" sz="1200" b="0" i="1" smtClean="0">
                          <a:latin typeface="Cambria Math" panose="02040503050406030204" pitchFamily="18" charset="0"/>
                        </a:rPr>
                        <m:t>𝑒𝑥𝑝𝑙𝑜𝑟𝑒</m:t>
                      </m:r>
                      <m:r>
                        <a:rPr lang="en-US" sz="1200" b="0" i="1" smtClean="0">
                          <a:latin typeface="Cambria Math" panose="02040503050406030204" pitchFamily="18" charset="0"/>
                        </a:rPr>
                        <m:t> </m:t>
                      </m:r>
                      <m:r>
                        <a:rPr lang="en-US" sz="1200" b="0" i="1" smtClean="0">
                          <a:latin typeface="Cambria Math" panose="02040503050406030204" pitchFamily="18" charset="0"/>
                        </a:rPr>
                        <m:t>𝑝𝑟𝑜𝑏𝑎𝑏𝑖𝑙𝑖𝑡𝑦</m:t>
                      </m:r>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min</m:t>
                          </m:r>
                        </m:fName>
                        <m:e>
                          <m:r>
                            <a:rPr lang="en-US" sz="1200" b="0" i="1" smtClean="0">
                              <a:latin typeface="Cambria Math" panose="02040503050406030204" pitchFamily="18" charset="0"/>
                            </a:rPr>
                            <m:t>𝑝𝑟𝑜𝑏𝑎𝑏𝑖𝑙𝑖𝑡𝑦</m:t>
                          </m:r>
                        </m:e>
                      </m:func>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func>
                            <m:funcPr>
                              <m:ctrlPr>
                                <a:rPr lang="en-US" sz="1200" b="0" i="1" smtClean="0">
                                  <a:latin typeface="Cambria Math" panose="02040503050406030204" pitchFamily="18" charset="0"/>
                                </a:rPr>
                              </m:ctrlPr>
                            </m:funcPr>
                            <m:fName>
                              <m:r>
                                <a:rPr lang="en-US" sz="1200" b="0" i="1" smtClean="0">
                                  <a:latin typeface="Cambria Math" panose="02040503050406030204" pitchFamily="18" charset="0"/>
                                </a:rPr>
                                <m:t>𝑚𝑎𝑥</m:t>
                              </m:r>
                            </m:fName>
                            <m:e>
                              <m:r>
                                <a:rPr lang="en-US" sz="1200" i="1">
                                  <a:latin typeface="Cambria Math" panose="02040503050406030204" pitchFamily="18" charset="0"/>
                                </a:rPr>
                                <m:t>𝑝𝑟𝑜𝑏𝑎𝑏𝑖𝑙𝑖𝑡𝑦</m:t>
                              </m:r>
                              <m:r>
                                <m:rPr>
                                  <m:nor/>
                                </m:rPr>
                                <a:rPr lang="en-US" sz="1200" dirty="0"/>
                                <m:t> </m:t>
                              </m:r>
                            </m:e>
                          </m:func>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min</m:t>
                              </m:r>
                            </m:fName>
                            <m:e>
                              <m:r>
                                <a:rPr lang="en-US" sz="1200" b="0" i="1" smtClean="0">
                                  <a:latin typeface="Cambria Math" panose="02040503050406030204" pitchFamily="18" charset="0"/>
                                </a:rPr>
                                <m:t>𝑝𝑟𝑜𝑏𝑎𝑏𝑖𝑙𝑖𝑡𝑦</m:t>
                              </m:r>
                            </m:e>
                          </m:func>
                        </m:e>
                      </m:d>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𝑒</m:t>
                          </m:r>
                        </m:e>
                        <m:sup>
                          <m:r>
                            <a:rPr lang="en-US" sz="1200" b="0" i="1" smtClean="0">
                              <a:latin typeface="Cambria Math" panose="02040503050406030204" pitchFamily="18" charset="0"/>
                            </a:rPr>
                            <m:t>−</m:t>
                          </m:r>
                          <m:r>
                            <a:rPr lang="en-US" sz="1200" b="0" i="1" smtClean="0">
                              <a:latin typeface="Cambria Math" panose="02040503050406030204" pitchFamily="18" charset="0"/>
                            </a:rPr>
                            <m:t>𝑑𝑒𝑐𝑎𝑦</m:t>
                          </m:r>
                          <m:r>
                            <a:rPr lang="en-US" sz="1200" b="0" i="1" smtClean="0">
                              <a:latin typeface="Cambria Math" panose="02040503050406030204" pitchFamily="18" charset="0"/>
                            </a:rPr>
                            <m:t> </m:t>
                          </m:r>
                          <m:r>
                            <a:rPr lang="en-US" sz="1200" b="0" i="1" smtClean="0">
                              <a:latin typeface="Cambria Math" panose="02040503050406030204" pitchFamily="18" charset="0"/>
                            </a:rPr>
                            <m:t>𝑟𝑎𝑡𝑒</m:t>
                          </m:r>
                          <m:r>
                            <a:rPr lang="en-US" sz="1200" b="0" i="1" smtClean="0">
                              <a:latin typeface="Cambria Math" panose="02040503050406030204" pitchFamily="18" charset="0"/>
                            </a:rPr>
                            <m:t>∗</m:t>
                          </m:r>
                          <m:r>
                            <a:rPr lang="en-US" sz="1200" b="0" i="1" smtClean="0">
                              <a:latin typeface="Cambria Math" panose="02040503050406030204" pitchFamily="18" charset="0"/>
                            </a:rPr>
                            <m:t>𝑑𝑒𝑐𝑎𝑦</m:t>
                          </m:r>
                          <m:r>
                            <a:rPr lang="en-US" sz="1200" b="0" i="1" smtClean="0">
                              <a:latin typeface="Cambria Math" panose="02040503050406030204" pitchFamily="18" charset="0"/>
                            </a:rPr>
                            <m:t> </m:t>
                          </m:r>
                          <m:r>
                            <a:rPr lang="en-US" sz="1200" b="0" i="1" smtClean="0">
                              <a:latin typeface="Cambria Math" panose="02040503050406030204" pitchFamily="18" charset="0"/>
                            </a:rPr>
                            <m:t>𝑠𝑡𝑒𝑝</m:t>
                          </m:r>
                        </m:sup>
                      </m:sSup>
                    </m:oMath>
                  </m:oMathPara>
                </a14:m>
                <a:endParaRPr lang="en-US" sz="1200" dirty="0" smtClean="0"/>
              </a:p>
              <a:p>
                <a:pPr marL="114300" lvl="0">
                  <a:buSzPts val="1800"/>
                </a:pPr>
                <a:endParaRPr lang="en-US" sz="1600" dirty="0" smtClean="0"/>
              </a:p>
            </p:txBody>
          </p:sp>
        </mc:Choice>
        <mc:Fallback>
          <p:sp>
            <p:nvSpPr>
              <p:cNvPr id="159" name="Google Shape;159;p26"/>
              <p:cNvSpPr txBox="1">
                <a:spLocks noRot="1" noChangeAspect="1" noMove="1" noResize="1" noEditPoints="1" noAdjustHandles="1" noChangeArrowheads="1" noChangeShapeType="1" noTextEdit="1"/>
              </p:cNvSpPr>
              <p:nvPr/>
            </p:nvSpPr>
            <p:spPr>
              <a:xfrm>
                <a:off x="350282" y="487335"/>
                <a:ext cx="8495844" cy="3516627"/>
              </a:xfrm>
              <a:prstGeom prst="rect">
                <a:avLst/>
              </a:prstGeom>
              <a:blipFill>
                <a:blip r:embed="rId3"/>
                <a:stretch>
                  <a:fillRect r="-789" b="-2114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04035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MT Atlantique">
  <a:themeElements>
    <a:clrScheme name="PPT IMT ATLANTIQUE">
      <a:dk1>
        <a:srgbClr val="000000"/>
      </a:dk1>
      <a:lt1>
        <a:srgbClr val="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1599</Words>
  <Application>Microsoft Office PowerPoint</Application>
  <PresentationFormat>On-screen Show (16:9)</PresentationFormat>
  <Paragraphs>137</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Bernard MT Condensed</vt:lpstr>
      <vt:lpstr>Cambria Math</vt:lpstr>
      <vt:lpstr>Simple Light</vt:lpstr>
      <vt:lpstr>IMT Atlantique</vt:lpstr>
      <vt:lpstr>PowerPoint Presentation</vt:lpstr>
      <vt:lpstr>PowerPoint Presentation</vt:lpstr>
      <vt:lpstr>PowerPoint Presentation</vt:lpstr>
      <vt:lpstr>Introduction</vt:lpstr>
      <vt:lpstr>PowerPoint Presentation</vt:lpstr>
      <vt:lpstr>Motivation</vt:lpstr>
      <vt:lpstr>Q learning and training network</vt:lpstr>
      <vt:lpstr>Q learning and training network</vt:lpstr>
      <vt:lpstr>Epsilon Greedy Strategy</vt:lpstr>
      <vt:lpstr>Epsilon Greedy Strategy</vt:lpstr>
      <vt:lpstr>Canvas’ layers</vt:lpstr>
      <vt:lpstr>Canvas’ layers</vt:lpstr>
      <vt:lpstr>Comparison of different approaches using Q learning.</vt:lpstr>
      <vt:lpstr>PowerPoint Presentation</vt:lpstr>
      <vt:lpstr>Motivation</vt:lpstr>
      <vt:lpstr>Implementation</vt:lpstr>
      <vt:lpstr>Table of comparisons</vt:lpstr>
      <vt:lpstr>Table of comparisons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131</cp:revision>
  <dcterms:modified xsi:type="dcterms:W3CDTF">2020-05-25T19:13:30Z</dcterms:modified>
</cp:coreProperties>
</file>