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57" r:id="rId4"/>
    <p:sldId id="258" r:id="rId5"/>
    <p:sldId id="265" r:id="rId6"/>
    <p:sldId id="259" r:id="rId7"/>
    <p:sldId id="260" r:id="rId8"/>
    <p:sldId id="266" r:id="rId9"/>
    <p:sldId id="261" r:id="rId10"/>
    <p:sldId id="262" r:id="rId11"/>
    <p:sldId id="264"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8FD4D3-EED2-4054-90B7-4C0AD37F945E}" v="159" dt="2024-04-06T17:11:24.2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81" d="100"/>
          <a:sy n="81" d="100"/>
        </p:scale>
        <p:origin x="70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5687EF-535A-4425-9CCF-345E305D84CA}"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3C254C14-E0C1-42FA-84E5-C7C531382CB0}">
      <dgm:prSet/>
      <dgm:spPr/>
      <dgm:t>
        <a:bodyPr/>
        <a:lstStyle/>
        <a:p>
          <a:r>
            <a:rPr lang="en-US" b="1"/>
            <a:t>Outcomes:</a:t>
          </a:r>
          <a:endParaRPr lang="en-US"/>
        </a:p>
      </dgm:t>
    </dgm:pt>
    <dgm:pt modelId="{A30BCAED-9945-4635-AA5F-BACED16BB29B}" type="parTrans" cxnId="{8C909AE0-7125-4397-8891-8AD8BD99B740}">
      <dgm:prSet/>
      <dgm:spPr/>
      <dgm:t>
        <a:bodyPr/>
        <a:lstStyle/>
        <a:p>
          <a:endParaRPr lang="en-US"/>
        </a:p>
      </dgm:t>
    </dgm:pt>
    <dgm:pt modelId="{F82FDEE9-A072-4FC1-8F41-AB6D8CCD1558}" type="sibTrans" cxnId="{8C909AE0-7125-4397-8891-8AD8BD99B740}">
      <dgm:prSet/>
      <dgm:spPr/>
      <dgm:t>
        <a:bodyPr/>
        <a:lstStyle/>
        <a:p>
          <a:endParaRPr lang="en-US"/>
        </a:p>
      </dgm:t>
    </dgm:pt>
    <dgm:pt modelId="{AC3B8A29-008D-48B9-8301-B813F868FB4B}">
      <dgm:prSet/>
      <dgm:spPr/>
      <dgm:t>
        <a:bodyPr/>
        <a:lstStyle/>
        <a:p>
          <a:r>
            <a:rPr lang="en-US"/>
            <a:t>Analyze apps, extract features, classify as benign/malicious.</a:t>
          </a:r>
        </a:p>
      </dgm:t>
    </dgm:pt>
    <dgm:pt modelId="{AC1A8298-028A-43EF-980E-CDAAA6264F64}" type="parTrans" cxnId="{DE645F50-B82A-473C-8538-F226C9F79B4A}">
      <dgm:prSet/>
      <dgm:spPr/>
      <dgm:t>
        <a:bodyPr/>
        <a:lstStyle/>
        <a:p>
          <a:endParaRPr lang="en-US"/>
        </a:p>
      </dgm:t>
    </dgm:pt>
    <dgm:pt modelId="{4F71A521-9D88-452D-9B00-91FAA4E047C8}" type="sibTrans" cxnId="{DE645F50-B82A-473C-8538-F226C9F79B4A}">
      <dgm:prSet/>
      <dgm:spPr/>
      <dgm:t>
        <a:bodyPr/>
        <a:lstStyle/>
        <a:p>
          <a:endParaRPr lang="en-US"/>
        </a:p>
      </dgm:t>
    </dgm:pt>
    <dgm:pt modelId="{8BAC3FEA-E1B6-46CF-9278-CBE0DBD941F4}">
      <dgm:prSet/>
      <dgm:spPr/>
      <dgm:t>
        <a:bodyPr/>
        <a:lstStyle/>
        <a:p>
          <a:r>
            <a:rPr lang="en-US"/>
            <a:t>Gain insights into model's reasoning for improved detection.</a:t>
          </a:r>
        </a:p>
      </dgm:t>
    </dgm:pt>
    <dgm:pt modelId="{B2AC5C9A-C9CD-4C52-B5F3-2A75B440FF48}" type="parTrans" cxnId="{539E9090-C0D8-49E8-916C-030CCC63D5FA}">
      <dgm:prSet/>
      <dgm:spPr/>
      <dgm:t>
        <a:bodyPr/>
        <a:lstStyle/>
        <a:p>
          <a:endParaRPr lang="en-US"/>
        </a:p>
      </dgm:t>
    </dgm:pt>
    <dgm:pt modelId="{286CEA91-6EEC-445C-AB11-5CD4E24E36F6}" type="sibTrans" cxnId="{539E9090-C0D8-49E8-916C-030CCC63D5FA}">
      <dgm:prSet/>
      <dgm:spPr/>
      <dgm:t>
        <a:bodyPr/>
        <a:lstStyle/>
        <a:p>
          <a:endParaRPr lang="en-US"/>
        </a:p>
      </dgm:t>
    </dgm:pt>
    <dgm:pt modelId="{651153BB-4829-480A-8433-F70A01D227C1}">
      <dgm:prSet/>
      <dgm:spPr/>
      <dgm:t>
        <a:bodyPr/>
        <a:lstStyle/>
        <a:p>
          <a:r>
            <a:rPr lang="en-US" b="1"/>
            <a:t>Future Work:</a:t>
          </a:r>
          <a:endParaRPr lang="en-US"/>
        </a:p>
      </dgm:t>
    </dgm:pt>
    <dgm:pt modelId="{BC2ACF51-6F0C-44E1-A6E8-ADA710796147}" type="parTrans" cxnId="{B6BD4F60-ABBE-492B-A507-8B373242966C}">
      <dgm:prSet/>
      <dgm:spPr/>
      <dgm:t>
        <a:bodyPr/>
        <a:lstStyle/>
        <a:p>
          <a:endParaRPr lang="en-US"/>
        </a:p>
      </dgm:t>
    </dgm:pt>
    <dgm:pt modelId="{D5ED9681-CF4C-4B39-99E8-05AC5BBF0C4F}" type="sibTrans" cxnId="{B6BD4F60-ABBE-492B-A507-8B373242966C}">
      <dgm:prSet/>
      <dgm:spPr/>
      <dgm:t>
        <a:bodyPr/>
        <a:lstStyle/>
        <a:p>
          <a:endParaRPr lang="en-US"/>
        </a:p>
      </dgm:t>
    </dgm:pt>
    <dgm:pt modelId="{F0F341CA-DB21-4246-8204-6C558EE60CE7}">
      <dgm:prSet/>
      <dgm:spPr/>
      <dgm:t>
        <a:bodyPr/>
        <a:lstStyle/>
        <a:p>
          <a:r>
            <a:rPr lang="en-US" dirty="0"/>
            <a:t>Explainability - Use some tools understand model decisions(malware indicators).</a:t>
          </a:r>
        </a:p>
      </dgm:t>
    </dgm:pt>
    <dgm:pt modelId="{08426EA1-FC9A-4406-8F3A-B61A6BF45F34}" type="parTrans" cxnId="{1DF40D49-7314-4566-A037-9162AE0119D6}">
      <dgm:prSet/>
      <dgm:spPr/>
      <dgm:t>
        <a:bodyPr/>
        <a:lstStyle/>
        <a:p>
          <a:endParaRPr lang="en-US"/>
        </a:p>
      </dgm:t>
    </dgm:pt>
    <dgm:pt modelId="{8F08D892-8ED1-42CD-ADE1-EA44B682FFA9}" type="sibTrans" cxnId="{1DF40D49-7314-4566-A037-9162AE0119D6}">
      <dgm:prSet/>
      <dgm:spPr/>
      <dgm:t>
        <a:bodyPr/>
        <a:lstStyle/>
        <a:p>
          <a:endParaRPr lang="en-US"/>
        </a:p>
      </dgm:t>
    </dgm:pt>
    <dgm:pt modelId="{3A3C89CC-5E55-4F7A-BB02-771CC64E220C}" type="pres">
      <dgm:prSet presAssocID="{335687EF-535A-4425-9CCF-345E305D84CA}" presName="linear" presStyleCnt="0">
        <dgm:presLayoutVars>
          <dgm:animLvl val="lvl"/>
          <dgm:resizeHandles val="exact"/>
        </dgm:presLayoutVars>
      </dgm:prSet>
      <dgm:spPr/>
    </dgm:pt>
    <dgm:pt modelId="{9BC22A2A-727F-44B2-80CE-EF70A001F854}" type="pres">
      <dgm:prSet presAssocID="{3C254C14-E0C1-42FA-84E5-C7C531382CB0}" presName="parentText" presStyleLbl="node1" presStyleIdx="0" presStyleCnt="5">
        <dgm:presLayoutVars>
          <dgm:chMax val="0"/>
          <dgm:bulletEnabled val="1"/>
        </dgm:presLayoutVars>
      </dgm:prSet>
      <dgm:spPr/>
    </dgm:pt>
    <dgm:pt modelId="{3D357909-C5C1-4B4D-859A-DF4E65E3C0CF}" type="pres">
      <dgm:prSet presAssocID="{F82FDEE9-A072-4FC1-8F41-AB6D8CCD1558}" presName="spacer" presStyleCnt="0"/>
      <dgm:spPr/>
    </dgm:pt>
    <dgm:pt modelId="{C4601A05-F19C-4AA9-8103-A3872B1ED9F1}" type="pres">
      <dgm:prSet presAssocID="{AC3B8A29-008D-48B9-8301-B813F868FB4B}" presName="parentText" presStyleLbl="node1" presStyleIdx="1" presStyleCnt="5">
        <dgm:presLayoutVars>
          <dgm:chMax val="0"/>
          <dgm:bulletEnabled val="1"/>
        </dgm:presLayoutVars>
      </dgm:prSet>
      <dgm:spPr/>
    </dgm:pt>
    <dgm:pt modelId="{BD9472D3-9418-4240-906E-A8F865BAFC21}" type="pres">
      <dgm:prSet presAssocID="{4F71A521-9D88-452D-9B00-91FAA4E047C8}" presName="spacer" presStyleCnt="0"/>
      <dgm:spPr/>
    </dgm:pt>
    <dgm:pt modelId="{A66C87FF-B319-4F29-AA44-2CB1EA88ECA4}" type="pres">
      <dgm:prSet presAssocID="{8BAC3FEA-E1B6-46CF-9278-CBE0DBD941F4}" presName="parentText" presStyleLbl="node1" presStyleIdx="2" presStyleCnt="5">
        <dgm:presLayoutVars>
          <dgm:chMax val="0"/>
          <dgm:bulletEnabled val="1"/>
        </dgm:presLayoutVars>
      </dgm:prSet>
      <dgm:spPr/>
    </dgm:pt>
    <dgm:pt modelId="{5A679458-BC25-4B70-BEAD-753FF1A1473C}" type="pres">
      <dgm:prSet presAssocID="{286CEA91-6EEC-445C-AB11-5CD4E24E36F6}" presName="spacer" presStyleCnt="0"/>
      <dgm:spPr/>
    </dgm:pt>
    <dgm:pt modelId="{655FD2F6-4881-4475-8D29-7CA3CDA6362E}" type="pres">
      <dgm:prSet presAssocID="{651153BB-4829-480A-8433-F70A01D227C1}" presName="parentText" presStyleLbl="node1" presStyleIdx="3" presStyleCnt="5">
        <dgm:presLayoutVars>
          <dgm:chMax val="0"/>
          <dgm:bulletEnabled val="1"/>
        </dgm:presLayoutVars>
      </dgm:prSet>
      <dgm:spPr/>
    </dgm:pt>
    <dgm:pt modelId="{8D095F61-6996-434C-ACD5-3EA6CC1CA61B}" type="pres">
      <dgm:prSet presAssocID="{D5ED9681-CF4C-4B39-99E8-05AC5BBF0C4F}" presName="spacer" presStyleCnt="0"/>
      <dgm:spPr/>
    </dgm:pt>
    <dgm:pt modelId="{29416B34-E293-4F09-9CF6-BE2F3EBEED4D}" type="pres">
      <dgm:prSet presAssocID="{F0F341CA-DB21-4246-8204-6C558EE60CE7}" presName="parentText" presStyleLbl="node1" presStyleIdx="4" presStyleCnt="5">
        <dgm:presLayoutVars>
          <dgm:chMax val="0"/>
          <dgm:bulletEnabled val="1"/>
        </dgm:presLayoutVars>
      </dgm:prSet>
      <dgm:spPr/>
    </dgm:pt>
  </dgm:ptLst>
  <dgm:cxnLst>
    <dgm:cxn modelId="{3251F23D-613B-43CA-8067-BBEB07E073A8}" type="presOf" srcId="{335687EF-535A-4425-9CCF-345E305D84CA}" destId="{3A3C89CC-5E55-4F7A-BB02-771CC64E220C}" srcOrd="0" destOrd="0" presId="urn:microsoft.com/office/officeart/2005/8/layout/vList2"/>
    <dgm:cxn modelId="{B6BD4F60-ABBE-492B-A507-8B373242966C}" srcId="{335687EF-535A-4425-9CCF-345E305D84CA}" destId="{651153BB-4829-480A-8433-F70A01D227C1}" srcOrd="3" destOrd="0" parTransId="{BC2ACF51-6F0C-44E1-A6E8-ADA710796147}" sibTransId="{D5ED9681-CF4C-4B39-99E8-05AC5BBF0C4F}"/>
    <dgm:cxn modelId="{BA816943-8428-4FC7-A627-6F4DD4EBB338}" type="presOf" srcId="{8BAC3FEA-E1B6-46CF-9278-CBE0DBD941F4}" destId="{A66C87FF-B319-4F29-AA44-2CB1EA88ECA4}" srcOrd="0" destOrd="0" presId="urn:microsoft.com/office/officeart/2005/8/layout/vList2"/>
    <dgm:cxn modelId="{1DF40D49-7314-4566-A037-9162AE0119D6}" srcId="{335687EF-535A-4425-9CCF-345E305D84CA}" destId="{F0F341CA-DB21-4246-8204-6C558EE60CE7}" srcOrd="4" destOrd="0" parTransId="{08426EA1-FC9A-4406-8F3A-B61A6BF45F34}" sibTransId="{8F08D892-8ED1-42CD-ADE1-EA44B682FFA9}"/>
    <dgm:cxn modelId="{DE645F50-B82A-473C-8538-F226C9F79B4A}" srcId="{335687EF-535A-4425-9CCF-345E305D84CA}" destId="{AC3B8A29-008D-48B9-8301-B813F868FB4B}" srcOrd="1" destOrd="0" parTransId="{AC1A8298-028A-43EF-980E-CDAAA6264F64}" sibTransId="{4F71A521-9D88-452D-9B00-91FAA4E047C8}"/>
    <dgm:cxn modelId="{539E9090-C0D8-49E8-916C-030CCC63D5FA}" srcId="{335687EF-535A-4425-9CCF-345E305D84CA}" destId="{8BAC3FEA-E1B6-46CF-9278-CBE0DBD941F4}" srcOrd="2" destOrd="0" parTransId="{B2AC5C9A-C9CD-4C52-B5F3-2A75B440FF48}" sibTransId="{286CEA91-6EEC-445C-AB11-5CD4E24E36F6}"/>
    <dgm:cxn modelId="{9AFBA5A3-5A61-4E35-A937-01B7F1C4B9FD}" type="presOf" srcId="{651153BB-4829-480A-8433-F70A01D227C1}" destId="{655FD2F6-4881-4475-8D29-7CA3CDA6362E}" srcOrd="0" destOrd="0" presId="urn:microsoft.com/office/officeart/2005/8/layout/vList2"/>
    <dgm:cxn modelId="{5F44E3BC-A342-4631-B700-20DE03D3DF56}" type="presOf" srcId="{F0F341CA-DB21-4246-8204-6C558EE60CE7}" destId="{29416B34-E293-4F09-9CF6-BE2F3EBEED4D}" srcOrd="0" destOrd="0" presId="urn:microsoft.com/office/officeart/2005/8/layout/vList2"/>
    <dgm:cxn modelId="{8C909AE0-7125-4397-8891-8AD8BD99B740}" srcId="{335687EF-535A-4425-9CCF-345E305D84CA}" destId="{3C254C14-E0C1-42FA-84E5-C7C531382CB0}" srcOrd="0" destOrd="0" parTransId="{A30BCAED-9945-4635-AA5F-BACED16BB29B}" sibTransId="{F82FDEE9-A072-4FC1-8F41-AB6D8CCD1558}"/>
    <dgm:cxn modelId="{7FF1D1EA-FB3D-4BD9-8CD0-70DD9A8ACB5A}" type="presOf" srcId="{AC3B8A29-008D-48B9-8301-B813F868FB4B}" destId="{C4601A05-F19C-4AA9-8103-A3872B1ED9F1}" srcOrd="0" destOrd="0" presId="urn:microsoft.com/office/officeart/2005/8/layout/vList2"/>
    <dgm:cxn modelId="{9D3C31F7-E93F-4770-8D35-99A64C8CC8E1}" type="presOf" srcId="{3C254C14-E0C1-42FA-84E5-C7C531382CB0}" destId="{9BC22A2A-727F-44B2-80CE-EF70A001F854}" srcOrd="0" destOrd="0" presId="urn:microsoft.com/office/officeart/2005/8/layout/vList2"/>
    <dgm:cxn modelId="{9A5B22A9-DF08-4606-8917-FC2C760E74C6}" type="presParOf" srcId="{3A3C89CC-5E55-4F7A-BB02-771CC64E220C}" destId="{9BC22A2A-727F-44B2-80CE-EF70A001F854}" srcOrd="0" destOrd="0" presId="urn:microsoft.com/office/officeart/2005/8/layout/vList2"/>
    <dgm:cxn modelId="{46C04A31-4C1D-41F5-9F36-5EE814692189}" type="presParOf" srcId="{3A3C89CC-5E55-4F7A-BB02-771CC64E220C}" destId="{3D357909-C5C1-4B4D-859A-DF4E65E3C0CF}" srcOrd="1" destOrd="0" presId="urn:microsoft.com/office/officeart/2005/8/layout/vList2"/>
    <dgm:cxn modelId="{F5071107-FF5D-4F61-9291-0F91F35BADC2}" type="presParOf" srcId="{3A3C89CC-5E55-4F7A-BB02-771CC64E220C}" destId="{C4601A05-F19C-4AA9-8103-A3872B1ED9F1}" srcOrd="2" destOrd="0" presId="urn:microsoft.com/office/officeart/2005/8/layout/vList2"/>
    <dgm:cxn modelId="{E291019F-D6EB-4A52-9F70-1B26C9792D66}" type="presParOf" srcId="{3A3C89CC-5E55-4F7A-BB02-771CC64E220C}" destId="{BD9472D3-9418-4240-906E-A8F865BAFC21}" srcOrd="3" destOrd="0" presId="urn:microsoft.com/office/officeart/2005/8/layout/vList2"/>
    <dgm:cxn modelId="{22D77F61-1CD2-415A-ABD8-775B262EE5D3}" type="presParOf" srcId="{3A3C89CC-5E55-4F7A-BB02-771CC64E220C}" destId="{A66C87FF-B319-4F29-AA44-2CB1EA88ECA4}" srcOrd="4" destOrd="0" presId="urn:microsoft.com/office/officeart/2005/8/layout/vList2"/>
    <dgm:cxn modelId="{94BC8BC4-3281-471A-823C-0D85ED508493}" type="presParOf" srcId="{3A3C89CC-5E55-4F7A-BB02-771CC64E220C}" destId="{5A679458-BC25-4B70-BEAD-753FF1A1473C}" srcOrd="5" destOrd="0" presId="urn:microsoft.com/office/officeart/2005/8/layout/vList2"/>
    <dgm:cxn modelId="{112C9FBF-3149-4E70-B52F-A3DC01224EA7}" type="presParOf" srcId="{3A3C89CC-5E55-4F7A-BB02-771CC64E220C}" destId="{655FD2F6-4881-4475-8D29-7CA3CDA6362E}" srcOrd="6" destOrd="0" presId="urn:microsoft.com/office/officeart/2005/8/layout/vList2"/>
    <dgm:cxn modelId="{ABEF2D11-EBC1-455E-8963-733FA76A6ED6}" type="presParOf" srcId="{3A3C89CC-5E55-4F7A-BB02-771CC64E220C}" destId="{8D095F61-6996-434C-ACD5-3EA6CC1CA61B}" srcOrd="7" destOrd="0" presId="urn:microsoft.com/office/officeart/2005/8/layout/vList2"/>
    <dgm:cxn modelId="{99E39A0B-1C6E-4FF5-992E-250906E5DCAE}" type="presParOf" srcId="{3A3C89CC-5E55-4F7A-BB02-771CC64E220C}" destId="{29416B34-E293-4F09-9CF6-BE2F3EBEED4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C22A2A-727F-44B2-80CE-EF70A001F854}">
      <dsp:nvSpPr>
        <dsp:cNvPr id="0" name=""/>
        <dsp:cNvSpPr/>
      </dsp:nvSpPr>
      <dsp:spPr>
        <a:xfrm>
          <a:off x="0" y="100137"/>
          <a:ext cx="6666833" cy="993128"/>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a:t>Outcomes:</a:t>
          </a:r>
          <a:endParaRPr lang="en-US" sz="2500" kern="1200"/>
        </a:p>
      </dsp:txBody>
      <dsp:txXfrm>
        <a:off x="48481" y="148618"/>
        <a:ext cx="6569871" cy="896166"/>
      </dsp:txXfrm>
    </dsp:sp>
    <dsp:sp modelId="{C4601A05-F19C-4AA9-8103-A3872B1ED9F1}">
      <dsp:nvSpPr>
        <dsp:cNvPr id="0" name=""/>
        <dsp:cNvSpPr/>
      </dsp:nvSpPr>
      <dsp:spPr>
        <a:xfrm>
          <a:off x="0" y="1165266"/>
          <a:ext cx="6666833" cy="993128"/>
        </a:xfrm>
        <a:prstGeom prst="roundRect">
          <a:avLst/>
        </a:prstGeom>
        <a:gradFill rotWithShape="0">
          <a:gsLst>
            <a:gs pos="0">
              <a:schemeClr val="accent2">
                <a:hueOff val="-363841"/>
                <a:satOff val="-20982"/>
                <a:lumOff val="2157"/>
                <a:alphaOff val="0"/>
                <a:satMod val="103000"/>
                <a:lumMod val="102000"/>
                <a:tint val="94000"/>
              </a:schemeClr>
            </a:gs>
            <a:gs pos="50000">
              <a:schemeClr val="accent2">
                <a:hueOff val="-363841"/>
                <a:satOff val="-20982"/>
                <a:lumOff val="2157"/>
                <a:alphaOff val="0"/>
                <a:satMod val="110000"/>
                <a:lumMod val="100000"/>
                <a:shade val="100000"/>
              </a:schemeClr>
            </a:gs>
            <a:gs pos="100000">
              <a:schemeClr val="accent2">
                <a:hueOff val="-363841"/>
                <a:satOff val="-20982"/>
                <a:lumOff val="215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Analyze apps, extract features, classify as benign/malicious.</a:t>
          </a:r>
        </a:p>
      </dsp:txBody>
      <dsp:txXfrm>
        <a:off x="48481" y="1213747"/>
        <a:ext cx="6569871" cy="896166"/>
      </dsp:txXfrm>
    </dsp:sp>
    <dsp:sp modelId="{A66C87FF-B319-4F29-AA44-2CB1EA88ECA4}">
      <dsp:nvSpPr>
        <dsp:cNvPr id="0" name=""/>
        <dsp:cNvSpPr/>
      </dsp:nvSpPr>
      <dsp:spPr>
        <a:xfrm>
          <a:off x="0" y="2230395"/>
          <a:ext cx="6666833" cy="993128"/>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Gain insights into model's reasoning for improved detection.</a:t>
          </a:r>
        </a:p>
      </dsp:txBody>
      <dsp:txXfrm>
        <a:off x="48481" y="2278876"/>
        <a:ext cx="6569871" cy="896166"/>
      </dsp:txXfrm>
    </dsp:sp>
    <dsp:sp modelId="{655FD2F6-4881-4475-8D29-7CA3CDA6362E}">
      <dsp:nvSpPr>
        <dsp:cNvPr id="0" name=""/>
        <dsp:cNvSpPr/>
      </dsp:nvSpPr>
      <dsp:spPr>
        <a:xfrm>
          <a:off x="0" y="3295524"/>
          <a:ext cx="6666833" cy="993128"/>
        </a:xfrm>
        <a:prstGeom prst="roundRect">
          <a:avLst/>
        </a:prstGeom>
        <a:gradFill rotWithShape="0">
          <a:gsLst>
            <a:gs pos="0">
              <a:schemeClr val="accent2">
                <a:hueOff val="-1091522"/>
                <a:satOff val="-62946"/>
                <a:lumOff val="6471"/>
                <a:alphaOff val="0"/>
                <a:satMod val="103000"/>
                <a:lumMod val="102000"/>
                <a:tint val="94000"/>
              </a:schemeClr>
            </a:gs>
            <a:gs pos="50000">
              <a:schemeClr val="accent2">
                <a:hueOff val="-1091522"/>
                <a:satOff val="-62946"/>
                <a:lumOff val="6471"/>
                <a:alphaOff val="0"/>
                <a:satMod val="110000"/>
                <a:lumMod val="100000"/>
                <a:shade val="100000"/>
              </a:schemeClr>
            </a:gs>
            <a:gs pos="100000">
              <a:schemeClr val="accent2">
                <a:hueOff val="-1091522"/>
                <a:satOff val="-62946"/>
                <a:lumOff val="647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a:t>Future Work:</a:t>
          </a:r>
          <a:endParaRPr lang="en-US" sz="2500" kern="1200"/>
        </a:p>
      </dsp:txBody>
      <dsp:txXfrm>
        <a:off x="48481" y="3344005"/>
        <a:ext cx="6569871" cy="896166"/>
      </dsp:txXfrm>
    </dsp:sp>
    <dsp:sp modelId="{29416B34-E293-4F09-9CF6-BE2F3EBEED4D}">
      <dsp:nvSpPr>
        <dsp:cNvPr id="0" name=""/>
        <dsp:cNvSpPr/>
      </dsp:nvSpPr>
      <dsp:spPr>
        <a:xfrm>
          <a:off x="0" y="4360653"/>
          <a:ext cx="6666833" cy="993128"/>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Explainability - Use some tools understand model decisions(malware indicators).</a:t>
          </a:r>
        </a:p>
      </dsp:txBody>
      <dsp:txXfrm>
        <a:off x="48481" y="4409134"/>
        <a:ext cx="6569871" cy="8961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A625F-C94F-65B4-0219-1469EE4859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8FF221-0162-296E-B454-CA94D3D7C4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E55F0F-1A7C-BF44-BB68-CF7A208A0218}"/>
              </a:ext>
            </a:extLst>
          </p:cNvPr>
          <p:cNvSpPr>
            <a:spLocks noGrp="1"/>
          </p:cNvSpPr>
          <p:nvPr>
            <p:ph type="dt" sz="half" idx="10"/>
          </p:nvPr>
        </p:nvSpPr>
        <p:spPr/>
        <p:txBody>
          <a:bodyPr/>
          <a:lstStyle/>
          <a:p>
            <a:fld id="{B70E6785-5B83-46EC-B243-08A935A2A70B}" type="datetimeFigureOut">
              <a:rPr lang="en-US" smtClean="0"/>
              <a:t>4/7/2024</a:t>
            </a:fld>
            <a:endParaRPr lang="en-US"/>
          </a:p>
        </p:txBody>
      </p:sp>
      <p:sp>
        <p:nvSpPr>
          <p:cNvPr id="5" name="Footer Placeholder 4">
            <a:extLst>
              <a:ext uri="{FF2B5EF4-FFF2-40B4-BE49-F238E27FC236}">
                <a16:creationId xmlns:a16="http://schemas.microsoft.com/office/drawing/2014/main" id="{6007B387-D261-F713-B019-F4C174971E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488C93-E9D0-25E2-D6E4-9CD333479AE9}"/>
              </a:ext>
            </a:extLst>
          </p:cNvPr>
          <p:cNvSpPr>
            <a:spLocks noGrp="1"/>
          </p:cNvSpPr>
          <p:nvPr>
            <p:ph type="sldNum" sz="quarter" idx="12"/>
          </p:nvPr>
        </p:nvSpPr>
        <p:spPr/>
        <p:txBody>
          <a:bodyPr/>
          <a:lstStyle/>
          <a:p>
            <a:fld id="{0DDBA1B6-EDDC-44DE-9940-6ADB1CACB9D3}" type="slidenum">
              <a:rPr lang="en-US" smtClean="0"/>
              <a:t>‹#›</a:t>
            </a:fld>
            <a:endParaRPr lang="en-US"/>
          </a:p>
        </p:txBody>
      </p:sp>
    </p:spTree>
    <p:extLst>
      <p:ext uri="{BB962C8B-B14F-4D97-AF65-F5344CB8AC3E}">
        <p14:creationId xmlns:p14="http://schemas.microsoft.com/office/powerpoint/2010/main" val="329860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46BC1-30C1-971A-CFF6-09ECBF206A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D1A00D-646B-D6B1-565A-5CA0DB71B6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C46392-5579-604B-0267-0AF53539032F}"/>
              </a:ext>
            </a:extLst>
          </p:cNvPr>
          <p:cNvSpPr>
            <a:spLocks noGrp="1"/>
          </p:cNvSpPr>
          <p:nvPr>
            <p:ph type="dt" sz="half" idx="10"/>
          </p:nvPr>
        </p:nvSpPr>
        <p:spPr/>
        <p:txBody>
          <a:bodyPr/>
          <a:lstStyle/>
          <a:p>
            <a:fld id="{B70E6785-5B83-46EC-B243-08A935A2A70B}" type="datetimeFigureOut">
              <a:rPr lang="en-US" smtClean="0"/>
              <a:t>4/7/2024</a:t>
            </a:fld>
            <a:endParaRPr lang="en-US"/>
          </a:p>
        </p:txBody>
      </p:sp>
      <p:sp>
        <p:nvSpPr>
          <p:cNvPr id="5" name="Footer Placeholder 4">
            <a:extLst>
              <a:ext uri="{FF2B5EF4-FFF2-40B4-BE49-F238E27FC236}">
                <a16:creationId xmlns:a16="http://schemas.microsoft.com/office/drawing/2014/main" id="{E646C6CA-FB63-62FC-6A1E-A0F9566EB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F3CB60-BF6E-B122-482E-E458A5CEA8A1}"/>
              </a:ext>
            </a:extLst>
          </p:cNvPr>
          <p:cNvSpPr>
            <a:spLocks noGrp="1"/>
          </p:cNvSpPr>
          <p:nvPr>
            <p:ph type="sldNum" sz="quarter" idx="12"/>
          </p:nvPr>
        </p:nvSpPr>
        <p:spPr/>
        <p:txBody>
          <a:bodyPr/>
          <a:lstStyle/>
          <a:p>
            <a:fld id="{0DDBA1B6-EDDC-44DE-9940-6ADB1CACB9D3}" type="slidenum">
              <a:rPr lang="en-US" smtClean="0"/>
              <a:t>‹#›</a:t>
            </a:fld>
            <a:endParaRPr lang="en-US"/>
          </a:p>
        </p:txBody>
      </p:sp>
    </p:spTree>
    <p:extLst>
      <p:ext uri="{BB962C8B-B14F-4D97-AF65-F5344CB8AC3E}">
        <p14:creationId xmlns:p14="http://schemas.microsoft.com/office/powerpoint/2010/main" val="1975630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B09210-33D3-0EF0-CAD7-F84F1673F9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BB177A-F615-FC1B-A445-A9E2C44AB6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BFBFC1-21D8-BE19-C623-8B287A7B132D}"/>
              </a:ext>
            </a:extLst>
          </p:cNvPr>
          <p:cNvSpPr>
            <a:spLocks noGrp="1"/>
          </p:cNvSpPr>
          <p:nvPr>
            <p:ph type="dt" sz="half" idx="10"/>
          </p:nvPr>
        </p:nvSpPr>
        <p:spPr/>
        <p:txBody>
          <a:bodyPr/>
          <a:lstStyle/>
          <a:p>
            <a:fld id="{B70E6785-5B83-46EC-B243-08A935A2A70B}" type="datetimeFigureOut">
              <a:rPr lang="en-US" smtClean="0"/>
              <a:t>4/7/2024</a:t>
            </a:fld>
            <a:endParaRPr lang="en-US"/>
          </a:p>
        </p:txBody>
      </p:sp>
      <p:sp>
        <p:nvSpPr>
          <p:cNvPr id="5" name="Footer Placeholder 4">
            <a:extLst>
              <a:ext uri="{FF2B5EF4-FFF2-40B4-BE49-F238E27FC236}">
                <a16:creationId xmlns:a16="http://schemas.microsoft.com/office/drawing/2014/main" id="{32307BEF-2402-854D-3F39-D54C890117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99604-1501-9BCA-62BB-CBDFB3E20330}"/>
              </a:ext>
            </a:extLst>
          </p:cNvPr>
          <p:cNvSpPr>
            <a:spLocks noGrp="1"/>
          </p:cNvSpPr>
          <p:nvPr>
            <p:ph type="sldNum" sz="quarter" idx="12"/>
          </p:nvPr>
        </p:nvSpPr>
        <p:spPr/>
        <p:txBody>
          <a:bodyPr/>
          <a:lstStyle/>
          <a:p>
            <a:fld id="{0DDBA1B6-EDDC-44DE-9940-6ADB1CACB9D3}" type="slidenum">
              <a:rPr lang="en-US" smtClean="0"/>
              <a:t>‹#›</a:t>
            </a:fld>
            <a:endParaRPr lang="en-US"/>
          </a:p>
        </p:txBody>
      </p:sp>
    </p:spTree>
    <p:extLst>
      <p:ext uri="{BB962C8B-B14F-4D97-AF65-F5344CB8AC3E}">
        <p14:creationId xmlns:p14="http://schemas.microsoft.com/office/powerpoint/2010/main" val="4184539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val="4172760368"/>
      </p:ext>
    </p:extLst>
  </p:cSld>
  <p:clrMapOvr>
    <a:masterClrMapping/>
  </p:clrMapOvr>
  <p:extLst>
    <p:ext uri="{DCECCB84-F9BA-43D5-87BE-67443E8EF086}">
      <p15:sldGuideLst xmlns:p15="http://schemas.microsoft.com/office/powerpoint/2012/main">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B735EAF-8052-DDCD-6CEC-D825479BEFD3}"/>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4499428" y="796698"/>
            <a:ext cx="6854371"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7" name="Picture Placeholder 6">
            <a:extLst>
              <a:ext uri="{FF2B5EF4-FFF2-40B4-BE49-F238E27FC236}">
                <a16:creationId xmlns:a16="http://schemas.microsoft.com/office/drawing/2014/main" id="{DCB9F921-8097-7740-47FD-1905F9FE448C}"/>
              </a:ext>
            </a:extLst>
          </p:cNvPr>
          <p:cNvSpPr>
            <a:spLocks noGrp="1"/>
          </p:cNvSpPr>
          <p:nvPr>
            <p:ph type="pic" sz="quarter" idx="19"/>
          </p:nvPr>
        </p:nvSpPr>
        <p:spPr>
          <a:xfrm>
            <a:off x="0" y="0"/>
            <a:ext cx="4354513" cy="6858000"/>
          </a:xfrm>
        </p:spPr>
        <p:txBody>
          <a:bodyPr/>
          <a:lstStyle/>
          <a:p>
            <a:endParaRPr lang="en-US"/>
          </a:p>
        </p:txBody>
      </p:sp>
      <p:sp>
        <p:nvSpPr>
          <p:cNvPr id="9" name="Text Placeholder 7">
            <a:extLst>
              <a:ext uri="{FF2B5EF4-FFF2-40B4-BE49-F238E27FC236}">
                <a16:creationId xmlns:a16="http://schemas.microsoft.com/office/drawing/2014/main" id="{DEBCBD63-480F-D96C-B0DF-94EF264BA08C}"/>
              </a:ext>
            </a:extLst>
          </p:cNvPr>
          <p:cNvSpPr>
            <a:spLocks noGrp="1"/>
          </p:cNvSpPr>
          <p:nvPr>
            <p:ph type="body" sz="quarter" idx="21"/>
          </p:nvPr>
        </p:nvSpPr>
        <p:spPr>
          <a:xfrm>
            <a:off x="8280716"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23F1D198-945D-C96D-60E9-C0AEC5E296ED}"/>
              </a:ext>
            </a:extLst>
          </p:cNvPr>
          <p:cNvSpPr>
            <a:spLocks noGrp="1"/>
          </p:cNvSpPr>
          <p:nvPr>
            <p:ph type="body" sz="quarter" idx="17"/>
          </p:nvPr>
        </p:nvSpPr>
        <p:spPr>
          <a:xfrm>
            <a:off x="8280717"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3" name="Text Placeholder 7">
            <a:extLst>
              <a:ext uri="{FF2B5EF4-FFF2-40B4-BE49-F238E27FC236}">
                <a16:creationId xmlns:a16="http://schemas.microsoft.com/office/drawing/2014/main" id="{BDCD9B2A-F0BB-F9DB-CC75-2EC1683475F8}"/>
              </a:ext>
            </a:extLst>
          </p:cNvPr>
          <p:cNvSpPr>
            <a:spLocks noGrp="1"/>
          </p:cNvSpPr>
          <p:nvPr>
            <p:ph type="body" sz="quarter" idx="18"/>
          </p:nvPr>
        </p:nvSpPr>
        <p:spPr>
          <a:xfrm>
            <a:off x="4495800"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12">
            <a:extLst>
              <a:ext uri="{FF2B5EF4-FFF2-40B4-BE49-F238E27FC236}">
                <a16:creationId xmlns:a16="http://schemas.microsoft.com/office/drawing/2014/main" id="{68651C4C-4AD1-19DA-CC78-BEC58707B5AD}"/>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
        <p:nvSpPr>
          <p:cNvPr id="3" name="Text Placeholder 7">
            <a:extLst>
              <a:ext uri="{FF2B5EF4-FFF2-40B4-BE49-F238E27FC236}">
                <a16:creationId xmlns:a16="http://schemas.microsoft.com/office/drawing/2014/main" id="{12271BA1-38C2-A7FE-AC76-8EC49BFBBE35}"/>
              </a:ext>
            </a:extLst>
          </p:cNvPr>
          <p:cNvSpPr>
            <a:spLocks noGrp="1"/>
          </p:cNvSpPr>
          <p:nvPr>
            <p:ph type="body" sz="quarter" idx="22"/>
          </p:nvPr>
        </p:nvSpPr>
        <p:spPr>
          <a:xfrm>
            <a:off x="4495800"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630785607"/>
      </p:ext>
    </p:extLst>
  </p:cSld>
  <p:clrMapOvr>
    <a:masterClrMapping/>
  </p:clrMapOvr>
  <p:extLst>
    <p:ext uri="{DCECCB84-F9BA-43D5-87BE-67443E8EF086}">
      <p15:sldGuideLst xmlns:p15="http://schemas.microsoft.com/office/powerpoint/2012/main">
        <p15:guide id="1" orient="horz" pos="840">
          <p15:clr>
            <a:srgbClr val="FBAE40"/>
          </p15:clr>
        </p15:guide>
        <p15:guide id="2" pos="2832">
          <p15:clr>
            <a:srgbClr val="FBAE40"/>
          </p15:clr>
        </p15:guide>
        <p15:guide id="3" orient="horz" pos="3744">
          <p15:clr>
            <a:srgbClr val="FBAE40"/>
          </p15:clr>
        </p15:guide>
        <p15:guide id="4" pos="6864">
          <p15:clr>
            <a:srgbClr val="FBAE40"/>
          </p15:clr>
        </p15:guide>
        <p15:guide id="5" pos="4560">
          <p15:clr>
            <a:srgbClr val="FBAE40"/>
          </p15:clr>
        </p15:guide>
        <p15:guide id="6" orient="horz" pos="1704">
          <p15:clr>
            <a:srgbClr val="FBAE40"/>
          </p15:clr>
        </p15:guide>
        <p15:guide id="7" orient="horz" pos="360">
          <p15:clr>
            <a:srgbClr val="FBAE40"/>
          </p15:clr>
        </p15:guide>
        <p15:guide id="9" pos="3720">
          <p15:clr>
            <a:srgbClr val="FBAE40"/>
          </p15:clr>
        </p15:guide>
        <p15:guide id="10" pos="6360">
          <p15:clr>
            <a:srgbClr val="FBAE40"/>
          </p15:clr>
        </p15:guide>
        <p15:guide id="11" pos="7152">
          <p15:clr>
            <a:srgbClr val="FBAE40"/>
          </p15:clr>
        </p15:guide>
        <p15:guide id="12" pos="2952">
          <p15:clr>
            <a:srgbClr val="FBAE40"/>
          </p15:clr>
        </p15:guide>
        <p15:guide id="13" pos="7056">
          <p15:clr>
            <a:srgbClr val="FBAE40"/>
          </p15:clr>
        </p15:guide>
        <p15:guide id="14" orient="horz" pos="244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7C7D43-1CC3-3332-AEFC-59ABB023F7AC}"/>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702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1848048577"/>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6678385"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609600" y="58466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609600" y="67175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9"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9F175D2-EEFE-E4BF-0E57-03025B8F8D64}"/>
              </a:ext>
            </a:extLst>
          </p:cNvPr>
          <p:cNvSpPr>
            <a:spLocks noGrp="1"/>
          </p:cNvSpPr>
          <p:nvPr>
            <p:ph type="pic" sz="quarter" idx="19"/>
          </p:nvPr>
        </p:nvSpPr>
        <p:spPr>
          <a:xfrm>
            <a:off x="7696200" y="1"/>
            <a:ext cx="4495800" cy="6858000"/>
          </a:xfrm>
        </p:spPr>
        <p:txBody>
          <a:bodyPr/>
          <a:lstStyle/>
          <a:p>
            <a:endParaRPr lang="en-US" dirty="0"/>
          </a:p>
        </p:txBody>
      </p:sp>
      <p:sp>
        <p:nvSpPr>
          <p:cNvPr id="15" name="Text Placeholder 12">
            <a:extLst>
              <a:ext uri="{FF2B5EF4-FFF2-40B4-BE49-F238E27FC236}">
                <a16:creationId xmlns:a16="http://schemas.microsoft.com/office/drawing/2014/main" id="{273C4E42-511B-EB94-CA0A-051B1A4A918D}"/>
              </a:ext>
            </a:extLst>
          </p:cNvPr>
          <p:cNvSpPr>
            <a:spLocks noGrp="1"/>
          </p:cNvSpPr>
          <p:nvPr>
            <p:ph type="body" sz="quarter" idx="20"/>
          </p:nvPr>
        </p:nvSpPr>
        <p:spPr>
          <a:xfrm>
            <a:off x="495300" y="6573838"/>
            <a:ext cx="2870200" cy="284162"/>
          </a:xfrm>
        </p:spPr>
        <p:txBody>
          <a:bodyPr>
            <a:noAutofit/>
          </a:bodyPr>
          <a:lstStyle>
            <a:lvl1pPr marL="0" indent="0" algn="l">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245389909"/>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7" orient="horz" pos="360">
          <p15:clr>
            <a:srgbClr val="FBAE40"/>
          </p15:clr>
        </p15:guide>
        <p15:guide id="8" pos="1032">
          <p15:clr>
            <a:srgbClr val="FBAE40"/>
          </p15:clr>
        </p15:guide>
        <p15:guide id="9" pos="4848">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70AFB9-F87E-11AC-2B32-B5178FE34E78}"/>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71442" y="268927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919352225"/>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414779-4CEE-EEAD-8A66-EE043E90B44F}"/>
              </a:ext>
            </a:extLst>
          </p:cNvPr>
          <p:cNvSpPr/>
          <p:nvPr userDrawn="1"/>
        </p:nvSpPr>
        <p:spPr>
          <a:xfrm>
            <a:off x="1611313" y="3215390"/>
            <a:ext cx="2638398" cy="364261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4235A04-C2C9-A7DC-3FE5-1E7D27C0E13D}"/>
              </a:ext>
            </a:extLst>
          </p:cNvPr>
          <p:cNvSpPr>
            <a:spLocks noGrp="1"/>
          </p:cNvSpPr>
          <p:nvPr>
            <p:ph type="pic" sz="quarter" idx="19"/>
          </p:nvPr>
        </p:nvSpPr>
        <p:spPr>
          <a:xfrm>
            <a:off x="914400" y="2627313"/>
            <a:ext cx="2525713" cy="3316287"/>
          </a:xfrm>
        </p:spPr>
        <p:txBody>
          <a:bodyPr/>
          <a:lstStyle/>
          <a:p>
            <a:endParaRPr lang="en-US"/>
          </a:p>
        </p:txBody>
      </p:sp>
      <p:sp>
        <p:nvSpPr>
          <p:cNvPr id="3" name="Text Placeholder 12">
            <a:extLst>
              <a:ext uri="{FF2B5EF4-FFF2-40B4-BE49-F238E27FC236}">
                <a16:creationId xmlns:a16="http://schemas.microsoft.com/office/drawing/2014/main" id="{7104C814-4179-5378-738C-F0AEB2D153F3}"/>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404326330"/>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655">
          <p15:clr>
            <a:srgbClr val="FBAE40"/>
          </p15:clr>
        </p15:guide>
        <p15:guide id="7" orient="horz" pos="360">
          <p15:clr>
            <a:srgbClr val="FBAE40"/>
          </p15:clr>
        </p15:guide>
        <p15:guide id="8" pos="1015">
          <p15:clr>
            <a:srgbClr val="FBAE40"/>
          </p15:clr>
        </p15:guide>
        <p15:guide id="9" pos="2167">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FB883CC-094E-7039-9807-58F11002611B}"/>
              </a:ext>
            </a:extLst>
          </p:cNvPr>
          <p:cNvSpPr/>
          <p:nvPr userDrawn="1"/>
        </p:nvSpPr>
        <p:spPr>
          <a:xfrm>
            <a:off x="0" y="0"/>
            <a:ext cx="5358984"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1066800"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8FDDBBAD-B928-4819-64F5-80A5AECD71CB}"/>
              </a:ext>
            </a:extLst>
          </p:cNvPr>
          <p:cNvSpPr>
            <a:spLocks noGrp="1"/>
          </p:cNvSpPr>
          <p:nvPr>
            <p:ph type="pic" sz="quarter" idx="19"/>
          </p:nvPr>
        </p:nvSpPr>
        <p:spPr>
          <a:xfrm>
            <a:off x="4381500" y="2171699"/>
            <a:ext cx="2971800" cy="4549775"/>
          </a:xfrm>
        </p:spPr>
        <p:txBody>
          <a:bodyPr/>
          <a:lstStyle/>
          <a:p>
            <a:endParaRPr lang="en-US"/>
          </a:p>
        </p:txBody>
      </p:sp>
      <p:sp>
        <p:nvSpPr>
          <p:cNvPr id="3" name="Text Placeholder 12">
            <a:extLst>
              <a:ext uri="{FF2B5EF4-FFF2-40B4-BE49-F238E27FC236}">
                <a16:creationId xmlns:a16="http://schemas.microsoft.com/office/drawing/2014/main" id="{8B3586BE-78C6-E426-9F3C-F59381E5CD88}"/>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464081889"/>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5" pos="4632">
          <p15:clr>
            <a:srgbClr val="FBAE40"/>
          </p15:clr>
        </p15:guide>
        <p15:guide id="6" orient="horz" pos="1368">
          <p15:clr>
            <a:srgbClr val="FBAE40"/>
          </p15:clr>
        </p15:guide>
        <p15:guide id="7" orient="horz" pos="360">
          <p15:clr>
            <a:srgbClr val="FBAE40"/>
          </p15:clr>
        </p15:guide>
        <p15:guide id="9" pos="2760">
          <p15:clr>
            <a:srgbClr val="FBAE40"/>
          </p15:clr>
        </p15:guide>
        <p15:guide id="11" pos="7159">
          <p15:clr>
            <a:srgbClr val="FBAE40"/>
          </p15:clr>
        </p15:guide>
        <p15:guide id="12" pos="672">
          <p15:clr>
            <a:srgbClr val="FBAE40"/>
          </p15:clr>
        </p15:guide>
        <p15:guide id="14" orient="horz" pos="2448">
          <p15:clr>
            <a:srgbClr val="FBAE40"/>
          </p15:clr>
        </p15:guide>
        <p15:guide id="15" pos="7056">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5949CF9-AE80-D4A2-E0FC-126A4E8ECBCB}"/>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32546" y="4618037"/>
            <a:ext cx="9314540" cy="1325563"/>
          </a:xfrm>
        </p:spPr>
        <p:txBody>
          <a:bodyPr anchor="b">
            <a:noAutofit/>
          </a:bodyPr>
          <a:lstStyle>
            <a:lvl1pPr algn="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7"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9"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2461991912"/>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5" pos="4560">
          <p15:clr>
            <a:srgbClr val="FBAE40"/>
          </p15:clr>
        </p15:guide>
        <p15:guide id="7" orient="horz" pos="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FE7B3-3B9C-7A99-0D88-45B2DB978F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CC8396-57C6-C387-6543-CD5EA76133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49DCF5-9A56-B17E-C34D-B3E1D653AA19}"/>
              </a:ext>
            </a:extLst>
          </p:cNvPr>
          <p:cNvSpPr>
            <a:spLocks noGrp="1"/>
          </p:cNvSpPr>
          <p:nvPr>
            <p:ph type="dt" sz="half" idx="10"/>
          </p:nvPr>
        </p:nvSpPr>
        <p:spPr/>
        <p:txBody>
          <a:bodyPr/>
          <a:lstStyle/>
          <a:p>
            <a:fld id="{B70E6785-5B83-46EC-B243-08A935A2A70B}" type="datetimeFigureOut">
              <a:rPr lang="en-US" smtClean="0"/>
              <a:t>4/7/2024</a:t>
            </a:fld>
            <a:endParaRPr lang="en-US"/>
          </a:p>
        </p:txBody>
      </p:sp>
      <p:sp>
        <p:nvSpPr>
          <p:cNvPr id="5" name="Footer Placeholder 4">
            <a:extLst>
              <a:ext uri="{FF2B5EF4-FFF2-40B4-BE49-F238E27FC236}">
                <a16:creationId xmlns:a16="http://schemas.microsoft.com/office/drawing/2014/main" id="{2480499C-E426-3740-D23F-60F90C8163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01B02A-F31B-2F10-23C5-EDB234B0E75C}"/>
              </a:ext>
            </a:extLst>
          </p:cNvPr>
          <p:cNvSpPr>
            <a:spLocks noGrp="1"/>
          </p:cNvSpPr>
          <p:nvPr>
            <p:ph type="sldNum" sz="quarter" idx="12"/>
          </p:nvPr>
        </p:nvSpPr>
        <p:spPr/>
        <p:txBody>
          <a:bodyPr/>
          <a:lstStyle/>
          <a:p>
            <a:fld id="{0DDBA1B6-EDDC-44DE-9940-6ADB1CACB9D3}" type="slidenum">
              <a:rPr lang="en-US" smtClean="0"/>
              <a:t>‹#›</a:t>
            </a:fld>
            <a:endParaRPr lang="en-US"/>
          </a:p>
        </p:txBody>
      </p:sp>
    </p:spTree>
    <p:extLst>
      <p:ext uri="{BB962C8B-B14F-4D97-AF65-F5344CB8AC3E}">
        <p14:creationId xmlns:p14="http://schemas.microsoft.com/office/powerpoint/2010/main" val="2093375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D960C-86A7-6728-9263-973B76A8FDB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26591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20029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val="2824232365"/>
      </p:ext>
    </p:extLst>
  </p:cSld>
  <p:clrMapOvr>
    <a:masterClrMapping/>
  </p:clrMapOvr>
  <p:extLst>
    <p:ext uri="{DCECCB84-F9BA-43D5-87BE-67443E8EF086}">
      <p15:sldGuideLst xmlns:p15="http://schemas.microsoft.com/office/powerpoint/2012/main">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C35C-4797-6274-ADFE-3E3C46320D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3BE75E-98BB-7BC1-5A1A-63B8351D3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7C8576-E552-9193-C3B2-5F121E41CCA6}"/>
              </a:ext>
            </a:extLst>
          </p:cNvPr>
          <p:cNvSpPr>
            <a:spLocks noGrp="1"/>
          </p:cNvSpPr>
          <p:nvPr>
            <p:ph type="dt" sz="half" idx="10"/>
          </p:nvPr>
        </p:nvSpPr>
        <p:spPr/>
        <p:txBody>
          <a:bodyPr/>
          <a:lstStyle/>
          <a:p>
            <a:fld id="{B70E6785-5B83-46EC-B243-08A935A2A70B}" type="datetimeFigureOut">
              <a:rPr lang="en-US" smtClean="0"/>
              <a:t>4/7/2024</a:t>
            </a:fld>
            <a:endParaRPr lang="en-US"/>
          </a:p>
        </p:txBody>
      </p:sp>
      <p:sp>
        <p:nvSpPr>
          <p:cNvPr id="5" name="Footer Placeholder 4">
            <a:extLst>
              <a:ext uri="{FF2B5EF4-FFF2-40B4-BE49-F238E27FC236}">
                <a16:creationId xmlns:a16="http://schemas.microsoft.com/office/drawing/2014/main" id="{96EB10EB-F75B-A8D3-51FD-D48C4869EA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435007-1A4E-37B2-3925-894E93B3452E}"/>
              </a:ext>
            </a:extLst>
          </p:cNvPr>
          <p:cNvSpPr>
            <a:spLocks noGrp="1"/>
          </p:cNvSpPr>
          <p:nvPr>
            <p:ph type="sldNum" sz="quarter" idx="12"/>
          </p:nvPr>
        </p:nvSpPr>
        <p:spPr/>
        <p:txBody>
          <a:bodyPr/>
          <a:lstStyle/>
          <a:p>
            <a:fld id="{0DDBA1B6-EDDC-44DE-9940-6ADB1CACB9D3}" type="slidenum">
              <a:rPr lang="en-US" smtClean="0"/>
              <a:t>‹#›</a:t>
            </a:fld>
            <a:endParaRPr lang="en-US"/>
          </a:p>
        </p:txBody>
      </p:sp>
    </p:spTree>
    <p:extLst>
      <p:ext uri="{BB962C8B-B14F-4D97-AF65-F5344CB8AC3E}">
        <p14:creationId xmlns:p14="http://schemas.microsoft.com/office/powerpoint/2010/main" val="1804292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98A5D-D744-38F0-E33C-03CD42CC30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7C5AFF-089D-5F35-A145-430C8E9614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28DA67-1D7A-1DA4-6740-FE96A07AE7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30CD6-6BDC-37D5-D0A7-81F6D172744C}"/>
              </a:ext>
            </a:extLst>
          </p:cNvPr>
          <p:cNvSpPr>
            <a:spLocks noGrp="1"/>
          </p:cNvSpPr>
          <p:nvPr>
            <p:ph type="dt" sz="half" idx="10"/>
          </p:nvPr>
        </p:nvSpPr>
        <p:spPr/>
        <p:txBody>
          <a:bodyPr/>
          <a:lstStyle/>
          <a:p>
            <a:fld id="{B70E6785-5B83-46EC-B243-08A935A2A70B}" type="datetimeFigureOut">
              <a:rPr lang="en-US" smtClean="0"/>
              <a:t>4/7/2024</a:t>
            </a:fld>
            <a:endParaRPr lang="en-US"/>
          </a:p>
        </p:txBody>
      </p:sp>
      <p:sp>
        <p:nvSpPr>
          <p:cNvPr id="6" name="Footer Placeholder 5">
            <a:extLst>
              <a:ext uri="{FF2B5EF4-FFF2-40B4-BE49-F238E27FC236}">
                <a16:creationId xmlns:a16="http://schemas.microsoft.com/office/drawing/2014/main" id="{5962E129-46F6-783C-C5CC-03F20E3A02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DC6BD3-1BD0-9FF2-4A0E-C9F66112748F}"/>
              </a:ext>
            </a:extLst>
          </p:cNvPr>
          <p:cNvSpPr>
            <a:spLocks noGrp="1"/>
          </p:cNvSpPr>
          <p:nvPr>
            <p:ph type="sldNum" sz="quarter" idx="12"/>
          </p:nvPr>
        </p:nvSpPr>
        <p:spPr/>
        <p:txBody>
          <a:bodyPr/>
          <a:lstStyle/>
          <a:p>
            <a:fld id="{0DDBA1B6-EDDC-44DE-9940-6ADB1CACB9D3}" type="slidenum">
              <a:rPr lang="en-US" smtClean="0"/>
              <a:t>‹#›</a:t>
            </a:fld>
            <a:endParaRPr lang="en-US"/>
          </a:p>
        </p:txBody>
      </p:sp>
    </p:spTree>
    <p:extLst>
      <p:ext uri="{BB962C8B-B14F-4D97-AF65-F5344CB8AC3E}">
        <p14:creationId xmlns:p14="http://schemas.microsoft.com/office/powerpoint/2010/main" val="4031651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51DEC-8D23-E358-BF03-14B98E1ACD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779439-D495-C92C-1F3D-F175BF5866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5947B2-B990-702C-67F7-D25DE21698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2D0C53-A81B-CE5B-EDF4-C1A52A5BA9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136D82-ECBD-46B4-621C-E066673184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265AEA2-A423-0D07-119C-D87C934370DD}"/>
              </a:ext>
            </a:extLst>
          </p:cNvPr>
          <p:cNvSpPr>
            <a:spLocks noGrp="1"/>
          </p:cNvSpPr>
          <p:nvPr>
            <p:ph type="dt" sz="half" idx="10"/>
          </p:nvPr>
        </p:nvSpPr>
        <p:spPr/>
        <p:txBody>
          <a:bodyPr/>
          <a:lstStyle/>
          <a:p>
            <a:fld id="{B70E6785-5B83-46EC-B243-08A935A2A70B}" type="datetimeFigureOut">
              <a:rPr lang="en-US" smtClean="0"/>
              <a:t>4/7/2024</a:t>
            </a:fld>
            <a:endParaRPr lang="en-US"/>
          </a:p>
        </p:txBody>
      </p:sp>
      <p:sp>
        <p:nvSpPr>
          <p:cNvPr id="8" name="Footer Placeholder 7">
            <a:extLst>
              <a:ext uri="{FF2B5EF4-FFF2-40B4-BE49-F238E27FC236}">
                <a16:creationId xmlns:a16="http://schemas.microsoft.com/office/drawing/2014/main" id="{07D6828D-C2BB-A66F-9735-05D3D64F14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011231-8CCA-CE7E-14F4-9C70C9859332}"/>
              </a:ext>
            </a:extLst>
          </p:cNvPr>
          <p:cNvSpPr>
            <a:spLocks noGrp="1"/>
          </p:cNvSpPr>
          <p:nvPr>
            <p:ph type="sldNum" sz="quarter" idx="12"/>
          </p:nvPr>
        </p:nvSpPr>
        <p:spPr/>
        <p:txBody>
          <a:bodyPr/>
          <a:lstStyle/>
          <a:p>
            <a:fld id="{0DDBA1B6-EDDC-44DE-9940-6ADB1CACB9D3}" type="slidenum">
              <a:rPr lang="en-US" smtClean="0"/>
              <a:t>‹#›</a:t>
            </a:fld>
            <a:endParaRPr lang="en-US"/>
          </a:p>
        </p:txBody>
      </p:sp>
    </p:spTree>
    <p:extLst>
      <p:ext uri="{BB962C8B-B14F-4D97-AF65-F5344CB8AC3E}">
        <p14:creationId xmlns:p14="http://schemas.microsoft.com/office/powerpoint/2010/main" val="2231752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76BBA-135E-EA89-C0DF-8810DC23D7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1B1604-D58C-95F0-03DE-BDAFE6CACAA9}"/>
              </a:ext>
            </a:extLst>
          </p:cNvPr>
          <p:cNvSpPr>
            <a:spLocks noGrp="1"/>
          </p:cNvSpPr>
          <p:nvPr>
            <p:ph type="dt" sz="half" idx="10"/>
          </p:nvPr>
        </p:nvSpPr>
        <p:spPr/>
        <p:txBody>
          <a:bodyPr/>
          <a:lstStyle/>
          <a:p>
            <a:fld id="{B70E6785-5B83-46EC-B243-08A935A2A70B}" type="datetimeFigureOut">
              <a:rPr lang="en-US" smtClean="0"/>
              <a:t>4/7/2024</a:t>
            </a:fld>
            <a:endParaRPr lang="en-US"/>
          </a:p>
        </p:txBody>
      </p:sp>
      <p:sp>
        <p:nvSpPr>
          <p:cNvPr id="4" name="Footer Placeholder 3">
            <a:extLst>
              <a:ext uri="{FF2B5EF4-FFF2-40B4-BE49-F238E27FC236}">
                <a16:creationId xmlns:a16="http://schemas.microsoft.com/office/drawing/2014/main" id="{B9BAC582-A967-810E-7D26-475F5D0E42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E521A3-4244-B380-1B64-347B53AA2D0F}"/>
              </a:ext>
            </a:extLst>
          </p:cNvPr>
          <p:cNvSpPr>
            <a:spLocks noGrp="1"/>
          </p:cNvSpPr>
          <p:nvPr>
            <p:ph type="sldNum" sz="quarter" idx="12"/>
          </p:nvPr>
        </p:nvSpPr>
        <p:spPr/>
        <p:txBody>
          <a:bodyPr/>
          <a:lstStyle/>
          <a:p>
            <a:fld id="{0DDBA1B6-EDDC-44DE-9940-6ADB1CACB9D3}" type="slidenum">
              <a:rPr lang="en-US" smtClean="0"/>
              <a:t>‹#›</a:t>
            </a:fld>
            <a:endParaRPr lang="en-US"/>
          </a:p>
        </p:txBody>
      </p:sp>
    </p:spTree>
    <p:extLst>
      <p:ext uri="{BB962C8B-B14F-4D97-AF65-F5344CB8AC3E}">
        <p14:creationId xmlns:p14="http://schemas.microsoft.com/office/powerpoint/2010/main" val="3306144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F38C3F-47E0-2BBF-47D0-75749B9B29C9}"/>
              </a:ext>
            </a:extLst>
          </p:cNvPr>
          <p:cNvSpPr>
            <a:spLocks noGrp="1"/>
          </p:cNvSpPr>
          <p:nvPr>
            <p:ph type="dt" sz="half" idx="10"/>
          </p:nvPr>
        </p:nvSpPr>
        <p:spPr/>
        <p:txBody>
          <a:bodyPr/>
          <a:lstStyle/>
          <a:p>
            <a:fld id="{B70E6785-5B83-46EC-B243-08A935A2A70B}" type="datetimeFigureOut">
              <a:rPr lang="en-US" smtClean="0"/>
              <a:t>4/7/2024</a:t>
            </a:fld>
            <a:endParaRPr lang="en-US"/>
          </a:p>
        </p:txBody>
      </p:sp>
      <p:sp>
        <p:nvSpPr>
          <p:cNvPr id="3" name="Footer Placeholder 2">
            <a:extLst>
              <a:ext uri="{FF2B5EF4-FFF2-40B4-BE49-F238E27FC236}">
                <a16:creationId xmlns:a16="http://schemas.microsoft.com/office/drawing/2014/main" id="{80CE0370-E9A5-16C0-105B-B31DA8CDD6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79A3FC-8001-9F01-899F-5D665E4F9475}"/>
              </a:ext>
            </a:extLst>
          </p:cNvPr>
          <p:cNvSpPr>
            <a:spLocks noGrp="1"/>
          </p:cNvSpPr>
          <p:nvPr>
            <p:ph type="sldNum" sz="quarter" idx="12"/>
          </p:nvPr>
        </p:nvSpPr>
        <p:spPr/>
        <p:txBody>
          <a:bodyPr/>
          <a:lstStyle/>
          <a:p>
            <a:fld id="{0DDBA1B6-EDDC-44DE-9940-6ADB1CACB9D3}" type="slidenum">
              <a:rPr lang="en-US" smtClean="0"/>
              <a:t>‹#›</a:t>
            </a:fld>
            <a:endParaRPr lang="en-US"/>
          </a:p>
        </p:txBody>
      </p:sp>
    </p:spTree>
    <p:extLst>
      <p:ext uri="{BB962C8B-B14F-4D97-AF65-F5344CB8AC3E}">
        <p14:creationId xmlns:p14="http://schemas.microsoft.com/office/powerpoint/2010/main" val="3688894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C59F8-5578-1B7D-E653-B20554AE89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9D5E90-9F63-8ADD-E1D0-05FF112ABD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608DA7-B654-1F79-2AEF-1EA952E937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27153A-A855-BE4D-EC68-96438E3C134D}"/>
              </a:ext>
            </a:extLst>
          </p:cNvPr>
          <p:cNvSpPr>
            <a:spLocks noGrp="1"/>
          </p:cNvSpPr>
          <p:nvPr>
            <p:ph type="dt" sz="half" idx="10"/>
          </p:nvPr>
        </p:nvSpPr>
        <p:spPr/>
        <p:txBody>
          <a:bodyPr/>
          <a:lstStyle/>
          <a:p>
            <a:fld id="{B70E6785-5B83-46EC-B243-08A935A2A70B}" type="datetimeFigureOut">
              <a:rPr lang="en-US" smtClean="0"/>
              <a:t>4/7/2024</a:t>
            </a:fld>
            <a:endParaRPr lang="en-US"/>
          </a:p>
        </p:txBody>
      </p:sp>
      <p:sp>
        <p:nvSpPr>
          <p:cNvPr id="6" name="Footer Placeholder 5">
            <a:extLst>
              <a:ext uri="{FF2B5EF4-FFF2-40B4-BE49-F238E27FC236}">
                <a16:creationId xmlns:a16="http://schemas.microsoft.com/office/drawing/2014/main" id="{E67F3833-C6FE-BE1B-D67C-FE8F50F914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A7C57F-5A9E-466F-4BAE-B3839E4CE580}"/>
              </a:ext>
            </a:extLst>
          </p:cNvPr>
          <p:cNvSpPr>
            <a:spLocks noGrp="1"/>
          </p:cNvSpPr>
          <p:nvPr>
            <p:ph type="sldNum" sz="quarter" idx="12"/>
          </p:nvPr>
        </p:nvSpPr>
        <p:spPr/>
        <p:txBody>
          <a:bodyPr/>
          <a:lstStyle/>
          <a:p>
            <a:fld id="{0DDBA1B6-EDDC-44DE-9940-6ADB1CACB9D3}" type="slidenum">
              <a:rPr lang="en-US" smtClean="0"/>
              <a:t>‹#›</a:t>
            </a:fld>
            <a:endParaRPr lang="en-US"/>
          </a:p>
        </p:txBody>
      </p:sp>
    </p:spTree>
    <p:extLst>
      <p:ext uri="{BB962C8B-B14F-4D97-AF65-F5344CB8AC3E}">
        <p14:creationId xmlns:p14="http://schemas.microsoft.com/office/powerpoint/2010/main" val="24741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36209-34E1-8994-8159-668C856E82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D97564-2321-DEF9-B968-2611426AF0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0A53DB-2922-EBBD-BD43-BAF43710E1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FB59C3-38D6-60D1-06E2-BFE6B4518B3C}"/>
              </a:ext>
            </a:extLst>
          </p:cNvPr>
          <p:cNvSpPr>
            <a:spLocks noGrp="1"/>
          </p:cNvSpPr>
          <p:nvPr>
            <p:ph type="dt" sz="half" idx="10"/>
          </p:nvPr>
        </p:nvSpPr>
        <p:spPr/>
        <p:txBody>
          <a:bodyPr/>
          <a:lstStyle/>
          <a:p>
            <a:fld id="{B70E6785-5B83-46EC-B243-08A935A2A70B}" type="datetimeFigureOut">
              <a:rPr lang="en-US" smtClean="0"/>
              <a:t>4/7/2024</a:t>
            </a:fld>
            <a:endParaRPr lang="en-US"/>
          </a:p>
        </p:txBody>
      </p:sp>
      <p:sp>
        <p:nvSpPr>
          <p:cNvPr id="6" name="Footer Placeholder 5">
            <a:extLst>
              <a:ext uri="{FF2B5EF4-FFF2-40B4-BE49-F238E27FC236}">
                <a16:creationId xmlns:a16="http://schemas.microsoft.com/office/drawing/2014/main" id="{E4A6AE75-18F1-7C6E-3825-E804E7EE8D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ED43C6-6296-E822-6047-3C83B1F7BC22}"/>
              </a:ext>
            </a:extLst>
          </p:cNvPr>
          <p:cNvSpPr>
            <a:spLocks noGrp="1"/>
          </p:cNvSpPr>
          <p:nvPr>
            <p:ph type="sldNum" sz="quarter" idx="12"/>
          </p:nvPr>
        </p:nvSpPr>
        <p:spPr/>
        <p:txBody>
          <a:bodyPr/>
          <a:lstStyle/>
          <a:p>
            <a:fld id="{0DDBA1B6-EDDC-44DE-9940-6ADB1CACB9D3}" type="slidenum">
              <a:rPr lang="en-US" smtClean="0"/>
              <a:t>‹#›</a:t>
            </a:fld>
            <a:endParaRPr lang="en-US"/>
          </a:p>
        </p:txBody>
      </p:sp>
    </p:spTree>
    <p:extLst>
      <p:ext uri="{BB962C8B-B14F-4D97-AF65-F5344CB8AC3E}">
        <p14:creationId xmlns:p14="http://schemas.microsoft.com/office/powerpoint/2010/main" val="2455032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8418A6-FB17-F95F-F071-DBF68EC0AB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913672-4ECC-3863-9FA2-328CEAEF2F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A28D06-B307-E9FB-72E9-3A1498CCBC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0E6785-5B83-46EC-B243-08A935A2A70B}" type="datetimeFigureOut">
              <a:rPr lang="en-US" smtClean="0"/>
              <a:t>4/7/2024</a:t>
            </a:fld>
            <a:endParaRPr lang="en-US"/>
          </a:p>
        </p:txBody>
      </p:sp>
      <p:sp>
        <p:nvSpPr>
          <p:cNvPr id="5" name="Footer Placeholder 4">
            <a:extLst>
              <a:ext uri="{FF2B5EF4-FFF2-40B4-BE49-F238E27FC236}">
                <a16:creationId xmlns:a16="http://schemas.microsoft.com/office/drawing/2014/main" id="{5A100428-5FA7-6C5D-F57C-36295D3A7D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B64C6D-F782-8706-C8A9-242DC580E1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DBA1B6-EDDC-44DE-9940-6ADB1CACB9D3}" type="slidenum">
              <a:rPr lang="en-US" smtClean="0"/>
              <a:t>‹#›</a:t>
            </a:fld>
            <a:endParaRPr lang="en-US"/>
          </a:p>
        </p:txBody>
      </p:sp>
    </p:spTree>
    <p:extLst>
      <p:ext uri="{BB962C8B-B14F-4D97-AF65-F5344CB8AC3E}">
        <p14:creationId xmlns:p14="http://schemas.microsoft.com/office/powerpoint/2010/main" val="1044566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54C769-5B6E-5C22-9516-5D7BE462E3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23190F5-D493-CE67-ED1B-D761BFA699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725225E-A593-BBE5-FA35-2952DE6D56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812C0-D4F0-C345-96B4-1E8B918506AC}" type="datetimeFigureOut">
              <a:rPr lang="en-US" smtClean="0"/>
              <a:t>4/7/2024</a:t>
            </a:fld>
            <a:endParaRPr lang="en-US"/>
          </a:p>
        </p:txBody>
      </p:sp>
      <p:sp>
        <p:nvSpPr>
          <p:cNvPr id="6" name="Slide Number Placeholder 5">
            <a:extLst>
              <a:ext uri="{FF2B5EF4-FFF2-40B4-BE49-F238E27FC236}">
                <a16:creationId xmlns:a16="http://schemas.microsoft.com/office/drawing/2014/main" id="{BB730E95-9162-1956-4897-1AA052698F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709E4-652E-524A-8D35-CF602AA44AAA}" type="slidenum">
              <a:rPr lang="en-US" smtClean="0"/>
              <a:t>‹#›</a:t>
            </a:fld>
            <a:endParaRPr lang="en-US"/>
          </a:p>
        </p:txBody>
      </p:sp>
    </p:spTree>
    <p:extLst>
      <p:ext uri="{BB962C8B-B14F-4D97-AF65-F5344CB8AC3E}">
        <p14:creationId xmlns:p14="http://schemas.microsoft.com/office/powerpoint/2010/main" val="1679508059"/>
      </p:ext>
    </p:extLst>
  </p:cSld>
  <p:clrMap bg1="lt1" tx1="dk1" bg2="lt2" tx2="dk2" accent1="accent1" accent2="accent2" accent3="accent3" accent4="accent4" accent5="accent5" accent6="accent6" hlink="hlink" folHlink="folHlink"/>
  <p:sldLayoutIdLst>
    <p:sldLayoutId id="2147483662" r:id="rId1"/>
    <p:sldLayoutId id="2147483672"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60" r:id="rId11"/>
  </p:sldLayoutIdLst>
  <p:txStyles>
    <p:titleStyle>
      <a:lvl1pPr algn="l" defTabSz="914400" rtl="0" eaLnBrk="1" latinLnBrk="0" hangingPunct="1">
        <a:lnSpc>
          <a:spcPct val="90000"/>
        </a:lnSpc>
        <a:spcBef>
          <a:spcPct val="0"/>
        </a:spcBef>
        <a:buNone/>
        <a:defRPr sz="4800" kern="1200">
          <a:solidFill>
            <a:schemeClr val="tx1">
              <a:lumMod val="85000"/>
              <a:lumOff val="15000"/>
            </a:schemeClr>
          </a:solidFill>
          <a:latin typeface="Poppins" pitchFamily="2" charset="77"/>
          <a:ea typeface="+mj-ea"/>
          <a:cs typeface="Poppins" pitchFamily="2" charset="77"/>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44">
          <p15:clr>
            <a:srgbClr val="F26B43"/>
          </p15:clr>
        </p15:guide>
        <p15:guide id="4" pos="7416">
          <p15:clr>
            <a:srgbClr val="F26B43"/>
          </p15:clr>
        </p15:guide>
        <p15:guide id="5" pos="31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A966CA-C491-3617-571B-700D8967F538}"/>
              </a:ext>
            </a:extLst>
          </p:cNvPr>
          <p:cNvSpPr>
            <a:spLocks noGrp="1"/>
          </p:cNvSpPr>
          <p:nvPr>
            <p:ph type="ctrTitle"/>
          </p:nvPr>
        </p:nvSpPr>
        <p:spPr>
          <a:xfrm>
            <a:off x="823442" y="921715"/>
            <a:ext cx="5163022" cy="2635993"/>
          </a:xfrm>
        </p:spPr>
        <p:txBody>
          <a:bodyPr anchor="b">
            <a:normAutofit/>
          </a:bodyPr>
          <a:lstStyle/>
          <a:p>
            <a:pPr algn="l"/>
            <a:r>
              <a:rPr lang="en-US" sz="4800" b="1" i="1" dirty="0">
                <a:latin typeface="Algerian"/>
              </a:rPr>
              <a:t>CYBER VISI   N A.I</a:t>
            </a:r>
          </a:p>
        </p:txBody>
      </p:sp>
      <p:sp>
        <p:nvSpPr>
          <p:cNvPr id="26" name="Rectangle 25">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B0712A5F-D967-F655-15A5-16D6A97D4750}"/>
              </a:ext>
            </a:extLst>
          </p:cNvPr>
          <p:cNvSpPr>
            <a:spLocks noGrp="1"/>
          </p:cNvSpPr>
          <p:nvPr>
            <p:ph type="subTitle" idx="1"/>
          </p:nvPr>
        </p:nvSpPr>
        <p:spPr>
          <a:xfrm>
            <a:off x="4954" y="5433598"/>
            <a:ext cx="4924214" cy="1395022"/>
          </a:xfrm>
        </p:spPr>
        <p:txBody>
          <a:bodyPr anchor="t">
            <a:normAutofit/>
          </a:bodyPr>
          <a:lstStyle/>
          <a:p>
            <a:pPr algn="l"/>
            <a:r>
              <a:rPr lang="en-US" sz="1200" b="1" dirty="0">
                <a:solidFill>
                  <a:srgbClr val="FFFFFF"/>
                </a:solidFill>
              </a:rPr>
              <a:t> -Team Members</a:t>
            </a:r>
            <a:endParaRPr lang="en-US" sz="1200" b="1">
              <a:solidFill>
                <a:srgbClr val="FFFFFF"/>
              </a:solidFill>
              <a:cs typeface="Calibri"/>
            </a:endParaRPr>
          </a:p>
          <a:p>
            <a:pPr algn="l"/>
            <a:r>
              <a:rPr lang="en-US" sz="1200" b="1" dirty="0">
                <a:solidFill>
                  <a:srgbClr val="FFFFFF"/>
                </a:solidFill>
              </a:rPr>
              <a:t>               Abhinand I                                         </a:t>
            </a:r>
            <a:endParaRPr lang="en-US" sz="1200" b="1" dirty="0">
              <a:solidFill>
                <a:srgbClr val="FFFFFF"/>
              </a:solidFill>
              <a:cs typeface="Calibri"/>
            </a:endParaRPr>
          </a:p>
          <a:p>
            <a:pPr algn="l"/>
            <a:r>
              <a:rPr lang="en-US" sz="1200" b="1" dirty="0">
                <a:solidFill>
                  <a:srgbClr val="FFFFFF"/>
                </a:solidFill>
              </a:rPr>
              <a:t>               Minhaj P</a:t>
            </a:r>
            <a:endParaRPr lang="en-US" sz="1200" b="1">
              <a:solidFill>
                <a:srgbClr val="FFFFFF"/>
              </a:solidFill>
              <a:cs typeface="Calibri"/>
            </a:endParaRPr>
          </a:p>
          <a:p>
            <a:pPr algn="l"/>
            <a:r>
              <a:rPr lang="en-US" sz="1200" b="1" dirty="0">
                <a:solidFill>
                  <a:srgbClr val="FFFFFF"/>
                </a:solidFill>
              </a:rPr>
              <a:t>               Sabin Santhosh</a:t>
            </a:r>
            <a:endParaRPr lang="en-US" sz="1200" b="1" dirty="0">
              <a:solidFill>
                <a:srgbClr val="FFFFFF"/>
              </a:solidFill>
              <a:cs typeface="Calibri"/>
            </a:endParaRPr>
          </a:p>
        </p:txBody>
      </p:sp>
      <p:pic>
        <p:nvPicPr>
          <p:cNvPr id="7" name="Graphic 6" descr="Laptop Secure">
            <a:extLst>
              <a:ext uri="{FF2B5EF4-FFF2-40B4-BE49-F238E27FC236}">
                <a16:creationId xmlns:a16="http://schemas.microsoft.com/office/drawing/2014/main" id="{8D8EB7E4-BD48-A387-953D-C83274D8B8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73907" y="658489"/>
            <a:ext cx="5163022" cy="5163022"/>
          </a:xfrm>
          <a:prstGeom prst="rect">
            <a:avLst/>
          </a:prstGeom>
        </p:spPr>
      </p:pic>
      <p:sp>
        <p:nvSpPr>
          <p:cNvPr id="32" name="Rectangle 31">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descr="Eye with solid fill">
            <a:extLst>
              <a:ext uri="{FF2B5EF4-FFF2-40B4-BE49-F238E27FC236}">
                <a16:creationId xmlns:a16="http://schemas.microsoft.com/office/drawing/2014/main" id="{54B5C26D-FB28-5EBB-E814-C0F6531ADE0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060787" y="2710543"/>
            <a:ext cx="631371" cy="892629"/>
          </a:xfrm>
          <a:prstGeom prst="rect">
            <a:avLst/>
          </a:prstGeom>
        </p:spPr>
      </p:pic>
    </p:spTree>
    <p:extLst>
      <p:ext uri="{BB962C8B-B14F-4D97-AF65-F5344CB8AC3E}">
        <p14:creationId xmlns:p14="http://schemas.microsoft.com/office/powerpoint/2010/main" val="235358985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Rectangle 35">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 name="Content Placeholder 2">
            <a:extLst>
              <a:ext uri="{FF2B5EF4-FFF2-40B4-BE49-F238E27FC236}">
                <a16:creationId xmlns:a16="http://schemas.microsoft.com/office/drawing/2014/main" id="{B65F1951-1FF1-996B-52E4-EE7EC44B5AF2}"/>
              </a:ext>
            </a:extLst>
          </p:cNvPr>
          <p:cNvGraphicFramePr>
            <a:graphicFrameLocks noGrp="1"/>
          </p:cNvGraphicFramePr>
          <p:nvPr>
            <p:ph idx="1"/>
            <p:extLst>
              <p:ext uri="{D42A27DB-BD31-4B8C-83A1-F6EECF244321}">
                <p14:modId xmlns:p14="http://schemas.microsoft.com/office/powerpoint/2010/main" val="987704902"/>
              </p:ext>
            </p:extLst>
          </p:nvPr>
        </p:nvGraphicFramePr>
        <p:xfrm>
          <a:off x="4687338" y="717783"/>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2062178"/>
      </p:ext>
    </p:extLst>
  </p:cSld>
  <p:clrMapOvr>
    <a:masterClrMapping/>
  </p:clrMapOvr>
  <p:transition spd="slow">
    <p:comb/>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11BC6EA-9A4B-4046-D707-F1B102FEE30B}"/>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dirty="0">
                <a:solidFill>
                  <a:srgbClr val="FFFFFF"/>
                </a:solidFill>
                <a:latin typeface="Algerian"/>
              </a:rPr>
              <a:t>THANK YOU...</a:t>
            </a:r>
          </a:p>
        </p:txBody>
      </p:sp>
    </p:spTree>
    <p:extLst>
      <p:ext uri="{BB962C8B-B14F-4D97-AF65-F5344CB8AC3E}">
        <p14:creationId xmlns:p14="http://schemas.microsoft.com/office/powerpoint/2010/main" val="3191384852"/>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8A63A1-5F52-7A7C-3946-F7C2BF169D47}"/>
              </a:ext>
            </a:extLst>
          </p:cNvPr>
          <p:cNvSpPr>
            <a:spLocks noGrp="1"/>
          </p:cNvSpPr>
          <p:nvPr>
            <p:ph type="title"/>
          </p:nvPr>
        </p:nvSpPr>
        <p:spPr>
          <a:xfrm>
            <a:off x="466722" y="586855"/>
            <a:ext cx="3201366" cy="3387497"/>
          </a:xfrm>
        </p:spPr>
        <p:txBody>
          <a:bodyPr anchor="b">
            <a:normAutofit/>
          </a:bodyPr>
          <a:lstStyle/>
          <a:p>
            <a:pPr algn="r"/>
            <a:r>
              <a:rPr lang="en-US" sz="4000" b="1" dirty="0">
                <a:solidFill>
                  <a:srgbClr val="FFFFFF"/>
                </a:solidFill>
              </a:rPr>
              <a:t>PROBLEM DEFINITION</a:t>
            </a:r>
            <a:endParaRPr lang="en-US" sz="4000" b="1">
              <a:solidFill>
                <a:srgbClr val="FFFFFF"/>
              </a:solidFill>
            </a:endParaRPr>
          </a:p>
        </p:txBody>
      </p:sp>
      <p:sp>
        <p:nvSpPr>
          <p:cNvPr id="3" name="Content Placeholder 2">
            <a:extLst>
              <a:ext uri="{FF2B5EF4-FFF2-40B4-BE49-F238E27FC236}">
                <a16:creationId xmlns:a16="http://schemas.microsoft.com/office/drawing/2014/main" id="{E688C631-8D15-5BF3-04A4-FE21A2E44D24}"/>
              </a:ext>
            </a:extLst>
          </p:cNvPr>
          <p:cNvSpPr>
            <a:spLocks noGrp="1"/>
          </p:cNvSpPr>
          <p:nvPr>
            <p:ph idx="1"/>
          </p:nvPr>
        </p:nvSpPr>
        <p:spPr>
          <a:xfrm>
            <a:off x="4810259" y="649480"/>
            <a:ext cx="6555347" cy="5546047"/>
          </a:xfrm>
        </p:spPr>
        <p:txBody>
          <a:bodyPr anchor="ctr">
            <a:normAutofit/>
          </a:bodyPr>
          <a:lstStyle/>
          <a:p>
            <a:pPr marL="0" indent="0" algn="just">
              <a:buNone/>
            </a:pPr>
            <a:r>
              <a:rPr lang="en-US" sz="2000" dirty="0"/>
              <a:t>Nowadays, there is increasing use of android apps in daily life, which poses a lot of cyber incidents. There is a chance of vulnerability appearing in android apps, which may lead to cyber threats.</a:t>
            </a:r>
          </a:p>
          <a:p>
            <a:pPr marL="0" indent="0" algn="just">
              <a:buNone/>
            </a:pPr>
            <a:r>
              <a:rPr lang="en-US" sz="2000" dirty="0"/>
              <a:t>In order to analyze android applications and detect android malwares, we proposed an android detection method using system calls of apps and network data. The sequence of system calls can help in identifying attack behaviors.</a:t>
            </a:r>
          </a:p>
          <a:p>
            <a:pPr marL="0" indent="0" algn="just">
              <a:buNone/>
            </a:pPr>
            <a:r>
              <a:rPr lang="en-US" sz="2000" dirty="0"/>
              <a:t>To collect enough information for malware analysis, we gathered apps from the play store and analyzed and traced them using the Monkey tool and </a:t>
            </a:r>
            <a:r>
              <a:rPr lang="en-US" sz="2000" dirty="0" err="1"/>
              <a:t>strace</a:t>
            </a:r>
            <a:r>
              <a:rPr lang="en-US" sz="2000" dirty="0"/>
              <a:t>.</a:t>
            </a:r>
          </a:p>
          <a:p>
            <a:pPr marL="0" indent="0" algn="just">
              <a:buNone/>
            </a:pPr>
            <a:r>
              <a:rPr lang="en-US" sz="2000" dirty="0"/>
              <a:t>The collected sequence was then given to a transformer-based model known as BERT to develop the android malware detection model. Furthermore, we employed explainability to explain the model's decision.</a:t>
            </a:r>
          </a:p>
          <a:p>
            <a:endParaRPr lang="en-US" sz="2000" dirty="0"/>
          </a:p>
        </p:txBody>
      </p:sp>
    </p:spTree>
    <p:extLst>
      <p:ext uri="{BB962C8B-B14F-4D97-AF65-F5344CB8AC3E}">
        <p14:creationId xmlns:p14="http://schemas.microsoft.com/office/powerpoint/2010/main" val="1598308382"/>
      </p:ext>
    </p:extLst>
  </p:cSld>
  <p:clrMapOvr>
    <a:masterClrMapping/>
  </p:clrMapOvr>
  <p:transition spd="slow">
    <p:comb/>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767CF7-DA4E-6B8E-A9E9-82FC4128ABA0}"/>
              </a:ext>
            </a:extLst>
          </p:cNvPr>
          <p:cNvSpPr>
            <a:spLocks noGrp="1"/>
          </p:cNvSpPr>
          <p:nvPr>
            <p:ph type="title"/>
          </p:nvPr>
        </p:nvSpPr>
        <p:spPr>
          <a:xfrm>
            <a:off x="466722" y="586855"/>
            <a:ext cx="3201366" cy="3387497"/>
          </a:xfrm>
        </p:spPr>
        <p:txBody>
          <a:bodyPr anchor="b">
            <a:normAutofit/>
          </a:bodyPr>
          <a:lstStyle/>
          <a:p>
            <a:pPr algn="r"/>
            <a:r>
              <a:rPr lang="en-US" sz="4000" b="1" dirty="0">
                <a:solidFill>
                  <a:srgbClr val="FFFFFF"/>
                </a:solidFill>
              </a:rPr>
              <a:t>OBJECTIVES</a:t>
            </a:r>
            <a:endParaRPr lang="en-US" sz="4000" b="1">
              <a:solidFill>
                <a:srgbClr val="FFFFFF"/>
              </a:solidFill>
            </a:endParaRPr>
          </a:p>
        </p:txBody>
      </p:sp>
      <p:sp>
        <p:nvSpPr>
          <p:cNvPr id="3" name="Content Placeholder 2">
            <a:extLst>
              <a:ext uri="{FF2B5EF4-FFF2-40B4-BE49-F238E27FC236}">
                <a16:creationId xmlns:a16="http://schemas.microsoft.com/office/drawing/2014/main" id="{A1DE6BB8-3BD2-E433-AB4B-11265D73775B}"/>
              </a:ext>
            </a:extLst>
          </p:cNvPr>
          <p:cNvSpPr>
            <a:spLocks noGrp="1"/>
          </p:cNvSpPr>
          <p:nvPr>
            <p:ph idx="1"/>
          </p:nvPr>
        </p:nvSpPr>
        <p:spPr>
          <a:xfrm>
            <a:off x="4251489" y="511388"/>
            <a:ext cx="7795967" cy="5684139"/>
          </a:xfrm>
        </p:spPr>
        <p:txBody>
          <a:bodyPr anchor="ctr">
            <a:normAutofit/>
          </a:bodyPr>
          <a:lstStyle/>
          <a:p>
            <a:pPr marL="0" indent="0">
              <a:buNone/>
            </a:pPr>
            <a:r>
              <a:rPr lang="en-US" sz="2000" b="1" dirty="0"/>
              <a:t>Main Objective</a:t>
            </a:r>
          </a:p>
          <a:p>
            <a:pPr marL="0" indent="0" algn="just">
              <a:buNone/>
            </a:pPr>
            <a:r>
              <a:rPr lang="en-US" sz="2000" dirty="0"/>
              <a:t>Develop a comprehensive malware detection and threat analysis system  capable of effectively identifying and explaining potential security threats on Android devices.</a:t>
            </a:r>
          </a:p>
          <a:p>
            <a:pPr marL="0" indent="0" algn="just">
              <a:buNone/>
            </a:pPr>
            <a:endParaRPr lang="en-US" sz="2000" dirty="0"/>
          </a:p>
          <a:p>
            <a:pPr marL="0" indent="0" algn="just">
              <a:buNone/>
            </a:pPr>
            <a:endParaRPr lang="en-US" sz="2000" dirty="0"/>
          </a:p>
          <a:p>
            <a:pPr marL="0" indent="0" algn="just">
              <a:buNone/>
            </a:pPr>
            <a:endParaRPr lang="en-US" sz="2000" dirty="0"/>
          </a:p>
          <a:p>
            <a:pPr marL="0" indent="0">
              <a:buNone/>
            </a:pPr>
            <a:r>
              <a:rPr lang="en-US" sz="2000" b="1" dirty="0"/>
              <a:t>Specific Objectives:</a:t>
            </a:r>
            <a:endParaRPr lang="en-US" sz="2000" b="1" dirty="0">
              <a:cs typeface="Calibri"/>
            </a:endParaRPr>
          </a:p>
          <a:p>
            <a:r>
              <a:rPr lang="en-US" sz="2000" dirty="0"/>
              <a:t>        Analyze Android applications for vulnerabilities.</a:t>
            </a:r>
            <a:endParaRPr lang="en-US" sz="2000" dirty="0">
              <a:cs typeface="Calibri"/>
            </a:endParaRPr>
          </a:p>
          <a:p>
            <a:r>
              <a:rPr lang="en-US" sz="2000" dirty="0"/>
              <a:t>        Collect data on system calls and network traffic.</a:t>
            </a:r>
            <a:endParaRPr lang="en-US" sz="2000" dirty="0">
              <a:cs typeface="Calibri"/>
            </a:endParaRPr>
          </a:p>
          <a:p>
            <a:r>
              <a:rPr lang="en-US" sz="2000" dirty="0"/>
              <a:t>        Develop a transformer-based model for malware detection.</a:t>
            </a:r>
            <a:endParaRPr lang="en-US" sz="2000" dirty="0">
              <a:cs typeface="Calibri"/>
            </a:endParaRPr>
          </a:p>
          <a:p>
            <a:r>
              <a:rPr lang="en-US" sz="2000" dirty="0"/>
              <a:t>        Implement explainability techniques to interpret model decisions.</a:t>
            </a:r>
            <a:endParaRPr lang="en-US" sz="2000" dirty="0">
              <a:cs typeface="Calibri"/>
            </a:endParaRPr>
          </a:p>
        </p:txBody>
      </p:sp>
    </p:spTree>
    <p:extLst>
      <p:ext uri="{BB962C8B-B14F-4D97-AF65-F5344CB8AC3E}">
        <p14:creationId xmlns:p14="http://schemas.microsoft.com/office/powerpoint/2010/main" val="2415158457"/>
      </p:ext>
    </p:extLst>
  </p:cSld>
  <p:clrMapOvr>
    <a:masterClrMapping/>
  </p:clrMapOvr>
  <p:transition spd="slow">
    <p:comb/>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767CF7-DA4E-6B8E-A9E9-82FC4128ABA0}"/>
              </a:ext>
            </a:extLst>
          </p:cNvPr>
          <p:cNvSpPr>
            <a:spLocks noGrp="1"/>
          </p:cNvSpPr>
          <p:nvPr>
            <p:ph type="title"/>
          </p:nvPr>
        </p:nvSpPr>
        <p:spPr>
          <a:xfrm>
            <a:off x="466722" y="586855"/>
            <a:ext cx="3201366" cy="3387497"/>
          </a:xfrm>
        </p:spPr>
        <p:txBody>
          <a:bodyPr anchor="b">
            <a:normAutofit/>
          </a:bodyPr>
          <a:lstStyle/>
          <a:p>
            <a:pPr algn="r"/>
            <a:r>
              <a:rPr lang="en-US" sz="4000" b="1" dirty="0">
                <a:solidFill>
                  <a:srgbClr val="FFFFFF"/>
                </a:solidFill>
              </a:rPr>
              <a:t>SOLUTIONS</a:t>
            </a:r>
          </a:p>
        </p:txBody>
      </p:sp>
      <p:sp>
        <p:nvSpPr>
          <p:cNvPr id="3" name="Content Placeholder 2">
            <a:extLst>
              <a:ext uri="{FF2B5EF4-FFF2-40B4-BE49-F238E27FC236}">
                <a16:creationId xmlns:a16="http://schemas.microsoft.com/office/drawing/2014/main" id="{A1DE6BB8-3BD2-E433-AB4B-11265D73775B}"/>
              </a:ext>
            </a:extLst>
          </p:cNvPr>
          <p:cNvSpPr>
            <a:spLocks noGrp="1"/>
          </p:cNvSpPr>
          <p:nvPr>
            <p:ph idx="1"/>
          </p:nvPr>
        </p:nvSpPr>
        <p:spPr>
          <a:xfrm>
            <a:off x="4251489" y="511388"/>
            <a:ext cx="7795967" cy="5684139"/>
          </a:xfrm>
        </p:spPr>
        <p:txBody>
          <a:bodyPr anchor="ctr">
            <a:normAutofit/>
          </a:bodyPr>
          <a:lstStyle/>
          <a:p>
            <a:pPr marL="0" indent="0">
              <a:buNone/>
            </a:pPr>
            <a:r>
              <a:rPr lang="en-US" sz="2000" b="1" dirty="0">
                <a:cs typeface="Calibri"/>
              </a:rPr>
              <a:t>Data Collection and Analysis</a:t>
            </a:r>
            <a:endParaRPr lang="en-US" sz="1800" dirty="0">
              <a:cs typeface="Calibri"/>
            </a:endParaRPr>
          </a:p>
          <a:p>
            <a:r>
              <a:rPr lang="en-US" sz="2000" dirty="0">
                <a:cs typeface="Calibri"/>
              </a:rPr>
              <a:t>Collected Android applications from the Play Store.</a:t>
            </a:r>
          </a:p>
          <a:p>
            <a:r>
              <a:rPr lang="en-US" sz="2000" dirty="0">
                <a:cs typeface="Calibri"/>
              </a:rPr>
              <a:t>Analyzed apps using tools like Monkey and </a:t>
            </a:r>
            <a:r>
              <a:rPr lang="en-US" sz="2000" dirty="0" err="1">
                <a:cs typeface="Calibri"/>
              </a:rPr>
              <a:t>Strace</a:t>
            </a:r>
            <a:r>
              <a:rPr lang="en-US" sz="2000" dirty="0">
                <a:cs typeface="Calibri"/>
              </a:rPr>
              <a:t> to understand system calls.</a:t>
            </a:r>
          </a:p>
          <a:p>
            <a:endParaRPr lang="en-US" sz="2000" dirty="0">
              <a:cs typeface="Calibri"/>
            </a:endParaRPr>
          </a:p>
          <a:p>
            <a:pPr marL="0" indent="0">
              <a:buNone/>
            </a:pPr>
            <a:r>
              <a:rPr lang="en-US" sz="2000" b="1" dirty="0">
                <a:cs typeface="Calibri"/>
              </a:rPr>
              <a:t>Development of Malware Detection Model</a:t>
            </a:r>
            <a:endParaRPr lang="en-US" sz="1800" dirty="0">
              <a:cs typeface="Calibri"/>
            </a:endParaRPr>
          </a:p>
          <a:p>
            <a:r>
              <a:rPr lang="en-US" sz="2000" dirty="0">
                <a:cs typeface="Calibri"/>
              </a:rPr>
              <a:t>Used collected system call sequences to build a strong Android malware detection model.</a:t>
            </a:r>
          </a:p>
          <a:p>
            <a:r>
              <a:rPr lang="en-US" sz="2000" dirty="0">
                <a:cs typeface="Calibri"/>
              </a:rPr>
              <a:t>Leveraged BERT, a transformer-based architecture, to capture malware patterns effectively.</a:t>
            </a:r>
          </a:p>
          <a:p>
            <a:endParaRPr lang="en-US" sz="2000" dirty="0">
              <a:cs typeface="Calibri"/>
            </a:endParaRPr>
          </a:p>
          <a:p>
            <a:pPr marL="0" indent="0">
              <a:buNone/>
            </a:pPr>
            <a:r>
              <a:rPr lang="en-US" sz="2000" b="1" dirty="0">
                <a:cs typeface="Calibri"/>
              </a:rPr>
              <a:t>Interpretability and Transparency</a:t>
            </a:r>
            <a:endParaRPr lang="en-US" sz="2000" dirty="0">
              <a:cs typeface="Calibri"/>
            </a:endParaRPr>
          </a:p>
          <a:p>
            <a:r>
              <a:rPr lang="en-US" sz="2000" dirty="0">
                <a:cs typeface="Calibri"/>
              </a:rPr>
              <a:t>Incorporated explainability techniques into the model.</a:t>
            </a:r>
          </a:p>
          <a:p>
            <a:r>
              <a:rPr lang="en-US" sz="2000" dirty="0">
                <a:cs typeface="Calibri"/>
              </a:rPr>
              <a:t>Aimed to clarify why certain apps are identified as potential malware, enhancing understanding and transparency.</a:t>
            </a:r>
          </a:p>
        </p:txBody>
      </p:sp>
    </p:spTree>
    <p:extLst>
      <p:ext uri="{BB962C8B-B14F-4D97-AF65-F5344CB8AC3E}">
        <p14:creationId xmlns:p14="http://schemas.microsoft.com/office/powerpoint/2010/main" val="3825515416"/>
      </p:ext>
    </p:extLst>
  </p:cSld>
  <p:clrMapOvr>
    <a:masterClrMapping/>
  </p:clrMapOvr>
  <p:transition spd="slow">
    <p:comb/>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4BB729-8560-9F6B-D96A-1B4742C24F6C}"/>
              </a:ext>
            </a:extLst>
          </p:cNvPr>
          <p:cNvSpPr>
            <a:spLocks noGrp="1"/>
          </p:cNvSpPr>
          <p:nvPr>
            <p:ph type="title"/>
          </p:nvPr>
        </p:nvSpPr>
        <p:spPr>
          <a:xfrm>
            <a:off x="466722" y="586855"/>
            <a:ext cx="3201366" cy="3387497"/>
          </a:xfrm>
        </p:spPr>
        <p:txBody>
          <a:bodyPr anchor="b">
            <a:normAutofit/>
          </a:bodyPr>
          <a:lstStyle/>
          <a:p>
            <a:pPr algn="r"/>
            <a:r>
              <a:rPr lang="en-US" sz="4000" b="1" dirty="0">
                <a:solidFill>
                  <a:srgbClr val="FFFFFF"/>
                </a:solidFill>
              </a:rPr>
              <a:t>FEASIBILITY STUDY</a:t>
            </a:r>
            <a:endParaRPr lang="en-US" sz="4000" b="1">
              <a:solidFill>
                <a:srgbClr val="FFFFFF"/>
              </a:solidFill>
            </a:endParaRPr>
          </a:p>
        </p:txBody>
      </p:sp>
      <p:sp>
        <p:nvSpPr>
          <p:cNvPr id="3" name="Content Placeholder 2">
            <a:extLst>
              <a:ext uri="{FF2B5EF4-FFF2-40B4-BE49-F238E27FC236}">
                <a16:creationId xmlns:a16="http://schemas.microsoft.com/office/drawing/2014/main" id="{ED165D89-5AF6-CFE9-5CF7-A8B6544485D6}"/>
              </a:ext>
            </a:extLst>
          </p:cNvPr>
          <p:cNvSpPr>
            <a:spLocks noGrp="1"/>
          </p:cNvSpPr>
          <p:nvPr>
            <p:ph idx="1"/>
          </p:nvPr>
        </p:nvSpPr>
        <p:spPr>
          <a:xfrm>
            <a:off x="4810259" y="649480"/>
            <a:ext cx="6555347" cy="5546047"/>
          </a:xfrm>
        </p:spPr>
        <p:txBody>
          <a:bodyPr anchor="ctr">
            <a:normAutofit/>
          </a:bodyPr>
          <a:lstStyle/>
          <a:p>
            <a:r>
              <a:rPr lang="en-US" sz="2000" b="1"/>
              <a:t>Technical Feasibility</a:t>
            </a:r>
            <a:r>
              <a:rPr lang="en-US" sz="2000"/>
              <a:t>: Availability of tools like Strace and Monkey for data collection; transformer models like BERT for analysis.</a:t>
            </a:r>
          </a:p>
          <a:p>
            <a:pPr marL="0" indent="0">
              <a:buNone/>
            </a:pPr>
            <a:endParaRPr lang="en-US" sz="2000"/>
          </a:p>
          <a:p>
            <a:r>
              <a:rPr lang="en-US" sz="2000" b="1"/>
              <a:t>Economic Feasibility</a:t>
            </a:r>
            <a:r>
              <a:rPr lang="en-US" sz="2000"/>
              <a:t>: Cost of tools and resources required for data collection and analysis.</a:t>
            </a:r>
          </a:p>
          <a:p>
            <a:pPr marL="0" indent="0">
              <a:buNone/>
            </a:pPr>
            <a:endParaRPr lang="en-US" sz="2000"/>
          </a:p>
          <a:p>
            <a:r>
              <a:rPr lang="en-US" sz="2000" b="1"/>
              <a:t>Operational Feasibility</a:t>
            </a:r>
            <a:r>
              <a:rPr lang="en-US" sz="2000"/>
              <a:t>: Suitability of the proposed methodology within existing operational frameworks.</a:t>
            </a:r>
          </a:p>
        </p:txBody>
      </p:sp>
    </p:spTree>
    <p:extLst>
      <p:ext uri="{BB962C8B-B14F-4D97-AF65-F5344CB8AC3E}">
        <p14:creationId xmlns:p14="http://schemas.microsoft.com/office/powerpoint/2010/main" val="340784400"/>
      </p:ext>
    </p:extLst>
  </p:cSld>
  <p:clrMapOvr>
    <a:masterClrMapping/>
  </p:clrMapOvr>
  <p:transition spd="slow">
    <p:comb/>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E9B4C9-C252-2726-95E8-E661BD7DDCB0}"/>
              </a:ext>
            </a:extLst>
          </p:cNvPr>
          <p:cNvSpPr>
            <a:spLocks noGrp="1"/>
          </p:cNvSpPr>
          <p:nvPr>
            <p:ph type="title"/>
          </p:nvPr>
        </p:nvSpPr>
        <p:spPr>
          <a:xfrm>
            <a:off x="466722" y="641283"/>
            <a:ext cx="3429966" cy="3333069"/>
          </a:xfrm>
        </p:spPr>
        <p:txBody>
          <a:bodyPr anchor="b">
            <a:normAutofit/>
          </a:bodyPr>
          <a:lstStyle/>
          <a:p>
            <a:pPr algn="r"/>
            <a:r>
              <a:rPr lang="en-US" sz="4000" b="1" dirty="0">
                <a:solidFill>
                  <a:srgbClr val="FFFFFF"/>
                </a:solidFill>
              </a:rPr>
              <a:t>REQUIREMENT SPECIFICATION</a:t>
            </a:r>
            <a:endParaRPr lang="en-US" sz="4000" b="1">
              <a:solidFill>
                <a:srgbClr val="FFFFFF"/>
              </a:solidFill>
            </a:endParaRPr>
          </a:p>
        </p:txBody>
      </p:sp>
      <p:sp>
        <p:nvSpPr>
          <p:cNvPr id="3" name="Content Placeholder 2">
            <a:extLst>
              <a:ext uri="{FF2B5EF4-FFF2-40B4-BE49-F238E27FC236}">
                <a16:creationId xmlns:a16="http://schemas.microsoft.com/office/drawing/2014/main" id="{4FACD134-FC3C-C106-A682-3A9906349E29}"/>
              </a:ext>
            </a:extLst>
          </p:cNvPr>
          <p:cNvSpPr>
            <a:spLocks noGrp="1"/>
          </p:cNvSpPr>
          <p:nvPr>
            <p:ph idx="1"/>
          </p:nvPr>
        </p:nvSpPr>
        <p:spPr>
          <a:xfrm>
            <a:off x="4374831" y="671252"/>
            <a:ext cx="7818089" cy="5556932"/>
          </a:xfrm>
        </p:spPr>
        <p:txBody>
          <a:bodyPr anchor="ctr">
            <a:normAutofit/>
          </a:bodyPr>
          <a:lstStyle/>
          <a:p>
            <a:r>
              <a:rPr lang="en-US" sz="2000" b="1"/>
              <a:t>Hardware:</a:t>
            </a:r>
          </a:p>
          <a:p>
            <a:pPr marL="0" indent="0">
              <a:buNone/>
            </a:pPr>
            <a:r>
              <a:rPr lang="en-US" sz="2000"/>
              <a:t>      Android device for application execution and data collection</a:t>
            </a:r>
          </a:p>
          <a:p>
            <a:pPr marL="0" indent="0">
              <a:buNone/>
            </a:pPr>
            <a:endParaRPr lang="en-US" sz="2000"/>
          </a:p>
          <a:p>
            <a:r>
              <a:rPr lang="en-US" sz="2000" b="1"/>
              <a:t>Software:</a:t>
            </a:r>
          </a:p>
          <a:p>
            <a:pPr marL="0" indent="0">
              <a:buNone/>
            </a:pPr>
            <a:r>
              <a:rPr lang="en-US" sz="2000"/>
              <a:t>      Android development tools (SDK)</a:t>
            </a:r>
          </a:p>
          <a:p>
            <a:pPr marL="0" indent="0">
              <a:buNone/>
            </a:pPr>
            <a:r>
              <a:rPr lang="en-US" sz="2000"/>
              <a:t>      Tools for system call and network traffic analysis (Monkey tool, strace)</a:t>
            </a:r>
          </a:p>
          <a:p>
            <a:pPr marL="0" indent="0">
              <a:buNone/>
            </a:pPr>
            <a:r>
              <a:rPr lang="en-US" sz="2000"/>
              <a:t>      TensorFlow or PyTorch for implementing the BERT model</a:t>
            </a:r>
          </a:p>
          <a:p>
            <a:pPr marL="0" indent="0">
              <a:buNone/>
            </a:pPr>
            <a:r>
              <a:rPr lang="en-US" sz="2000"/>
              <a:t>      Libraries for explainability techniques</a:t>
            </a:r>
          </a:p>
        </p:txBody>
      </p:sp>
    </p:spTree>
    <p:extLst>
      <p:ext uri="{BB962C8B-B14F-4D97-AF65-F5344CB8AC3E}">
        <p14:creationId xmlns:p14="http://schemas.microsoft.com/office/powerpoint/2010/main" val="1263819306"/>
      </p:ext>
    </p:extLst>
  </p:cSld>
  <p:clrMapOvr>
    <a:masterClrMapping/>
  </p:clrMapOvr>
  <p:transition spd="slow">
    <p:comb/>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214DE5-63C2-F42F-9004-C7F93E42DB80}"/>
              </a:ext>
            </a:extLst>
          </p:cNvPr>
          <p:cNvSpPr>
            <a:spLocks noGrp="1"/>
          </p:cNvSpPr>
          <p:nvPr>
            <p:ph type="title"/>
          </p:nvPr>
        </p:nvSpPr>
        <p:spPr>
          <a:xfrm>
            <a:off x="281665" y="652168"/>
            <a:ext cx="3615023" cy="3322184"/>
          </a:xfrm>
        </p:spPr>
        <p:txBody>
          <a:bodyPr anchor="b">
            <a:normAutofit/>
          </a:bodyPr>
          <a:lstStyle/>
          <a:p>
            <a:pPr algn="r"/>
            <a:r>
              <a:rPr lang="en-US" sz="4000" b="1" dirty="0">
                <a:solidFill>
                  <a:srgbClr val="FFFFFF"/>
                </a:solidFill>
              </a:rPr>
              <a:t>FLOW </a:t>
            </a:r>
            <a:br>
              <a:rPr lang="en-US" sz="4000" b="1" dirty="0">
                <a:solidFill>
                  <a:srgbClr val="FFFFFF"/>
                </a:solidFill>
              </a:rPr>
            </a:br>
            <a:r>
              <a:rPr lang="en-US" sz="4000" b="1" dirty="0">
                <a:solidFill>
                  <a:srgbClr val="FFFFFF"/>
                </a:solidFill>
              </a:rPr>
              <a:t>DIAGRAM</a:t>
            </a:r>
          </a:p>
        </p:txBody>
      </p:sp>
      <p:pic>
        <p:nvPicPr>
          <p:cNvPr id="7" name="Content Placeholder 6">
            <a:extLst>
              <a:ext uri="{FF2B5EF4-FFF2-40B4-BE49-F238E27FC236}">
                <a16:creationId xmlns:a16="http://schemas.microsoft.com/office/drawing/2014/main" id="{F0AF9F24-1EEE-47EA-08DF-9A1905E98C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05654" y="652168"/>
            <a:ext cx="6287377" cy="4954837"/>
          </a:xfrm>
        </p:spPr>
      </p:pic>
    </p:spTree>
    <p:extLst>
      <p:ext uri="{BB962C8B-B14F-4D97-AF65-F5344CB8AC3E}">
        <p14:creationId xmlns:p14="http://schemas.microsoft.com/office/powerpoint/2010/main" val="3490088848"/>
      </p:ext>
    </p:extLst>
  </p:cSld>
  <p:clrMapOvr>
    <a:masterClrMapping/>
  </p:clrMapOvr>
  <p:transition spd="slow">
    <p:comb/>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214DE5-63C2-F42F-9004-C7F93E42DB80}"/>
              </a:ext>
            </a:extLst>
          </p:cNvPr>
          <p:cNvSpPr>
            <a:spLocks noGrp="1"/>
          </p:cNvSpPr>
          <p:nvPr>
            <p:ph type="title"/>
          </p:nvPr>
        </p:nvSpPr>
        <p:spPr>
          <a:xfrm>
            <a:off x="281665" y="652168"/>
            <a:ext cx="3615023" cy="3322184"/>
          </a:xfrm>
        </p:spPr>
        <p:txBody>
          <a:bodyPr anchor="b">
            <a:normAutofit/>
          </a:bodyPr>
          <a:lstStyle/>
          <a:p>
            <a:pPr algn="r"/>
            <a:r>
              <a:rPr lang="en-US" sz="4000" b="1" dirty="0">
                <a:solidFill>
                  <a:srgbClr val="FFFFFF"/>
                </a:solidFill>
              </a:rPr>
              <a:t>METHODOLOGY</a:t>
            </a:r>
            <a:endParaRPr lang="en-US" sz="4000" b="1">
              <a:solidFill>
                <a:srgbClr val="FFFFFF"/>
              </a:solidFill>
            </a:endParaRPr>
          </a:p>
        </p:txBody>
      </p:sp>
      <p:sp>
        <p:nvSpPr>
          <p:cNvPr id="3" name="Content Placeholder 2">
            <a:extLst>
              <a:ext uri="{FF2B5EF4-FFF2-40B4-BE49-F238E27FC236}">
                <a16:creationId xmlns:a16="http://schemas.microsoft.com/office/drawing/2014/main" id="{7DAAB9BF-AED3-D02E-2E65-668DC92D3CAE}"/>
              </a:ext>
            </a:extLst>
          </p:cNvPr>
          <p:cNvSpPr>
            <a:spLocks noGrp="1"/>
          </p:cNvSpPr>
          <p:nvPr>
            <p:ph idx="1"/>
          </p:nvPr>
        </p:nvSpPr>
        <p:spPr>
          <a:xfrm>
            <a:off x="4810259" y="649480"/>
            <a:ext cx="6555347" cy="5546047"/>
          </a:xfrm>
        </p:spPr>
        <p:txBody>
          <a:bodyPr anchor="ctr">
            <a:normAutofit/>
          </a:bodyPr>
          <a:lstStyle/>
          <a:p>
            <a:pPr marL="0" indent="0">
              <a:buNone/>
            </a:pPr>
            <a:r>
              <a:rPr lang="en-US" sz="1300" b="1" dirty="0"/>
              <a:t>Approach:</a:t>
            </a:r>
          </a:p>
          <a:p>
            <a:pPr marL="0" indent="0">
              <a:buNone/>
            </a:pPr>
            <a:r>
              <a:rPr lang="en-US" sz="1300" dirty="0"/>
              <a:t>        Analyze application behavior through system calls and network traffic analysis.</a:t>
            </a:r>
          </a:p>
          <a:p>
            <a:pPr marL="0" indent="0">
              <a:buNone/>
            </a:pPr>
            <a:endParaRPr lang="en-US" sz="1300" dirty="0"/>
          </a:p>
          <a:p>
            <a:pPr marL="0" indent="0">
              <a:buNone/>
            </a:pPr>
            <a:r>
              <a:rPr lang="en-US" sz="1300" b="1" dirty="0"/>
              <a:t>System Calls: </a:t>
            </a:r>
          </a:p>
          <a:p>
            <a:pPr marL="0" indent="0">
              <a:buNone/>
            </a:pPr>
            <a:r>
              <a:rPr lang="en-US" sz="1300" dirty="0"/>
              <a:t>        Low-level interactions revealing application intents.</a:t>
            </a:r>
          </a:p>
          <a:p>
            <a:pPr marL="0" indent="0">
              <a:buNone/>
            </a:pPr>
            <a:endParaRPr lang="en-US" sz="1300" dirty="0"/>
          </a:p>
          <a:p>
            <a:pPr marL="0" indent="0">
              <a:buNone/>
            </a:pPr>
            <a:r>
              <a:rPr lang="en-US" sz="1300" b="1" dirty="0"/>
              <a:t>Network Traffic Analysis: </a:t>
            </a:r>
          </a:p>
          <a:p>
            <a:pPr marL="0" indent="0">
              <a:buNone/>
            </a:pPr>
            <a:r>
              <a:rPr lang="en-US" sz="1300" dirty="0"/>
              <a:t>        Monitoring data exchanges for communication patterns.</a:t>
            </a:r>
          </a:p>
          <a:p>
            <a:pPr marL="0" indent="0">
              <a:buNone/>
            </a:pPr>
            <a:endParaRPr lang="en-US" sz="1300" dirty="0"/>
          </a:p>
          <a:p>
            <a:pPr marL="0" indent="0">
              <a:buNone/>
            </a:pPr>
            <a:r>
              <a:rPr lang="en-US" sz="1300" b="1" dirty="0"/>
              <a:t>Integration of System Call and Network Traffic Analysis:</a:t>
            </a:r>
          </a:p>
          <a:p>
            <a:pPr marL="0" indent="0">
              <a:buNone/>
            </a:pPr>
            <a:r>
              <a:rPr lang="en-US" sz="1300" dirty="0"/>
              <a:t>        Identify behavioral patterns indicative of malicious intent.</a:t>
            </a:r>
          </a:p>
          <a:p>
            <a:pPr marL="0" indent="0">
              <a:buNone/>
            </a:pPr>
            <a:endParaRPr lang="en-US" sz="1300" dirty="0"/>
          </a:p>
          <a:p>
            <a:pPr marL="0" indent="0">
              <a:buNone/>
            </a:pPr>
            <a:r>
              <a:rPr lang="en-US" sz="1300" b="1" dirty="0"/>
              <a:t>Utilization of Transformer-based BERT Model:</a:t>
            </a:r>
          </a:p>
          <a:p>
            <a:pPr marL="0" indent="0">
              <a:buNone/>
            </a:pPr>
            <a:r>
              <a:rPr lang="en-US" sz="1300" dirty="0"/>
              <a:t>        Extract features efficiently.</a:t>
            </a:r>
          </a:p>
          <a:p>
            <a:pPr marL="0" indent="0">
              <a:buNone/>
            </a:pPr>
            <a:r>
              <a:rPr lang="en-US" sz="1300" dirty="0"/>
              <a:t>        Classify applications based on behavior.</a:t>
            </a:r>
          </a:p>
          <a:p>
            <a:pPr marL="0" indent="0">
              <a:buNone/>
            </a:pPr>
            <a:endParaRPr lang="en-US" sz="1300" dirty="0"/>
          </a:p>
          <a:p>
            <a:pPr marL="0" indent="0">
              <a:buNone/>
            </a:pPr>
            <a:r>
              <a:rPr lang="en-US" sz="1300" b="1" dirty="0"/>
              <a:t>Result:</a:t>
            </a:r>
          </a:p>
          <a:p>
            <a:pPr marL="0" indent="0">
              <a:buNone/>
            </a:pPr>
            <a:r>
              <a:rPr lang="en-US" sz="1300" dirty="0"/>
              <a:t>         Enhanced security through accurate malware detection.</a:t>
            </a:r>
          </a:p>
        </p:txBody>
      </p:sp>
    </p:spTree>
    <p:extLst>
      <p:ext uri="{BB962C8B-B14F-4D97-AF65-F5344CB8AC3E}">
        <p14:creationId xmlns:p14="http://schemas.microsoft.com/office/powerpoint/2010/main" val="1860137345"/>
      </p:ext>
    </p:extLst>
  </p:cSld>
  <p:clrMapOvr>
    <a:masterClrMapping/>
  </p:clrMapOvr>
  <p:transition spd="slow">
    <p:comb/>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Rectangle 3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63C781-4E80-D757-755D-61D03F96773A}"/>
              </a:ext>
            </a:extLst>
          </p:cNvPr>
          <p:cNvSpPr>
            <a:spLocks noGrp="1"/>
          </p:cNvSpPr>
          <p:nvPr>
            <p:ph type="title"/>
          </p:nvPr>
        </p:nvSpPr>
        <p:spPr>
          <a:xfrm>
            <a:off x="466722" y="586855"/>
            <a:ext cx="3201366" cy="3387497"/>
          </a:xfrm>
        </p:spPr>
        <p:txBody>
          <a:bodyPr anchor="b">
            <a:normAutofit/>
          </a:bodyPr>
          <a:lstStyle/>
          <a:p>
            <a:pPr algn="r"/>
            <a:r>
              <a:rPr lang="en-US" sz="4000" b="1" dirty="0">
                <a:solidFill>
                  <a:srgbClr val="FFFFFF"/>
                </a:solidFill>
              </a:rPr>
              <a:t>PROTOTYPE DESIGN FOR ANDROID MALWARE DETECTION</a:t>
            </a:r>
          </a:p>
        </p:txBody>
      </p:sp>
      <p:sp>
        <p:nvSpPr>
          <p:cNvPr id="34" name="Content Placeholder 2">
            <a:extLst>
              <a:ext uri="{FF2B5EF4-FFF2-40B4-BE49-F238E27FC236}">
                <a16:creationId xmlns:a16="http://schemas.microsoft.com/office/drawing/2014/main" id="{50E7F257-2AE4-B9C8-9081-A5D04E946385}"/>
              </a:ext>
            </a:extLst>
          </p:cNvPr>
          <p:cNvSpPr>
            <a:spLocks noGrp="1"/>
          </p:cNvSpPr>
          <p:nvPr>
            <p:ph idx="1"/>
          </p:nvPr>
        </p:nvSpPr>
        <p:spPr>
          <a:xfrm>
            <a:off x="4810259" y="649480"/>
            <a:ext cx="6555347" cy="5546047"/>
          </a:xfrm>
        </p:spPr>
        <p:txBody>
          <a:bodyPr anchor="ctr">
            <a:normAutofit/>
          </a:bodyPr>
          <a:lstStyle/>
          <a:p>
            <a:r>
              <a:rPr lang="en-US" sz="1600" b="1"/>
              <a:t>Data Collection:</a:t>
            </a:r>
          </a:p>
          <a:p>
            <a:pPr marL="0" indent="0">
              <a:buNone/>
            </a:pPr>
            <a:r>
              <a:rPr lang="en-US" sz="1600"/>
              <a:t>          Download apps from Play Store (anonymize data).</a:t>
            </a:r>
          </a:p>
          <a:p>
            <a:pPr marL="0" indent="0">
              <a:buNone/>
            </a:pPr>
            <a:endParaRPr lang="en-US" sz="1600"/>
          </a:p>
          <a:p>
            <a:r>
              <a:rPr lang="en-US" sz="1600" b="1"/>
              <a:t>Application Analysis (Sandbox):</a:t>
            </a:r>
          </a:p>
          <a:p>
            <a:pPr marL="0" indent="0">
              <a:buNone/>
            </a:pPr>
            <a:r>
              <a:rPr lang="en-US" sz="1600"/>
              <a:t>          Use Monkey tool to simulate user interactions.</a:t>
            </a:r>
          </a:p>
          <a:p>
            <a:pPr marL="0" indent="0">
              <a:buNone/>
            </a:pPr>
            <a:r>
              <a:rPr lang="en-US" sz="1600"/>
              <a:t>          Capture system calls (libstrace).</a:t>
            </a:r>
          </a:p>
          <a:p>
            <a:pPr marL="0" indent="0">
              <a:buNone/>
            </a:pPr>
            <a:r>
              <a:rPr lang="en-US" sz="1600"/>
              <a:t>          Monitor network traffic (libpcap).</a:t>
            </a:r>
          </a:p>
          <a:p>
            <a:pPr marL="0" indent="0">
              <a:buNone/>
            </a:pPr>
            <a:endParaRPr lang="en-US" sz="1600"/>
          </a:p>
          <a:p>
            <a:r>
              <a:rPr lang="en-US" sz="1600" b="1"/>
              <a:t>Feature Engineering:</a:t>
            </a:r>
          </a:p>
          <a:p>
            <a:pPr marL="0" indent="0">
              <a:buNone/>
            </a:pPr>
            <a:r>
              <a:rPr lang="en-US" sz="1600"/>
              <a:t>          Extract relevant features from system calls (frequencies, sequences).</a:t>
            </a:r>
          </a:p>
          <a:p>
            <a:pPr marL="0" indent="0">
              <a:buNone/>
            </a:pPr>
            <a:r>
              <a:rPr lang="en-US" sz="1600"/>
              <a:t>          Analyze network traffic data (packet size, protocol, destinations).</a:t>
            </a:r>
          </a:p>
          <a:p>
            <a:pPr marL="0" indent="0">
              <a:buNone/>
            </a:pPr>
            <a:r>
              <a:rPr lang="en-US" sz="1600"/>
              <a:t>          Combine features for model training.</a:t>
            </a:r>
          </a:p>
          <a:p>
            <a:pPr marL="0" indent="0">
              <a:buNone/>
            </a:pPr>
            <a:endParaRPr lang="en-US" sz="1600"/>
          </a:p>
          <a:p>
            <a:r>
              <a:rPr lang="en-US" sz="1600" b="1"/>
              <a:t>BERT Model Training:</a:t>
            </a:r>
          </a:p>
          <a:p>
            <a:pPr marL="0" indent="0">
              <a:buNone/>
            </a:pPr>
            <a:r>
              <a:rPr lang="en-US" sz="1600"/>
              <a:t>            Fine-tune pre-trained BERT model on labeled data (benign/malicious).</a:t>
            </a:r>
          </a:p>
          <a:p>
            <a:pPr marL="0" indent="0">
              <a:buNone/>
            </a:pPr>
            <a:r>
              <a:rPr lang="en-US" sz="1600"/>
              <a:t>            Train to classify new apps based on extracted features.</a:t>
            </a:r>
          </a:p>
          <a:p>
            <a:pPr marL="0" indent="0">
              <a:buNone/>
            </a:pPr>
            <a:endParaRPr lang="en-US" sz="1600"/>
          </a:p>
        </p:txBody>
      </p:sp>
    </p:spTree>
    <p:extLst>
      <p:ext uri="{BB962C8B-B14F-4D97-AF65-F5344CB8AC3E}">
        <p14:creationId xmlns:p14="http://schemas.microsoft.com/office/powerpoint/2010/main" val="2043447688"/>
      </p:ext>
    </p:extLst>
  </p:cSld>
  <p:clrMapOvr>
    <a:masterClrMapping/>
  </p:clrMapOvr>
  <p:transition spd="slow">
    <p:comb/>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3">
      <a:dk1>
        <a:srgbClr val="000000"/>
      </a:dk1>
      <a:lt1>
        <a:srgbClr val="FFFFFF"/>
      </a:lt1>
      <a:dk2>
        <a:srgbClr val="718DB2"/>
      </a:dk2>
      <a:lt2>
        <a:srgbClr val="FEFFFF"/>
      </a:lt2>
      <a:accent1>
        <a:srgbClr val="5E5E5E"/>
      </a:accent1>
      <a:accent2>
        <a:srgbClr val="E7E6E6"/>
      </a:accent2>
      <a:accent3>
        <a:srgbClr val="D7CDC8"/>
      </a:accent3>
      <a:accent4>
        <a:srgbClr val="AFA5A0"/>
      </a:accent4>
      <a:accent5>
        <a:srgbClr val="918787"/>
      </a:accent5>
      <a:accent6>
        <a:srgbClr val="556969"/>
      </a:accent6>
      <a:hlink>
        <a:srgbClr val="3758C1"/>
      </a:hlink>
      <a:folHlink>
        <a:srgbClr val="00539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F32826D-8AB8-4FD2-94E4-B33BBA2F8DA1}">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161</TotalTime>
  <Words>644</Words>
  <Application>Microsoft Office PowerPoint</Application>
  <PresentationFormat>Widescreen</PresentationFormat>
  <Paragraphs>91</Paragraphs>
  <Slides>11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Algerian</vt:lpstr>
      <vt:lpstr>Arial</vt:lpstr>
      <vt:lpstr>Calibri</vt:lpstr>
      <vt:lpstr>Calibri Light</vt:lpstr>
      <vt:lpstr>Poppins</vt:lpstr>
      <vt:lpstr>Office Theme</vt:lpstr>
      <vt:lpstr>1_Office Theme</vt:lpstr>
      <vt:lpstr>CYBER VISI   N A.I</vt:lpstr>
      <vt:lpstr>PROBLEM DEFINITION</vt:lpstr>
      <vt:lpstr>OBJECTIVES</vt:lpstr>
      <vt:lpstr>SOLUTIONS</vt:lpstr>
      <vt:lpstr>FEASIBILITY STUDY</vt:lpstr>
      <vt:lpstr>REQUIREMENT SPECIFICATION</vt:lpstr>
      <vt:lpstr>FLOW  DIAGRAM</vt:lpstr>
      <vt:lpstr>METHODOLOGY</vt:lpstr>
      <vt:lpstr>PROTOTYPE DESIGN FOR ANDROID MALWARE DETECTION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Powered System for Analyzing Cyber Attack Patterns, Techniques, Tactics and Procedures</dc:title>
  <dc:creator>Sabin Santhosh</dc:creator>
  <cp:lastModifiedBy>Sabin Santhosh</cp:lastModifiedBy>
  <cp:revision>168</cp:revision>
  <dcterms:created xsi:type="dcterms:W3CDTF">2024-04-06T13:34:13Z</dcterms:created>
  <dcterms:modified xsi:type="dcterms:W3CDTF">2024-04-07T17:57:21Z</dcterms:modified>
</cp:coreProperties>
</file>