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8" r:id="rId2"/>
    <p:sldMasterId id="2147483780" r:id="rId3"/>
    <p:sldMasterId id="2147483792" r:id="rId4"/>
    <p:sldMasterId id="2147483804" r:id="rId5"/>
    <p:sldMasterId id="2147483816" r:id="rId6"/>
    <p:sldMasterId id="2147483828" r:id="rId7"/>
    <p:sldMasterId id="2147483852" r:id="rId8"/>
    <p:sldMasterId id="2147483864" r:id="rId9"/>
    <p:sldMasterId id="2147483876" r:id="rId10"/>
    <p:sldMasterId id="2147483888" r:id="rId11"/>
  </p:sldMasterIdLst>
  <p:notesMasterIdLst>
    <p:notesMasterId r:id="rId27"/>
  </p:notesMasterIdLst>
  <p:sldIdLst>
    <p:sldId id="256" r:id="rId12"/>
    <p:sldId id="257" r:id="rId13"/>
    <p:sldId id="259" r:id="rId14"/>
    <p:sldId id="260" r:id="rId15"/>
    <p:sldId id="261" r:id="rId16"/>
    <p:sldId id="263" r:id="rId17"/>
    <p:sldId id="264" r:id="rId18"/>
    <p:sldId id="262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>
      <p:cViewPr varScale="1">
        <p:scale>
          <a:sx n="68" d="100"/>
          <a:sy n="68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46DD1-2E5C-41A3-98F9-89CBC3B78896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6E464-EA02-4056-9B13-4E9B41091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327B-5E49-44E8-A1DB-78B3D344D9D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C09B-E923-40E9-A311-5C9D92282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14400"/>
            <a:ext cx="6172200" cy="2286000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Bahnschrift SemiBold Condensed" pitchFamily="34" charset="0"/>
              </a:rPr>
              <a:t>TUMOR </a:t>
            </a:r>
            <a:br>
              <a:rPr lang="en-US" sz="8000" dirty="0">
                <a:latin typeface="Bahnschrift SemiBold Condensed" pitchFamily="34" charset="0"/>
              </a:rPr>
            </a:br>
            <a:r>
              <a:rPr lang="en-US" sz="8000" dirty="0">
                <a:latin typeface="Bahnschrift SemiBold Condensed" pitchFamily="34" charset="0"/>
              </a:rPr>
              <a:t>IDENTIFICATION</a:t>
            </a:r>
            <a:endParaRPr lang="en-US" sz="8000" b="1" dirty="0">
              <a:latin typeface="Bahnschrift SemiBold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5257800" cy="2057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Presented by: Group 3 (CSE 3B) </a:t>
            </a:r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 cstate="print"/>
          <a:srcRect l="19718" t="7692" r="15493" b="-7692"/>
          <a:stretch>
            <a:fillRect/>
          </a:stretch>
        </p:blipFill>
        <p:spPr>
          <a:xfrm>
            <a:off x="6705600" y="4652303"/>
            <a:ext cx="17526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7543800" cy="4389120"/>
          </a:xfrm>
        </p:spPr>
        <p:txBody>
          <a:bodyPr/>
          <a:lstStyle/>
          <a:p>
            <a:r>
              <a:rPr lang="en-US" dirty="0"/>
              <a:t>SUPERVISED MODEL</a:t>
            </a:r>
          </a:p>
          <a:p>
            <a:r>
              <a:rPr lang="en-US" dirty="0"/>
              <a:t>BASED ON DEEP LEARNING</a:t>
            </a:r>
          </a:p>
          <a:p>
            <a:r>
              <a:rPr lang="en-US" dirty="0"/>
              <a:t>MODEL IS BASED ON CONVOLUTION NEURAL NETWORK(CNN) ARCHITECTURE</a:t>
            </a:r>
          </a:p>
          <a:p>
            <a:r>
              <a:rPr lang="en-US" dirty="0"/>
              <a:t>CLASSIFICATION(DISCRETE) TYPE MODEL</a:t>
            </a:r>
          </a:p>
          <a:p>
            <a:r>
              <a:rPr lang="en-US" dirty="0"/>
              <a:t>ACTIVATION FUNCTIONS USE: RELU &amp; SIGMOID</a:t>
            </a:r>
          </a:p>
          <a:p>
            <a:r>
              <a:rPr lang="en-US" dirty="0"/>
              <a:t>SEQUENCIAL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TRAINIG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MODEL HAS BEEN GUIDED TO CONFIGURE THE DATABASE</a:t>
            </a:r>
          </a:p>
        </p:txBody>
      </p:sp>
      <p:pic>
        <p:nvPicPr>
          <p:cNvPr id="4" name="Picture 3" descr="Screenshot (78).png"/>
          <p:cNvPicPr>
            <a:picLocks noChangeAspect="1"/>
          </p:cNvPicPr>
          <p:nvPr/>
        </p:nvPicPr>
        <p:blipFill>
          <a:blip r:embed="rId2" cstate="print"/>
          <a:srcRect l="10000" t="14444" r="4167" b="5555"/>
          <a:stretch>
            <a:fillRect/>
          </a:stretch>
        </p:blipFill>
        <p:spPr>
          <a:xfrm>
            <a:off x="304800" y="2667000"/>
            <a:ext cx="78486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TRACING THE ACCURACY CURVE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C06EBB-B789-4B21-A587-506FBD88B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t="22053" r="58948" b="19907"/>
          <a:stretch/>
        </p:blipFill>
        <p:spPr>
          <a:xfrm>
            <a:off x="914400" y="1539239"/>
            <a:ext cx="5486400" cy="506186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THE LOSS CURVE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9E82FB-643D-4895-A75E-31FC5EF94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" t="23925" r="63158" b="18605"/>
          <a:stretch/>
        </p:blipFill>
        <p:spPr>
          <a:xfrm>
            <a:off x="762000" y="1463040"/>
            <a:ext cx="5334000" cy="524256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HAS BEEN TESTED FOR FINAL RESULT</a:t>
            </a:r>
          </a:p>
          <a:p>
            <a:r>
              <a:rPr lang="en-US" dirty="0"/>
              <a:t>TESTING STATEMET </a:t>
            </a:r>
          </a:p>
        </p:txBody>
      </p:sp>
      <p:sp>
        <p:nvSpPr>
          <p:cNvPr id="7" name="Down Arrow 6"/>
          <p:cNvSpPr/>
          <p:nvPr/>
        </p:nvSpPr>
        <p:spPr>
          <a:xfrm>
            <a:off x="3124200" y="3276600"/>
            <a:ext cx="1066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C1438-2E8A-4C8B-90A2-C891D750F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26285" r="44167" b="47035"/>
          <a:stretch/>
        </p:blipFill>
        <p:spPr>
          <a:xfrm>
            <a:off x="914399" y="4168380"/>
            <a:ext cx="7047575" cy="2187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891" y="358875"/>
            <a:ext cx="4495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/>
              <a:t>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68E7F-AD0F-4BC9-A2C8-E53321FFC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52964" r="54168" b="36660"/>
          <a:stretch/>
        </p:blipFill>
        <p:spPr>
          <a:xfrm>
            <a:off x="1570891" y="1600200"/>
            <a:ext cx="6756675" cy="1028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00E66F-B607-49CC-AEAD-17BE96FCDD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t="30568" r="42500" b="9981"/>
          <a:stretch/>
        </p:blipFill>
        <p:spPr>
          <a:xfrm>
            <a:off x="1570891" y="2825042"/>
            <a:ext cx="5564239" cy="3758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GROUP MEMBERS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245311"/>
              </p:ext>
            </p:extLst>
          </p:nvPr>
        </p:nvGraphicFramePr>
        <p:xfrm>
          <a:off x="304800" y="2590799"/>
          <a:ext cx="8686800" cy="383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  <a:r>
                        <a:rPr lang="en-US" baseline="0" dirty="0"/>
                        <a:t>   MEMBER  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  <a:r>
                        <a:rPr lang="en-US" baseline="0" dirty="0"/>
                        <a:t>   MEMBER   ROLL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MINHAJ  UDDIN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1721610064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SHIVAM  AGRAWAL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1721610100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SHIVAM 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1721610101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RISHI  KUSHWAHA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1721610088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SYED.  MOHD. AFZAL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1721610116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VIJAY  KUMAR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1721610124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PRATEEK CHORASIYA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1721610074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969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98080" cy="2316162"/>
          </a:xfrm>
        </p:spPr>
        <p:txBody>
          <a:bodyPr>
            <a:normAutofit/>
          </a:bodyPr>
          <a:lstStyle/>
          <a:p>
            <a:r>
              <a:rPr lang="en-US" sz="6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895600"/>
            <a:ext cx="7498080" cy="3581400"/>
          </a:xfrm>
        </p:spPr>
        <p:txBody>
          <a:bodyPr/>
          <a:lstStyle/>
          <a:p>
            <a:r>
              <a:rPr lang="en-US" dirty="0"/>
              <a:t>WHAT IS A TUMOR ?</a:t>
            </a:r>
          </a:p>
          <a:p>
            <a:r>
              <a:rPr lang="en-US" dirty="0"/>
              <a:t> WHY WE USE AN AI BASED MODEL                </a:t>
            </a:r>
          </a:p>
          <a:p>
            <a:pPr>
              <a:buNone/>
            </a:pPr>
            <a:r>
              <a:rPr lang="en-US" dirty="0"/>
              <a:t>    TO RECTIFY THE CAUSE 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581400"/>
          </a:xfrm>
        </p:spPr>
        <p:txBody>
          <a:bodyPr/>
          <a:lstStyle/>
          <a:p>
            <a:r>
              <a:rPr lang="en-US" dirty="0"/>
              <a:t>A BRAIN  TUMOR  IS  A  COLLECTION OF ABNORMAL  CELL  IN  BRAIN.</a:t>
            </a:r>
          </a:p>
          <a:p>
            <a:r>
              <a:rPr lang="en-US" dirty="0"/>
              <a:t>OUR BRAIN IS A MOST CRITICAL  AND  COMPLEX  PART  OF  OUR  BODY AND ANY KIND OF    UNWANTED  ABNORMALITY  CAN CAUSE SERIOUS INJURIES .</a:t>
            </a:r>
          </a:p>
          <a:p>
            <a:r>
              <a:rPr lang="en-US" dirty="0"/>
              <a:t>SO WE  MUST HAVE TO DIAGNOSE  AND TREAT THEV CAUSE AS EARLY AS POSSIBLE.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1463"/>
            <a:ext cx="2438400" cy="14478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        TUMOR</a:t>
            </a:r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609600"/>
            <a:ext cx="259080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29000"/>
          </a:xfrm>
        </p:spPr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en-US" dirty="0"/>
              <a:t>PERFORM OVER LARGE DATA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 HIGHER ACCURACY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 MORE CONVENIENT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 USE LESS TIME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 SAVES MONEY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828800"/>
          </a:xfrm>
        </p:spPr>
        <p:txBody>
          <a:bodyPr>
            <a:noAutofit/>
          </a:bodyPr>
          <a:lstStyle/>
          <a:p>
            <a:r>
              <a:rPr lang="en-US" sz="4000" dirty="0"/>
              <a:t>WHY WE USE AN AI BASED MODEL?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VARIOUS STEPS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 LIBRARIES </a:t>
            </a:r>
          </a:p>
          <a:p>
            <a:r>
              <a:rPr lang="en-US" dirty="0"/>
              <a:t>COLLECTING   DATABASE</a:t>
            </a:r>
          </a:p>
          <a:p>
            <a:r>
              <a:rPr lang="en-US" dirty="0"/>
              <a:t>ANALYSIS  DATABASE</a:t>
            </a:r>
          </a:p>
          <a:p>
            <a:r>
              <a:rPr lang="en-US" dirty="0"/>
              <a:t>DEFINE MODEL DESCRIPTION</a:t>
            </a:r>
          </a:p>
          <a:p>
            <a:r>
              <a:rPr lang="en-US" dirty="0"/>
              <a:t>TRAINING THE MODEL AND PLOT LOSS AND ACCURACY CURVE</a:t>
            </a:r>
          </a:p>
          <a:p>
            <a:r>
              <a:rPr lang="en-US" dirty="0"/>
              <a:t>TESTING THE MODEL</a:t>
            </a:r>
          </a:p>
          <a:p>
            <a:r>
              <a:rPr lang="en-US" dirty="0"/>
              <a:t>RESULT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IMPORTING THE REQUIRED LIBRARIES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Screenshot (75).png"/>
          <p:cNvPicPr>
            <a:picLocks noChangeAspect="1"/>
          </p:cNvPicPr>
          <p:nvPr/>
        </p:nvPicPr>
        <p:blipFill>
          <a:blip r:embed="rId2" cstate="print"/>
          <a:srcRect l="4061" t="18889" r="54167" b="55926"/>
          <a:stretch>
            <a:fillRect/>
          </a:stretch>
        </p:blipFill>
        <p:spPr>
          <a:xfrm>
            <a:off x="1676400" y="1905000"/>
            <a:ext cx="54864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COLLECTING THE DATABASE</a:t>
            </a:r>
          </a:p>
        </p:txBody>
      </p:sp>
      <p:pic>
        <p:nvPicPr>
          <p:cNvPr id="4" name="Content Placeholder 3" descr="Screenshot (67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24912" t="31597" r="11338" b="16736"/>
          <a:stretch>
            <a:fillRect/>
          </a:stretch>
        </p:blipFill>
        <p:spPr>
          <a:xfrm>
            <a:off x="533400" y="1676400"/>
            <a:ext cx="8153400" cy="4038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/>
              <a:t>ANALYSIS OF DATABASE</a:t>
            </a:r>
          </a:p>
        </p:txBody>
      </p:sp>
      <p:pic>
        <p:nvPicPr>
          <p:cNvPr id="4" name="Content Placeholder 3" descr="Screenshot (83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9804" t="16478" r="6863" b="20906"/>
          <a:stretch>
            <a:fillRect/>
          </a:stretch>
        </p:blipFill>
        <p:spPr>
          <a:xfrm>
            <a:off x="304800" y="914400"/>
            <a:ext cx="6477000" cy="2743200"/>
          </a:xfrm>
        </p:spPr>
      </p:pic>
      <p:pic>
        <p:nvPicPr>
          <p:cNvPr id="5" name="Picture 4" descr="Screenshot (71).png"/>
          <p:cNvPicPr>
            <a:picLocks noChangeAspect="1"/>
          </p:cNvPicPr>
          <p:nvPr/>
        </p:nvPicPr>
        <p:blipFill>
          <a:blip r:embed="rId3" cstate="print"/>
          <a:srcRect l="10000" t="14444" r="7500" b="24815"/>
          <a:stretch>
            <a:fillRect/>
          </a:stretch>
        </p:blipFill>
        <p:spPr>
          <a:xfrm>
            <a:off x="304800" y="3657600"/>
            <a:ext cx="7543800" cy="2667000"/>
          </a:xfrm>
          <a:prstGeom prst="rect">
            <a:avLst/>
          </a:prstGeom>
        </p:spPr>
      </p:pic>
      <p:pic>
        <p:nvPicPr>
          <p:cNvPr id="7" name="Picture 6" descr="Screenshot (68).png"/>
          <p:cNvPicPr>
            <a:picLocks noChangeAspect="1"/>
          </p:cNvPicPr>
          <p:nvPr/>
        </p:nvPicPr>
        <p:blipFill>
          <a:blip r:embed="rId4" cstate="print"/>
          <a:srcRect l="10833" t="23333" r="21667" b="15926"/>
          <a:stretch>
            <a:fillRect/>
          </a:stretch>
        </p:blipFill>
        <p:spPr>
          <a:xfrm>
            <a:off x="5410200" y="990600"/>
            <a:ext cx="3429000" cy="2133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246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43" baseType="lpstr">
      <vt:lpstr>Arial</vt:lpstr>
      <vt:lpstr>Bahnschrift SemiBold Condensed</vt:lpstr>
      <vt:lpstr>Book Antiqua</vt:lpstr>
      <vt:lpstr>Calibri</vt:lpstr>
      <vt:lpstr>Consolas</vt:lpstr>
      <vt:lpstr>Constantia</vt:lpstr>
      <vt:lpstr>Corbel</vt:lpstr>
      <vt:lpstr>Franklin Gothic Book</vt:lpstr>
      <vt:lpstr>Franklin Gothic Medium</vt:lpstr>
      <vt:lpstr>Georgia</vt:lpstr>
      <vt:lpstr>Lucida Sans</vt:lpstr>
      <vt:lpstr>Perpetua</vt:lpstr>
      <vt:lpstr>Trebuchet MS</vt:lpstr>
      <vt:lpstr>Verdana</vt:lpstr>
      <vt:lpstr>Wingdings</vt:lpstr>
      <vt:lpstr>Wingdings 2</vt:lpstr>
      <vt:lpstr>Wingdings 3</vt:lpstr>
      <vt:lpstr>Aspect</vt:lpstr>
      <vt:lpstr>Civic</vt:lpstr>
      <vt:lpstr>Paper</vt:lpstr>
      <vt:lpstr>Apex</vt:lpstr>
      <vt:lpstr>Equity</vt:lpstr>
      <vt:lpstr>Flow</vt:lpstr>
      <vt:lpstr>Opulent</vt:lpstr>
      <vt:lpstr>Metro</vt:lpstr>
      <vt:lpstr>Office Theme</vt:lpstr>
      <vt:lpstr>Trek</vt:lpstr>
      <vt:lpstr>Module</vt:lpstr>
      <vt:lpstr>TUMOR  IDENTIFICATION</vt:lpstr>
      <vt:lpstr>GROUP MEMBERS</vt:lpstr>
      <vt:lpstr>INTRODUCTION</vt:lpstr>
      <vt:lpstr>        TUMOR</vt:lpstr>
      <vt:lpstr>WHY WE USE AN AI BASED MODEL?</vt:lpstr>
      <vt:lpstr>VARIOUS STEPS INVOLVED</vt:lpstr>
      <vt:lpstr>IMPORTING THE REQUIRED LIBRARIES </vt:lpstr>
      <vt:lpstr>COLLECTING THE DATABASE</vt:lpstr>
      <vt:lpstr>ANALYSIS OF DATABASE</vt:lpstr>
      <vt:lpstr>MODEL DESCRIPTION</vt:lpstr>
      <vt:lpstr>TRAINIG THE MODEL</vt:lpstr>
      <vt:lpstr>TRACING THE ACCURACY CURVE</vt:lpstr>
      <vt:lpstr>TRACING THE LOSS CURVE</vt:lpstr>
      <vt:lpstr>TESTING THE MODEL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TUMOUR CLASSIFICATION</dc:title>
  <dc:creator>hp</dc:creator>
  <cp:lastModifiedBy>Minhaj Uddin</cp:lastModifiedBy>
  <cp:revision>32</cp:revision>
  <dcterms:created xsi:type="dcterms:W3CDTF">2019-11-04T14:08:24Z</dcterms:created>
  <dcterms:modified xsi:type="dcterms:W3CDTF">2019-11-05T16:27:22Z</dcterms:modified>
</cp:coreProperties>
</file>