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214561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7FA3D-A040-48B3-87F7-D14924CDB72B}"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120589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44375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4008158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1219451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1319010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4274120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1753548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111857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380949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7FA3D-A040-48B3-87F7-D14924CDB72B}"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445547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B7FA3D-A040-48B3-87F7-D14924CDB72B}"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411636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B7FA3D-A040-48B3-87F7-D14924CDB72B}"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149027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7FA3D-A040-48B3-87F7-D14924CDB72B}"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410719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7FA3D-A040-48B3-87F7-D14924CDB72B}"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375747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7FA3D-A040-48B3-87F7-D14924CDB72B}"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43755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7FA3D-A040-48B3-87F7-D14924CDB72B}"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17AA9-5654-4911-A7D1-D8465DC62F6F}" type="slidenum">
              <a:rPr lang="en-US" smtClean="0"/>
              <a:t>‹#›</a:t>
            </a:fld>
            <a:endParaRPr lang="en-US"/>
          </a:p>
        </p:txBody>
      </p:sp>
    </p:spTree>
    <p:extLst>
      <p:ext uri="{BB962C8B-B14F-4D97-AF65-F5344CB8AC3E}">
        <p14:creationId xmlns:p14="http://schemas.microsoft.com/office/powerpoint/2010/main" val="366065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B7FA3D-A040-48B3-87F7-D14924CDB72B}" type="datetimeFigureOut">
              <a:rPr lang="en-US" smtClean="0"/>
              <a:t>6/24/2021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F17AA9-5654-4911-A7D1-D8465DC62F6F}" type="slidenum">
              <a:rPr lang="en-US" smtClean="0"/>
              <a:t>‹#›</a:t>
            </a:fld>
            <a:endParaRPr lang="en-US"/>
          </a:p>
        </p:txBody>
      </p:sp>
    </p:spTree>
    <p:extLst>
      <p:ext uri="{BB962C8B-B14F-4D97-AF65-F5344CB8AC3E}">
        <p14:creationId xmlns:p14="http://schemas.microsoft.com/office/powerpoint/2010/main" val="481243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3D97-2E3A-4BC0-837C-B79FD4AF6EE9}"/>
              </a:ext>
            </a:extLst>
          </p:cNvPr>
          <p:cNvSpPr>
            <a:spLocks noGrp="1"/>
          </p:cNvSpPr>
          <p:nvPr>
            <p:ph type="ctrTitle"/>
          </p:nvPr>
        </p:nvSpPr>
        <p:spPr/>
        <p:txBody>
          <a:bodyPr/>
          <a:lstStyle/>
          <a:p>
            <a:r>
              <a:rPr lang="en-US" dirty="0"/>
              <a:t>MEMES DETECTION IN SOCIAL MEDIA  </a:t>
            </a:r>
          </a:p>
        </p:txBody>
      </p:sp>
      <p:sp>
        <p:nvSpPr>
          <p:cNvPr id="3" name="Subtitle 2">
            <a:extLst>
              <a:ext uri="{FF2B5EF4-FFF2-40B4-BE49-F238E27FC236}">
                <a16:creationId xmlns:a16="http://schemas.microsoft.com/office/drawing/2014/main" id="{0537E892-153A-40DC-88C9-F80CD481C66F}"/>
              </a:ext>
            </a:extLst>
          </p:cNvPr>
          <p:cNvSpPr>
            <a:spLocks noGrp="1"/>
          </p:cNvSpPr>
          <p:nvPr>
            <p:ph type="subTitle" idx="1"/>
          </p:nvPr>
        </p:nvSpPr>
        <p:spPr/>
        <p:txBody>
          <a:bodyPr/>
          <a:lstStyle/>
          <a:p>
            <a:r>
              <a:rPr lang="en-US" dirty="0">
                <a:latin typeface="Bahnschrift Light" panose="020B0502040204020203" pitchFamily="34" charset="0"/>
              </a:rPr>
              <a:t>Minhaj Uddin </a:t>
            </a:r>
          </a:p>
          <a:p>
            <a:r>
              <a:rPr lang="en-US" dirty="0" err="1">
                <a:latin typeface="Bahnschrift Light" panose="020B0502040204020203" pitchFamily="34" charset="0"/>
              </a:rPr>
              <a:t>B.Tech</a:t>
            </a:r>
            <a:r>
              <a:rPr lang="en-US" dirty="0">
                <a:latin typeface="Bahnschrift Light" panose="020B0502040204020203" pitchFamily="34" charset="0"/>
              </a:rPr>
              <a:t> (CSE-4B)</a:t>
            </a:r>
          </a:p>
          <a:p>
            <a:r>
              <a:rPr lang="en-US" dirty="0">
                <a:latin typeface="Bahnschrift Light" panose="020B0502040204020203" pitchFamily="34" charset="0"/>
                <a:cs typeface="Arial" panose="020B0604020202020204" pitchFamily="34" charset="0"/>
              </a:rPr>
              <a:t>1721610064</a:t>
            </a:r>
          </a:p>
        </p:txBody>
      </p:sp>
    </p:spTree>
    <p:extLst>
      <p:ext uri="{BB962C8B-B14F-4D97-AF65-F5344CB8AC3E}">
        <p14:creationId xmlns:p14="http://schemas.microsoft.com/office/powerpoint/2010/main" val="97411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808E2-C5B9-4130-AD01-36908DEA028C}"/>
              </a:ext>
            </a:extLst>
          </p:cNvPr>
          <p:cNvSpPr txBox="1"/>
          <p:nvPr/>
        </p:nvSpPr>
        <p:spPr>
          <a:xfrm>
            <a:off x="1631300" y="888594"/>
            <a:ext cx="9631680" cy="646331"/>
          </a:xfrm>
          <a:prstGeom prst="rect">
            <a:avLst/>
          </a:prstGeom>
          <a:noFill/>
        </p:spPr>
        <p:txBody>
          <a:bodyPr wrap="square" rtlCol="0">
            <a:spAutoFit/>
          </a:bodyPr>
          <a:lstStyle/>
          <a:p>
            <a:r>
              <a:rPr lang="en-US" sz="3600" dirty="0">
                <a:latin typeface="+mj-lt"/>
              </a:rPr>
              <a:t>OBJECTIVE</a:t>
            </a:r>
          </a:p>
        </p:txBody>
      </p:sp>
      <p:sp>
        <p:nvSpPr>
          <p:cNvPr id="3" name="TextBox 2">
            <a:extLst>
              <a:ext uri="{FF2B5EF4-FFF2-40B4-BE49-F238E27FC236}">
                <a16:creationId xmlns:a16="http://schemas.microsoft.com/office/drawing/2014/main" id="{9CBF4058-AA0F-4F10-81B6-8B7710BEFA28}"/>
              </a:ext>
            </a:extLst>
          </p:cNvPr>
          <p:cNvSpPr txBox="1"/>
          <p:nvPr/>
        </p:nvSpPr>
        <p:spPr>
          <a:xfrm>
            <a:off x="1709357" y="1753101"/>
            <a:ext cx="7759338" cy="923330"/>
          </a:xfrm>
          <a:prstGeom prst="rect">
            <a:avLst/>
          </a:prstGeom>
          <a:noFill/>
        </p:spPr>
        <p:txBody>
          <a:bodyPr wrap="square" rtlCol="0">
            <a:spAutoFit/>
          </a:bodyPr>
          <a:lstStyle/>
          <a:p>
            <a:pPr algn="just"/>
            <a:r>
              <a:rPr lang="en-US" dirty="0"/>
              <a:t>Our aim is to develop a highly sophisticated mechanism which </a:t>
            </a:r>
            <a:r>
              <a:rPr lang="en-US" b="0" i="0" dirty="0">
                <a:solidFill>
                  <a:srgbClr val="222222"/>
                </a:solidFill>
                <a:effectLst/>
              </a:rPr>
              <a:t>used to classify the memes so that I can reduce those memes which support wrong activity. These memes should be discarded when uploaded by users on social media.</a:t>
            </a:r>
            <a:endParaRPr lang="en-IN" dirty="0"/>
          </a:p>
        </p:txBody>
      </p:sp>
      <p:pic>
        <p:nvPicPr>
          <p:cNvPr id="5" name="Picture 4">
            <a:extLst>
              <a:ext uri="{FF2B5EF4-FFF2-40B4-BE49-F238E27FC236}">
                <a16:creationId xmlns:a16="http://schemas.microsoft.com/office/drawing/2014/main" id="{5D63DA44-EB74-4EE4-9FF0-FFFD0CD92E4B}"/>
              </a:ext>
            </a:extLst>
          </p:cNvPr>
          <p:cNvPicPr>
            <a:picLocks noChangeAspect="1"/>
          </p:cNvPicPr>
          <p:nvPr/>
        </p:nvPicPr>
        <p:blipFill rotWithShape="1">
          <a:blip r:embed="rId2">
            <a:extLst>
              <a:ext uri="{28A0092B-C50C-407E-A947-70E740481C1C}">
                <a14:useLocalDpi xmlns:a14="http://schemas.microsoft.com/office/drawing/2010/main" val="0"/>
              </a:ext>
            </a:extLst>
          </a:blip>
          <a:srcRect b="9724"/>
          <a:stretch/>
        </p:blipFill>
        <p:spPr>
          <a:xfrm>
            <a:off x="3992460" y="3167112"/>
            <a:ext cx="3582798" cy="3234379"/>
          </a:xfrm>
          <a:prstGeom prst="rect">
            <a:avLst/>
          </a:prstGeom>
        </p:spPr>
      </p:pic>
      <p:sp>
        <p:nvSpPr>
          <p:cNvPr id="6" name="TextBox 5">
            <a:extLst>
              <a:ext uri="{FF2B5EF4-FFF2-40B4-BE49-F238E27FC236}">
                <a16:creationId xmlns:a16="http://schemas.microsoft.com/office/drawing/2014/main" id="{D68D4B82-801C-4FFB-93DD-1D2A8A0E81A6}"/>
              </a:ext>
            </a:extLst>
          </p:cNvPr>
          <p:cNvSpPr txBox="1"/>
          <p:nvPr/>
        </p:nvSpPr>
        <p:spPr>
          <a:xfrm>
            <a:off x="5025006" y="6459523"/>
            <a:ext cx="1652631" cy="369332"/>
          </a:xfrm>
          <a:prstGeom prst="rect">
            <a:avLst/>
          </a:prstGeom>
          <a:noFill/>
        </p:spPr>
        <p:txBody>
          <a:bodyPr wrap="square" rtlCol="0">
            <a:spAutoFit/>
          </a:bodyPr>
          <a:lstStyle/>
          <a:p>
            <a:r>
              <a:rPr lang="en-US" dirty="0"/>
              <a:t>Good mems</a:t>
            </a:r>
          </a:p>
        </p:txBody>
      </p:sp>
    </p:spTree>
    <p:extLst>
      <p:ext uri="{BB962C8B-B14F-4D97-AF65-F5344CB8AC3E}">
        <p14:creationId xmlns:p14="http://schemas.microsoft.com/office/powerpoint/2010/main" val="250545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54EC9E-5279-4D75-B75C-AC17A66C6157}"/>
              </a:ext>
            </a:extLst>
          </p:cNvPr>
          <p:cNvSpPr/>
          <p:nvPr/>
        </p:nvSpPr>
        <p:spPr>
          <a:xfrm>
            <a:off x="1592949" y="765792"/>
            <a:ext cx="9736183" cy="692049"/>
          </a:xfrm>
          <a:prstGeom prst="rect">
            <a:avLst/>
          </a:prstGeom>
        </p:spPr>
        <p:txBody>
          <a:bodyPr wrap="square">
            <a:spAutoFit/>
          </a:bodyPr>
          <a:lstStyle/>
          <a:p>
            <a:pPr>
              <a:lnSpc>
                <a:spcPct val="115000"/>
              </a:lnSpc>
              <a:spcAft>
                <a:spcPts val="1000"/>
              </a:spcAft>
            </a:pPr>
            <a:r>
              <a:rPr lang="en-US" sz="3600" dirty="0">
                <a:effectLst/>
                <a:latin typeface="+mj-lt"/>
                <a:ea typeface="Calibri" panose="020F0502020204030204" pitchFamily="34" charset="0"/>
                <a:cs typeface="Times New Roman" panose="02020603050405020304" pitchFamily="18" charset="0"/>
              </a:rPr>
              <a:t>PROBLEM</a:t>
            </a:r>
            <a:r>
              <a:rPr lang="en-US" sz="3600" dirty="0">
                <a:effectLst/>
                <a:latin typeface="Calibri" panose="020F0502020204030204" pitchFamily="34" charset="0"/>
                <a:ea typeface="Calibri" panose="020F0502020204030204" pitchFamily="34" charset="0"/>
                <a:cs typeface="Times New Roman" panose="02020603050405020304" pitchFamily="18" charset="0"/>
              </a:rPr>
              <a:t> STATEMENT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DDA3EBB-CEA7-4C5F-AD4A-3388DD9B854E}"/>
              </a:ext>
            </a:extLst>
          </p:cNvPr>
          <p:cNvSpPr txBox="1"/>
          <p:nvPr/>
        </p:nvSpPr>
        <p:spPr>
          <a:xfrm>
            <a:off x="1592949" y="1495222"/>
            <a:ext cx="9596846" cy="2878480"/>
          </a:xfrm>
          <a:prstGeom prst="rect">
            <a:avLst/>
          </a:prstGeom>
          <a:noFill/>
        </p:spPr>
        <p:txBody>
          <a:bodyPr wrap="square" rtlCol="0">
            <a:spAutoFit/>
          </a:bodyPr>
          <a:lstStyle/>
          <a:p>
            <a:pPr marL="285750" indent="-285750" algn="just">
              <a:lnSpc>
                <a:spcPct val="115000"/>
              </a:lnSpc>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Now a days, social media is popular platform to get information which is going on real world. But most of people post wrong news and information. These wrong information is very dangerous for society and may create a very big problem.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In most of social media website, there are a lot of mems are posted by users which may good and may not be good. Most of youth are spend time on social media. If I allow to do wrong activity then it’s create problem.</a:t>
            </a:r>
          </a:p>
          <a:p>
            <a:pPr marL="285750" indent="-285750" algn="just">
              <a:lnSpc>
                <a:spcPct val="115000"/>
              </a:lnSpc>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So we are going to build an automatic mechanism by the help of artificial intelligence which can itself detect and stop to post in social media.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843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E445DC-F6A9-4E6E-8267-D0BC100018A2}"/>
              </a:ext>
            </a:extLst>
          </p:cNvPr>
          <p:cNvSpPr/>
          <p:nvPr/>
        </p:nvSpPr>
        <p:spPr>
          <a:xfrm>
            <a:off x="1661224" y="669822"/>
            <a:ext cx="2843663" cy="692049"/>
          </a:xfrm>
          <a:prstGeom prst="rect">
            <a:avLst/>
          </a:prstGeom>
        </p:spPr>
        <p:txBody>
          <a:bodyPr wrap="square">
            <a:spAutoFit/>
          </a:bodyPr>
          <a:lstStyle/>
          <a:p>
            <a:pPr>
              <a:lnSpc>
                <a:spcPct val="115000"/>
              </a:lnSpc>
              <a:spcAft>
                <a:spcPts val="1000"/>
              </a:spcAft>
            </a:pPr>
            <a:r>
              <a:rPr lang="en-US" sz="3600" dirty="0">
                <a:effectLst/>
                <a:latin typeface="+mj-lt"/>
                <a:ea typeface="Calibri" panose="020F0502020204030204" pitchFamily="34" charset="0"/>
                <a:cs typeface="Times New Roman" panose="02020603050405020304" pitchFamily="18" charset="0"/>
              </a:rPr>
              <a:t>WORKFLOW</a:t>
            </a:r>
            <a:endParaRPr lang="en-IN" sz="1400" dirty="0">
              <a:effectLst/>
              <a:latin typeface="+mj-lt"/>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22D75127-E43F-4756-8283-FF26A4EE2CB7}"/>
              </a:ext>
            </a:extLst>
          </p:cNvPr>
          <p:cNvSpPr/>
          <p:nvPr/>
        </p:nvSpPr>
        <p:spPr>
          <a:xfrm>
            <a:off x="4816679" y="4704126"/>
            <a:ext cx="2558642" cy="578840"/>
          </a:xfrm>
          <a:prstGeom prst="roundRect">
            <a:avLst>
              <a:gd name="adj" fmla="val 42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a:t>
            </a:r>
          </a:p>
        </p:txBody>
      </p:sp>
      <p:sp>
        <p:nvSpPr>
          <p:cNvPr id="4" name="Rectangle: Rounded Corners 3">
            <a:extLst>
              <a:ext uri="{FF2B5EF4-FFF2-40B4-BE49-F238E27FC236}">
                <a16:creationId xmlns:a16="http://schemas.microsoft.com/office/drawing/2014/main" id="{C5F22B74-CA20-4ACD-A46D-00AF028D176A}"/>
              </a:ext>
            </a:extLst>
          </p:cNvPr>
          <p:cNvSpPr/>
          <p:nvPr/>
        </p:nvSpPr>
        <p:spPr>
          <a:xfrm>
            <a:off x="4816679" y="1361871"/>
            <a:ext cx="2558642" cy="578840"/>
          </a:xfrm>
          <a:prstGeom prst="roundRect">
            <a:avLst>
              <a:gd name="adj" fmla="val 42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Spam detection</a:t>
            </a:r>
          </a:p>
        </p:txBody>
      </p:sp>
      <p:cxnSp>
        <p:nvCxnSpPr>
          <p:cNvPr id="6" name="Straight Arrow Connector 5">
            <a:extLst>
              <a:ext uri="{FF2B5EF4-FFF2-40B4-BE49-F238E27FC236}">
                <a16:creationId xmlns:a16="http://schemas.microsoft.com/office/drawing/2014/main" id="{80F3F591-B42B-4601-B4D8-8C419F0A5384}"/>
              </a:ext>
            </a:extLst>
          </p:cNvPr>
          <p:cNvCxnSpPr>
            <a:cxnSpLocks/>
          </p:cNvCxnSpPr>
          <p:nvPr/>
        </p:nvCxnSpPr>
        <p:spPr>
          <a:xfrm flipV="1">
            <a:off x="5612235" y="1940712"/>
            <a:ext cx="1" cy="2763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D6873C7E-5AE4-40B4-B92A-20FE85F85552}"/>
              </a:ext>
            </a:extLst>
          </p:cNvPr>
          <p:cNvCxnSpPr/>
          <p:nvPr/>
        </p:nvCxnSpPr>
        <p:spPr>
          <a:xfrm flipV="1">
            <a:off x="6795083" y="1940711"/>
            <a:ext cx="0" cy="27634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61D8BBAD-3279-476B-8456-53F793E7973D}"/>
              </a:ext>
            </a:extLst>
          </p:cNvPr>
          <p:cNvSpPr txBox="1"/>
          <p:nvPr/>
        </p:nvSpPr>
        <p:spPr>
          <a:xfrm>
            <a:off x="4068672" y="2999252"/>
            <a:ext cx="1543563" cy="646331"/>
          </a:xfrm>
          <a:prstGeom prst="rect">
            <a:avLst/>
          </a:prstGeom>
          <a:noFill/>
        </p:spPr>
        <p:txBody>
          <a:bodyPr wrap="square" rtlCol="0">
            <a:spAutoFit/>
          </a:bodyPr>
          <a:lstStyle/>
          <a:p>
            <a:r>
              <a:rPr lang="en-US" dirty="0"/>
              <a:t>Send mems to software</a:t>
            </a:r>
          </a:p>
        </p:txBody>
      </p:sp>
      <p:sp>
        <p:nvSpPr>
          <p:cNvPr id="15" name="TextBox 14">
            <a:extLst>
              <a:ext uri="{FF2B5EF4-FFF2-40B4-BE49-F238E27FC236}">
                <a16:creationId xmlns:a16="http://schemas.microsoft.com/office/drawing/2014/main" id="{95875E72-7FBD-4176-B780-614F3DA6B952}"/>
              </a:ext>
            </a:extLst>
          </p:cNvPr>
          <p:cNvSpPr txBox="1"/>
          <p:nvPr/>
        </p:nvSpPr>
        <p:spPr>
          <a:xfrm>
            <a:off x="6870583" y="2902591"/>
            <a:ext cx="1795244" cy="646331"/>
          </a:xfrm>
          <a:prstGeom prst="rect">
            <a:avLst/>
          </a:prstGeom>
          <a:noFill/>
        </p:spPr>
        <p:txBody>
          <a:bodyPr wrap="square" rtlCol="0">
            <a:spAutoFit/>
          </a:bodyPr>
          <a:lstStyle/>
          <a:p>
            <a:r>
              <a:rPr lang="en-US" dirty="0"/>
              <a:t>Allow or discard mems</a:t>
            </a:r>
          </a:p>
        </p:txBody>
      </p:sp>
    </p:spTree>
    <p:extLst>
      <p:ext uri="{BB962C8B-B14F-4D97-AF65-F5344CB8AC3E}">
        <p14:creationId xmlns:p14="http://schemas.microsoft.com/office/powerpoint/2010/main" val="180827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EA6EEC-1D61-46FC-99AC-E0CA57C5FA84}"/>
              </a:ext>
            </a:extLst>
          </p:cNvPr>
          <p:cNvSpPr/>
          <p:nvPr/>
        </p:nvSpPr>
        <p:spPr>
          <a:xfrm>
            <a:off x="1818174" y="1347876"/>
            <a:ext cx="4925098" cy="2622000"/>
          </a:xfrm>
          <a:prstGeom prst="rect">
            <a:avLst/>
          </a:prstGeom>
        </p:spPr>
        <p:txBody>
          <a:bodyPr wrap="square">
            <a:spAutoFit/>
          </a:bodyPr>
          <a:lstStyle/>
          <a:p>
            <a:pPr lvl="0">
              <a:lnSpc>
                <a:spcPct val="115000"/>
              </a:lnSpc>
              <a:spcAft>
                <a:spcPts val="0"/>
              </a:spcAft>
            </a:pPr>
            <a:r>
              <a:rPr lang="en-US" dirty="0">
                <a:ea typeface="Calibri" panose="020F0502020204030204" pitchFamily="34" charset="0"/>
                <a:cs typeface="Times New Roman" panose="02020603050405020304" pitchFamily="18" charset="0"/>
              </a:rPr>
              <a:t>DEEP LEARNING </a:t>
            </a:r>
            <a:endParaRPr lang="en-IN" dirty="0">
              <a:effectLst/>
              <a:ea typeface="Calibri" panose="020F0502020204030204" pitchFamily="34" charset="0"/>
              <a:cs typeface="Times New Roman" panose="02020603050405020304" pitchFamily="18" charset="0"/>
            </a:endParaRPr>
          </a:p>
          <a:p>
            <a:pPr marL="171450" lvl="0" indent="-1714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Perform EDA (exploratory data analysis).</a:t>
            </a:r>
            <a:endParaRPr lang="en-IN" dirty="0">
              <a:effectLst/>
              <a:ea typeface="Calibri" panose="020F0502020204030204" pitchFamily="34" charset="0"/>
              <a:cs typeface="Times New Roman" panose="02020603050405020304" pitchFamily="18" charset="0"/>
            </a:endParaRPr>
          </a:p>
          <a:p>
            <a:pPr marL="171450" lvl="0" indent="-1714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Create model using Natural Language Processing (NLP) model.</a:t>
            </a:r>
            <a:endParaRPr lang="en-IN" dirty="0">
              <a:effectLst/>
              <a:ea typeface="Calibri" panose="020F0502020204030204" pitchFamily="34" charset="0"/>
              <a:cs typeface="Times New Roman" panose="02020603050405020304" pitchFamily="18" charset="0"/>
            </a:endParaRPr>
          </a:p>
          <a:p>
            <a:pPr marL="171450" lvl="0" indent="-1714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Train the model using image dataset as well as text.</a:t>
            </a:r>
            <a:endParaRPr lang="en-IN" dirty="0">
              <a:effectLst/>
              <a:ea typeface="Calibri" panose="020F0502020204030204" pitchFamily="34" charset="0"/>
              <a:cs typeface="Times New Roman" panose="02020603050405020304" pitchFamily="18" charset="0"/>
            </a:endParaRPr>
          </a:p>
          <a:p>
            <a:pPr marL="171450" lvl="0" indent="-1714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Evaluate the model.</a:t>
            </a:r>
            <a:endParaRPr lang="en-IN" dirty="0">
              <a:effectLst/>
              <a:ea typeface="Calibri" panose="020F0502020204030204" pitchFamily="34" charset="0"/>
              <a:cs typeface="Times New Roman" panose="02020603050405020304" pitchFamily="18" charset="0"/>
            </a:endParaRPr>
          </a:p>
          <a:p>
            <a:pPr marL="171450" lvl="0" indent="-1714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Predict the model using test image.</a:t>
            </a:r>
            <a:endParaRPr lang="en-IN" dirty="0">
              <a:effectLs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C87ACE-488F-4A22-BBD8-7DEE38A3F1D2}"/>
              </a:ext>
            </a:extLst>
          </p:cNvPr>
          <p:cNvSpPr txBox="1"/>
          <p:nvPr/>
        </p:nvSpPr>
        <p:spPr>
          <a:xfrm>
            <a:off x="7199990" y="1347876"/>
            <a:ext cx="3632843" cy="1984902"/>
          </a:xfrm>
          <a:prstGeom prst="rect">
            <a:avLst/>
          </a:prstGeom>
          <a:noFill/>
        </p:spPr>
        <p:txBody>
          <a:bodyPr wrap="square" rtlCol="0">
            <a:spAutoFit/>
          </a:bodyPr>
          <a:lstStyle/>
          <a:p>
            <a:pPr lvl="0">
              <a:lnSpc>
                <a:spcPct val="115000"/>
              </a:lnSpc>
              <a:spcAft>
                <a:spcPts val="0"/>
              </a:spcAft>
            </a:pPr>
            <a:r>
              <a:rPr lang="en-US" dirty="0">
                <a:ea typeface="Calibri" panose="020F0502020204030204" pitchFamily="34" charset="0"/>
                <a:cs typeface="Times New Roman" panose="02020603050405020304" pitchFamily="18" charset="0"/>
              </a:rPr>
              <a:t>BASIC LIBRARIES</a:t>
            </a:r>
            <a:endParaRPr lang="en-IN" dirty="0">
              <a:ea typeface="Calibri" panose="020F0502020204030204" pitchFamily="34" charset="0"/>
              <a:cs typeface="Times New Roman" panose="02020603050405020304" pitchFamily="18" charset="0"/>
            </a:endParaRPr>
          </a:p>
          <a:p>
            <a:pPr marL="285750" lvl="0" indent="-2857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Tensorflow</a:t>
            </a:r>
            <a:endParaRPr lang="en-IN" dirty="0">
              <a:ea typeface="Calibri" panose="020F0502020204030204" pitchFamily="34" charset="0"/>
              <a:cs typeface="Times New Roman" panose="02020603050405020304" pitchFamily="18" charset="0"/>
            </a:endParaRPr>
          </a:p>
          <a:p>
            <a:pPr marL="285750" lvl="0" indent="-285750">
              <a:lnSpc>
                <a:spcPct val="115000"/>
              </a:lnSpc>
              <a:spcAft>
                <a:spcPts val="0"/>
              </a:spcAft>
              <a:buFont typeface="Arial" panose="020B0604020202020204" pitchFamily="34" charset="0"/>
              <a:buChar char="•"/>
            </a:pPr>
            <a:r>
              <a:rPr lang="en-US" dirty="0" err="1">
                <a:ea typeface="Calibri" panose="020F0502020204030204" pitchFamily="34" charset="0"/>
                <a:cs typeface="Times New Roman" panose="02020603050405020304" pitchFamily="18" charset="0"/>
              </a:rPr>
              <a:t>Keras</a:t>
            </a:r>
            <a:endParaRPr lang="en-IN" dirty="0">
              <a:ea typeface="Calibri" panose="020F0502020204030204" pitchFamily="34" charset="0"/>
              <a:cs typeface="Times New Roman" panose="02020603050405020304" pitchFamily="18" charset="0"/>
            </a:endParaRPr>
          </a:p>
          <a:p>
            <a:pPr marL="285750" lvl="0" indent="-285750">
              <a:lnSpc>
                <a:spcPct val="115000"/>
              </a:lnSpc>
              <a:spcAft>
                <a:spcPts val="0"/>
              </a:spcAft>
              <a:buFont typeface="Arial" panose="020B0604020202020204" pitchFamily="34" charset="0"/>
              <a:buChar char="•"/>
            </a:pPr>
            <a:r>
              <a:rPr lang="en-US" dirty="0" err="1">
                <a:ea typeface="Calibri" panose="020F0502020204030204" pitchFamily="34" charset="0"/>
                <a:cs typeface="Times New Roman" panose="02020603050405020304" pitchFamily="18" charset="0"/>
              </a:rPr>
              <a:t>Opencv</a:t>
            </a:r>
            <a:r>
              <a:rPr lang="en-US" dirty="0">
                <a:ea typeface="Calibri" panose="020F0502020204030204" pitchFamily="34" charset="0"/>
                <a:cs typeface="Times New Roman" panose="02020603050405020304" pitchFamily="18" charset="0"/>
              </a:rPr>
              <a:t>-python</a:t>
            </a:r>
            <a:endParaRPr lang="en-IN" dirty="0">
              <a:ea typeface="Calibri" panose="020F0502020204030204" pitchFamily="34" charset="0"/>
              <a:cs typeface="Times New Roman" panose="02020603050405020304" pitchFamily="18" charset="0"/>
            </a:endParaRPr>
          </a:p>
          <a:p>
            <a:pPr marL="285750" lvl="0" indent="-2857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Numpy</a:t>
            </a:r>
            <a:endParaRPr lang="en-IN" dirty="0">
              <a:ea typeface="Calibri" panose="020F0502020204030204" pitchFamily="34" charset="0"/>
              <a:cs typeface="Times New Roman" panose="02020603050405020304" pitchFamily="18" charset="0"/>
            </a:endParaRPr>
          </a:p>
          <a:p>
            <a:pPr marL="285750" lvl="0" indent="-2857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Matplotlib</a:t>
            </a:r>
            <a:endParaRPr lang="en-IN" dirty="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3E2CD8B-7682-4DF7-A38C-44FB4AF5397F}"/>
              </a:ext>
            </a:extLst>
          </p:cNvPr>
          <p:cNvSpPr txBox="1"/>
          <p:nvPr/>
        </p:nvSpPr>
        <p:spPr>
          <a:xfrm>
            <a:off x="1744151" y="638435"/>
            <a:ext cx="4925097" cy="646331"/>
          </a:xfrm>
          <a:prstGeom prst="rect">
            <a:avLst/>
          </a:prstGeom>
          <a:noFill/>
        </p:spPr>
        <p:txBody>
          <a:bodyPr wrap="square" rtlCol="0">
            <a:spAutoFit/>
          </a:bodyPr>
          <a:lstStyle/>
          <a:p>
            <a:r>
              <a:rPr lang="en-US" sz="3600" dirty="0">
                <a:latin typeface="+mj-lt"/>
                <a:ea typeface="Calibri" panose="020F0502020204030204" pitchFamily="34" charset="0"/>
                <a:cs typeface="Times New Roman" panose="02020603050405020304" pitchFamily="18" charset="0"/>
              </a:rPr>
              <a:t>TECHNICAL</a:t>
            </a:r>
            <a:r>
              <a:rPr lang="en-US" sz="3600" dirty="0">
                <a:ea typeface="Calibri" panose="020F0502020204030204" pitchFamily="34" charset="0"/>
                <a:cs typeface="Times New Roman" panose="02020603050405020304" pitchFamily="18" charset="0"/>
              </a:rPr>
              <a:t> DETAILS</a:t>
            </a:r>
            <a:endParaRPr lang="en-IN" sz="3600" dirty="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D76F4C0E-952D-48D7-B115-2C1C0CE25BF4}"/>
              </a:ext>
            </a:extLst>
          </p:cNvPr>
          <p:cNvSpPr/>
          <p:nvPr/>
        </p:nvSpPr>
        <p:spPr>
          <a:xfrm>
            <a:off x="1818174" y="4032986"/>
            <a:ext cx="6134315" cy="1029256"/>
          </a:xfrm>
          <a:prstGeom prst="rect">
            <a:avLst/>
          </a:prstGeom>
        </p:spPr>
        <p:txBody>
          <a:bodyPr wrap="square">
            <a:spAutoFit/>
          </a:bodyPr>
          <a:lstStyle/>
          <a:p>
            <a:pPr lvl="0">
              <a:lnSpc>
                <a:spcPct val="115000"/>
              </a:lnSpc>
              <a:spcAft>
                <a:spcPts val="0"/>
              </a:spcAft>
            </a:pPr>
            <a:r>
              <a:rPr lang="en-US" dirty="0">
                <a:ea typeface="Calibri" panose="020F0502020204030204" pitchFamily="34" charset="0"/>
                <a:cs typeface="Times New Roman" panose="02020603050405020304" pitchFamily="18" charset="0"/>
              </a:rPr>
              <a:t>API</a:t>
            </a:r>
            <a:endParaRPr lang="en-IN" dirty="0">
              <a:effectLst/>
              <a:ea typeface="Calibri" panose="020F0502020204030204" pitchFamily="34" charset="0"/>
              <a:cs typeface="Times New Roman" panose="02020603050405020304" pitchFamily="18" charset="0"/>
            </a:endParaRPr>
          </a:p>
          <a:p>
            <a:pPr marL="171450" lvl="0" indent="-1714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AWS </a:t>
            </a:r>
            <a:r>
              <a:rPr lang="en-US" dirty="0" err="1">
                <a:ea typeface="Calibri" panose="020F0502020204030204" pitchFamily="34" charset="0"/>
                <a:cs typeface="Times New Roman" panose="02020603050405020304" pitchFamily="18" charset="0"/>
              </a:rPr>
              <a:t>textract</a:t>
            </a:r>
            <a:r>
              <a:rPr lang="en-US" dirty="0">
                <a:ea typeface="Calibri" panose="020F0502020204030204" pitchFamily="34"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a:p>
            <a:pPr marL="171450" lvl="0" indent="-171450">
              <a:lnSpc>
                <a:spcPct val="115000"/>
              </a:lnSpc>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Boto3</a:t>
            </a:r>
            <a:endParaRPr lang="en-IN"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46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D7E79B-5FF2-4BEB-9063-B7808DAF2B8F}"/>
              </a:ext>
            </a:extLst>
          </p:cNvPr>
          <p:cNvSpPr/>
          <p:nvPr/>
        </p:nvSpPr>
        <p:spPr>
          <a:xfrm>
            <a:off x="1794284" y="782570"/>
            <a:ext cx="9736183" cy="646331"/>
          </a:xfrm>
          <a:prstGeom prst="rect">
            <a:avLst/>
          </a:prstGeom>
        </p:spPr>
        <p:txBody>
          <a:bodyPr wrap="square">
            <a:spAutoFit/>
          </a:bodyPr>
          <a:lstStyle/>
          <a:p>
            <a:r>
              <a:rPr lang="en-US" sz="3600" dirty="0">
                <a:latin typeface="+mj-lt"/>
                <a:ea typeface="Calibri" panose="020F0502020204030204" pitchFamily="34" charset="0"/>
                <a:cs typeface="Times New Roman" panose="02020603050405020304" pitchFamily="18" charset="0"/>
              </a:rPr>
              <a:t>INNOVATION</a:t>
            </a:r>
            <a:r>
              <a:rPr lang="en-US" sz="3600" dirty="0">
                <a:latin typeface="Calibri" panose="020F0502020204030204" pitchFamily="34" charset="0"/>
                <a:ea typeface="Calibri" panose="020F0502020204030204" pitchFamily="34" charset="0"/>
                <a:cs typeface="Times New Roman" panose="02020603050405020304" pitchFamily="18" charset="0"/>
              </a:rPr>
              <a:t> AND COMPETITIVE ADVANTAGE</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30B95AB-C474-4659-A678-EF7D627CC93F}"/>
              </a:ext>
            </a:extLst>
          </p:cNvPr>
          <p:cNvSpPr txBox="1"/>
          <p:nvPr/>
        </p:nvSpPr>
        <p:spPr>
          <a:xfrm>
            <a:off x="1794284" y="1784758"/>
            <a:ext cx="8623883"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Social media’s user get more correct information and avoid to wrong activity which is post by end user.</a:t>
            </a:r>
          </a:p>
          <a:p>
            <a:pPr marL="285750" indent="-285750" algn="just">
              <a:buFont typeface="Arial" panose="020B0604020202020204" pitchFamily="34" charset="0"/>
              <a:buChar char="•"/>
            </a:pPr>
            <a:r>
              <a:rPr lang="en-US" dirty="0"/>
              <a:t>Youth generation will go in right way to utilize own interest. </a:t>
            </a:r>
          </a:p>
          <a:p>
            <a:pPr marL="285750" indent="-285750" algn="just">
              <a:buFont typeface="Arial" panose="020B0604020202020204" pitchFamily="34" charset="0"/>
              <a:buChar char="•"/>
            </a:pPr>
            <a:r>
              <a:rPr lang="en-US" dirty="0"/>
              <a:t>It help to detect those user which post wrong mems on social media.</a:t>
            </a:r>
          </a:p>
          <a:p>
            <a:pPr marL="285750" indent="-285750" algn="just">
              <a:buFont typeface="Arial" panose="020B0604020202020204" pitchFamily="34" charset="0"/>
              <a:buChar char="•"/>
            </a:pPr>
            <a:r>
              <a:rPr lang="en-US" dirty="0"/>
              <a:t>It help to save the time.</a:t>
            </a:r>
          </a:p>
          <a:p>
            <a:pPr marL="285750" indent="-285750" algn="just">
              <a:buFont typeface="Arial" panose="020B0604020202020204" pitchFamily="34" charset="0"/>
              <a:buChar char="•"/>
            </a:pPr>
            <a:r>
              <a:rPr lang="en-US" b="0" i="0" dirty="0">
                <a:solidFill>
                  <a:srgbClr val="222222"/>
                </a:solidFill>
                <a:effectLst/>
              </a:rPr>
              <a:t>Youth will do righty activity and explore the knowledge.</a:t>
            </a:r>
            <a:endParaRPr lang="en-US" dirty="0">
              <a:solidFill>
                <a:srgbClr val="222222"/>
              </a:solidFill>
            </a:endParaRPr>
          </a:p>
          <a:p>
            <a:pPr marL="285750" indent="-285750" algn="just">
              <a:buFont typeface="Arial" panose="020B0604020202020204" pitchFamily="34" charset="0"/>
              <a:buChar char="•"/>
            </a:pPr>
            <a:r>
              <a:rPr lang="en-US" b="0" i="0" dirty="0">
                <a:solidFill>
                  <a:srgbClr val="222222"/>
                </a:solidFill>
                <a:effectLst/>
              </a:rPr>
              <a:t>It helps to reduce the wrong activity or information in social media.</a:t>
            </a:r>
          </a:p>
          <a:p>
            <a:pPr marL="285750" indent="-285750" algn="just">
              <a:buFont typeface="Arial" panose="020B0604020202020204" pitchFamily="34" charset="0"/>
              <a:buChar char="•"/>
            </a:pPr>
            <a:r>
              <a:rPr lang="en-US" b="0" i="0" dirty="0">
                <a:solidFill>
                  <a:srgbClr val="222222"/>
                </a:solidFill>
                <a:effectLst/>
              </a:rPr>
              <a:t>Here, we can classify the memes which support it like comedy, political, terrorist and so on. so that according to the type of memes we can decide that it can go on social media or not.</a:t>
            </a:r>
          </a:p>
        </p:txBody>
      </p:sp>
    </p:spTree>
    <p:extLst>
      <p:ext uri="{BB962C8B-B14F-4D97-AF65-F5344CB8AC3E}">
        <p14:creationId xmlns:p14="http://schemas.microsoft.com/office/powerpoint/2010/main" val="395106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C38DF-A818-4219-9A7D-2C32A8F3EBF8}"/>
              </a:ext>
            </a:extLst>
          </p:cNvPr>
          <p:cNvSpPr txBox="1"/>
          <p:nvPr/>
        </p:nvSpPr>
        <p:spPr>
          <a:xfrm>
            <a:off x="4939018" y="2782669"/>
            <a:ext cx="2313963" cy="646331"/>
          </a:xfrm>
          <a:prstGeom prst="rect">
            <a:avLst/>
          </a:prstGeom>
          <a:noFill/>
        </p:spPr>
        <p:txBody>
          <a:bodyPr wrap="square" rtlCol="0">
            <a:spAutoFit/>
          </a:bodyPr>
          <a:lstStyle/>
          <a:p>
            <a:r>
              <a:rPr lang="en-US" sz="3600" dirty="0"/>
              <a:t>Thank you.</a:t>
            </a:r>
          </a:p>
        </p:txBody>
      </p:sp>
    </p:spTree>
    <p:extLst>
      <p:ext uri="{BB962C8B-B14F-4D97-AF65-F5344CB8AC3E}">
        <p14:creationId xmlns:p14="http://schemas.microsoft.com/office/powerpoint/2010/main" val="3782673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106</TotalTime>
  <Words>371</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 Light</vt:lpstr>
      <vt:lpstr>Calibri</vt:lpstr>
      <vt:lpstr>Corbel</vt:lpstr>
      <vt:lpstr>Parallax</vt:lpstr>
      <vt:lpstr>MEMES DETECTION IN SOCIAL MEDIA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dc:title>
  <dc:creator>Minhaj Uddin</dc:creator>
  <cp:lastModifiedBy>Minhaj Uddin</cp:lastModifiedBy>
  <cp:revision>13</cp:revision>
  <dcterms:created xsi:type="dcterms:W3CDTF">2021-06-07T16:05:30Z</dcterms:created>
  <dcterms:modified xsi:type="dcterms:W3CDTF">2021-06-24T07:38:42Z</dcterms:modified>
</cp:coreProperties>
</file>