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63" r:id="rId4"/>
    <p:sldId id="266" r:id="rId5"/>
    <p:sldId id="267" r:id="rId6"/>
    <p:sldId id="268" r:id="rId7"/>
    <p:sldId id="269" r:id="rId8"/>
    <p:sldId id="276" r:id="rId9"/>
    <p:sldId id="270" r:id="rId10"/>
    <p:sldId id="264" r:id="rId11"/>
    <p:sldId id="272" r:id="rId12"/>
    <p:sldId id="273" r:id="rId13"/>
    <p:sldId id="271" r:id="rId14"/>
    <p:sldId id="274" r:id="rId15"/>
    <p:sldId id="265" r:id="rId16"/>
    <p:sldId id="277" r:id="rId17"/>
    <p:sldId id="278" r:id="rId18"/>
    <p:sldId id="279" r:id="rId19"/>
    <p:sldId id="280" r:id="rId20"/>
    <p:sldId id="281" r:id="rId21"/>
    <p:sldId id="282" r:id="rId22"/>
    <p:sldId id="275"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6355" autoAdjust="0"/>
  </p:normalViewPr>
  <p:slideViewPr>
    <p:cSldViewPr>
      <p:cViewPr varScale="1">
        <p:scale>
          <a:sx n="64" d="100"/>
          <a:sy n="64" d="100"/>
        </p:scale>
        <p:origin x="16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09/12/2016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ndroid_Ice_Cream_Sandwich" TargetMode="External"/><Relationship Id="rId13" Type="http://schemas.openxmlformats.org/officeDocument/2006/relationships/hyperlink" Target="https://en.wikipedia.org/wiki/Android_Nougat" TargetMode="External"/><Relationship Id="rId3" Type="http://schemas.openxmlformats.org/officeDocument/2006/relationships/hyperlink" Target="https://en.wikipedia.org/wiki/Android_Donut" TargetMode="External"/><Relationship Id="rId7" Type="http://schemas.openxmlformats.org/officeDocument/2006/relationships/hyperlink" Target="https://en.wikipedia.org/wiki/Android_Honeycomb" TargetMode="External"/><Relationship Id="rId12" Type="http://schemas.openxmlformats.org/officeDocument/2006/relationships/hyperlink" Target="https://en.wikipedia.org/wiki/Android_Marshmallow" TargetMode="External"/><Relationship Id="rId2" Type="http://schemas.openxmlformats.org/officeDocument/2006/relationships/hyperlink" Target="https://en.wikipedia.org/wiki/Android_Cupcake" TargetMode="External"/><Relationship Id="rId1" Type="http://schemas.openxmlformats.org/officeDocument/2006/relationships/slideLayout" Target="../slideLayouts/slideLayout2.xml"/><Relationship Id="rId6" Type="http://schemas.openxmlformats.org/officeDocument/2006/relationships/hyperlink" Target="https://en.wikipedia.org/wiki/Android_Gingerbread" TargetMode="External"/><Relationship Id="rId11" Type="http://schemas.openxmlformats.org/officeDocument/2006/relationships/hyperlink" Target="https://en.wikipedia.org/wiki/Android_Lollipop" TargetMode="External"/><Relationship Id="rId5" Type="http://schemas.openxmlformats.org/officeDocument/2006/relationships/hyperlink" Target="https://en.wikipedia.org/wiki/Android_Froyo" TargetMode="External"/><Relationship Id="rId10" Type="http://schemas.openxmlformats.org/officeDocument/2006/relationships/hyperlink" Target="https://en.wikipedia.org/wiki/Android_KitKat" TargetMode="External"/><Relationship Id="rId4" Type="http://schemas.openxmlformats.org/officeDocument/2006/relationships/hyperlink" Target="https://en.wikipedia.org/wiki/Android_Eclair" TargetMode="External"/><Relationship Id="rId9" Type="http://schemas.openxmlformats.org/officeDocument/2006/relationships/hyperlink" Target="https://en.wikipedia.org/wiki/Android_Jelly_Bea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pload.wikimedia.org/wikipedia/commons/e/ee/Android_historical_version_distribution_-_vector.sv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90600" y="1828800"/>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1" i="0" u="none" strike="noStrike" kern="0" cap="none" spc="0" normalizeH="0" baseline="0" noProof="0" smtClean="0">
                <a:ln>
                  <a:noFill/>
                </a:ln>
                <a:solidFill>
                  <a:srgbClr val="002060"/>
                </a:solidFill>
                <a:effectLst/>
                <a:uLnTx/>
                <a:uFillTx/>
                <a:latin typeface="Cambria" panose="02040503050406030204" pitchFamily="18" charset="0"/>
              </a:rPr>
              <a:t>GIỚI</a:t>
            </a:r>
            <a:r>
              <a:rPr kumimoji="0" lang="en-US" sz="4800" b="1" i="0" u="none" strike="noStrike" kern="0" cap="none" spc="0" normalizeH="0" noProof="0" smtClean="0">
                <a:ln>
                  <a:noFill/>
                </a:ln>
                <a:solidFill>
                  <a:srgbClr val="002060"/>
                </a:solidFill>
                <a:effectLst/>
                <a:uLnTx/>
                <a:uFillTx/>
                <a:latin typeface="Cambria" panose="02040503050406030204" pitchFamily="18" charset="0"/>
              </a:rPr>
              <a:t> THIỆU VỀ ANDROID</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7170" name="Picture 2" descr="http://vtcacademy.edu.vn/DataFile/Image/Orginal/65-FF-4E-55-15-2B-A0-2A-ED-37-9D-EE-BC-9F-EA-F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343400" cy="457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49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 name="Picture 1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39751" y="1769306"/>
            <a:ext cx="7994650" cy="46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261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1" name="Picture 17"/>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665912" cy="46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013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1143000" y="1371600"/>
            <a:ext cx="6705600" cy="1077218"/>
          </a:xfrm>
          <a:prstGeom prst="rect">
            <a:avLst/>
          </a:prstGeom>
        </p:spPr>
        <p:txBody>
          <a:bodyPr wrap="square">
            <a:spAutoFit/>
          </a:bodyPr>
          <a:lstStyle/>
          <a:p>
            <a:pPr algn="ctr"/>
            <a:r>
              <a:rPr lang="vi-VN" sz="2800" b="1">
                <a:solidFill>
                  <a:srgbClr val="FF0000"/>
                </a:solidFill>
                <a:latin typeface="Cambria" panose="02040503050406030204" pitchFamily="18" charset="0"/>
              </a:rPr>
              <a:t>“</a:t>
            </a:r>
            <a:r>
              <a:rPr lang="vi-VN" sz="3600" b="1">
                <a:solidFill>
                  <a:srgbClr val="FF0000"/>
                </a:solidFill>
                <a:latin typeface="Cambria" panose="02040503050406030204" pitchFamily="18" charset="0"/>
              </a:rPr>
              <a:t>Cơn khát</a:t>
            </a:r>
            <a:r>
              <a:rPr lang="vi-VN" sz="2800" b="1">
                <a:solidFill>
                  <a:srgbClr val="FF0000"/>
                </a:solidFill>
                <a:latin typeface="Cambria" panose="02040503050406030204" pitchFamily="18" charset="0"/>
              </a:rPr>
              <a:t>” nhân lực trong phát triển ứng dụng di động.</a:t>
            </a:r>
            <a:endParaRPr lang="vi-VN" sz="2800" b="1" i="0">
              <a:solidFill>
                <a:srgbClr val="FF0000"/>
              </a:solidFill>
              <a:effectLst/>
              <a:latin typeface="Cambria" panose="02040503050406030204" pitchFamily="18" charset="0"/>
            </a:endParaRPr>
          </a:p>
        </p:txBody>
      </p:sp>
      <p:pic>
        <p:nvPicPr>
          <p:cNvPr id="1026" name="Picture 2" descr="Nghe-lap-trinh-di-dong.jpg (498×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71800"/>
            <a:ext cx="4743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5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a:solidFill>
                  <a:schemeClr val="tx1"/>
                </a:solidFill>
                <a:latin typeface="Cambria" panose="02040503050406030204" pitchFamily="18" charset="0"/>
                <a:cs typeface="Tahoma" panose="020B0604030504040204" pitchFamily="34" charset="0"/>
              </a:rPr>
              <a:t>Android được hình thành dựa trên nền tảng Linux nhân 2.6, từ phiên bản 4.0 sử dụng Linux nhân 3.x.</a:t>
            </a:r>
          </a:p>
          <a:p>
            <a:r>
              <a:rPr lang="en-US" altLang="en-US" sz="2800">
                <a:solidFill>
                  <a:schemeClr val="tx1"/>
                </a:solidFill>
                <a:latin typeface="Cambria" panose="02040503050406030204" pitchFamily="18" charset="0"/>
                <a:cs typeface="Tahoma" panose="020B0604030504040204" pitchFamily="34" charset="0"/>
              </a:rPr>
              <a:t>Android bao gồm 3 thành phần chính:</a:t>
            </a:r>
          </a:p>
          <a:p>
            <a:pPr lvl="1">
              <a:buClr>
                <a:srgbClr val="3333CC"/>
              </a:buClr>
            </a:pPr>
            <a:r>
              <a:rPr lang="en-US" altLang="en-US" b="1">
                <a:latin typeface="Cambria" panose="02040503050406030204" pitchFamily="18" charset="0"/>
                <a:cs typeface="Tahoma" panose="020B0604030504040204" pitchFamily="34" charset="0"/>
              </a:rPr>
              <a:t>Middleware</a:t>
            </a:r>
          </a:p>
          <a:p>
            <a:pPr lvl="1">
              <a:buClr>
                <a:srgbClr val="3333CC"/>
              </a:buClr>
            </a:pPr>
            <a:r>
              <a:rPr lang="en-US" altLang="en-US" b="1">
                <a:latin typeface="Cambria" panose="02040503050406030204" pitchFamily="18" charset="0"/>
                <a:cs typeface="Tahoma" panose="020B0604030504040204" pitchFamily="34" charset="0"/>
              </a:rPr>
              <a:t>Các thư viện và API viết bằng C</a:t>
            </a:r>
          </a:p>
          <a:p>
            <a:pPr lvl="1">
              <a:buClr>
                <a:srgbClr val="3333CC"/>
              </a:buClr>
            </a:pPr>
            <a:r>
              <a:rPr lang="en-US" altLang="en-US" b="1">
                <a:latin typeface="Cambria" panose="02040503050406030204" pitchFamily="18" charset="0"/>
                <a:cs typeface="Tahoma" panose="020B0604030504040204" pitchFamily="34" charset="0"/>
              </a:rPr>
              <a:t>Các ứng dụng thực thi viết bằng Java</a:t>
            </a:r>
          </a:p>
          <a:p>
            <a:r>
              <a:rPr lang="en-US" altLang="en-US" sz="2800">
                <a:solidFill>
                  <a:schemeClr val="tx1"/>
                </a:solidFill>
                <a:latin typeface="Cambria" panose="02040503050406030204" pitchFamily="18" charset="0"/>
                <a:cs typeface="Tahoma" panose="020B0604030504040204" pitchFamily="34" charset="0"/>
              </a:rPr>
              <a:t>Sử dụng máy ảo Dalvik để biên dịch mã .dex (Dalvik Excuteable) sang Java bytecode.</a:t>
            </a:r>
          </a:p>
        </p:txBody>
      </p:sp>
    </p:spTree>
    <p:extLst>
      <p:ext uri="{BB962C8B-B14F-4D97-AF65-F5344CB8AC3E}">
        <p14:creationId xmlns:p14="http://schemas.microsoft.com/office/powerpoint/2010/main" val="309084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Content Placeholder 3" descr="Screen Shot 2014-03-20 at 10.13.11 PM.png"/>
          <p:cNvPicPr>
            <a:picLocks noChangeAspect="1"/>
          </p:cNvPicPr>
          <p:nvPr/>
        </p:nvPicPr>
        <p:blipFill>
          <a:blip r:embed="rId2">
            <a:extLst>
              <a:ext uri="{28A0092B-C50C-407E-A947-70E740481C1C}">
                <a14:useLocalDpi xmlns:a14="http://schemas.microsoft.com/office/drawing/2010/main" val="0"/>
              </a:ext>
            </a:extLst>
          </a:blip>
          <a:srcRect l="-11958" r="-11958"/>
          <a:stretch>
            <a:fillRect/>
          </a:stretch>
        </p:blipFill>
        <p:spPr>
          <a:xfrm>
            <a:off x="1066800" y="1143000"/>
            <a:ext cx="6866584" cy="4495800"/>
          </a:xfrm>
          <a:prstGeom prst="rect">
            <a:avLst/>
          </a:prstGeom>
        </p:spPr>
      </p:pic>
      <p:sp>
        <p:nvSpPr>
          <p:cNvPr id="10" name="Content Placeholder 2"/>
          <p:cNvSpPr txBox="1">
            <a:spLocks/>
          </p:cNvSpPr>
          <p:nvPr/>
        </p:nvSpPr>
        <p:spPr bwMode="auto">
          <a:xfrm>
            <a:off x="270858" y="5638800"/>
            <a:ext cx="8644542"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altLang="en-US" sz="2800" smtClean="0">
                <a:solidFill>
                  <a:schemeClr val="tx1"/>
                </a:solidFill>
                <a:latin typeface="Cambria" panose="02040503050406030204" pitchFamily="18" charset="0"/>
                <a:cs typeface="Tahoma" panose="020B0604030504040204" pitchFamily="34" charset="0"/>
              </a:rPr>
              <a:t>Kiến trúc của Android được chia làm nhiều tầng, mỗi tầng có nhiệm vụ khác nhau.</a:t>
            </a:r>
            <a:endParaRPr lang="en-US" altLang="en-US">
              <a:latin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673022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l="418" t="74576" r="-801"/>
          <a:stretch/>
        </p:blipFill>
        <p:spPr>
          <a:xfrm>
            <a:off x="1981200" y="1219200"/>
            <a:ext cx="5562600" cy="1143000"/>
          </a:xfrm>
          <a:prstGeom prst="rect">
            <a:avLst/>
          </a:prstGeom>
        </p:spPr>
      </p:pic>
      <p:sp>
        <p:nvSpPr>
          <p:cNvPr id="10" name="Content Placeholder 2"/>
          <p:cNvSpPr txBox="1">
            <a:spLocks/>
          </p:cNvSpPr>
          <p:nvPr/>
        </p:nvSpPr>
        <p:spPr bwMode="auto">
          <a:xfrm>
            <a:off x="325332" y="2514600"/>
            <a:ext cx="8644542"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800">
                <a:solidFill>
                  <a:schemeClr val="tx1"/>
                </a:solidFill>
                <a:latin typeface="Cambria" panose="02040503050406030204" pitchFamily="18" charset="0"/>
                <a:cs typeface="Tahoma" panose="020B0604030504040204" pitchFamily="34" charset="0"/>
              </a:rPr>
              <a:t>Linux kernel  –  lõi chính của toàn hệ  thống bao gồm các điều khiển phần cứng, </a:t>
            </a:r>
            <a:r>
              <a:rPr lang="vi-VN" altLang="en-US" sz="2800" smtClean="0">
                <a:solidFill>
                  <a:schemeClr val="tx1"/>
                </a:solidFill>
                <a:latin typeface="Cambria" panose="02040503050406030204" pitchFamily="18" charset="0"/>
                <a:cs typeface="Tahoma" panose="020B0604030504040204" pitchFamily="34" charset="0"/>
              </a:rPr>
              <a:t>bộ </a:t>
            </a:r>
            <a:r>
              <a:rPr lang="vi-VN" altLang="en-US" sz="2800">
                <a:solidFill>
                  <a:schemeClr val="tx1"/>
                </a:solidFill>
                <a:latin typeface="Cambria" panose="02040503050406030204" pitchFamily="18" charset="0"/>
                <a:cs typeface="Tahoma" panose="020B0604030504040204" pitchFamily="34" charset="0"/>
              </a:rPr>
              <a:t>quản lý xử lý và bộ nhớ, bảo mật, kết nối mạng, bộ quản lý năng lượng.</a:t>
            </a:r>
            <a:endParaRPr lang="en-US" altLang="en-US">
              <a:latin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79491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304800" y="2701582"/>
            <a:ext cx="8644542" cy="3276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400">
                <a:solidFill>
                  <a:srgbClr val="FF0000"/>
                </a:solidFill>
                <a:latin typeface="Cambria" panose="02040503050406030204" pitchFamily="18" charset="0"/>
                <a:cs typeface="Tahoma" panose="020B0604030504040204" pitchFamily="34" charset="0"/>
              </a:rPr>
              <a:t>Libraries</a:t>
            </a:r>
            <a:r>
              <a:rPr lang="vi-VN" altLang="en-US" sz="2400">
                <a:solidFill>
                  <a:schemeClr val="tx1"/>
                </a:solidFill>
                <a:latin typeface="Cambria" panose="02040503050406030204" pitchFamily="18" charset="0"/>
                <a:cs typeface="Tahoma" panose="020B0604030504040204" pitchFamily="34" charset="0"/>
              </a:rPr>
              <a:t>  –  thực thi trên tầng nhân Linux, bao gồm các thư viện lõi khác nhau </a:t>
            </a:r>
            <a:r>
              <a:rPr lang="vi-VN" altLang="en-US" sz="2400" smtClean="0">
                <a:solidFill>
                  <a:schemeClr val="tx1"/>
                </a:solidFill>
                <a:latin typeface="Cambria" panose="02040503050406030204" pitchFamily="18" charset="0"/>
                <a:cs typeface="Tahoma" panose="020B0604030504040204" pitchFamily="34" charset="0"/>
              </a:rPr>
              <a:t>của </a:t>
            </a:r>
            <a:r>
              <a:rPr lang="vi-VN" altLang="en-US" sz="2400">
                <a:solidFill>
                  <a:schemeClr val="tx1"/>
                </a:solidFill>
                <a:latin typeface="Cambria" panose="02040503050406030204" pitchFamily="18" charset="0"/>
                <a:cs typeface="Tahoma" panose="020B0604030504040204" pitchFamily="34" charset="0"/>
              </a:rPr>
              <a:t>C/C++ như libc và SSL. Có các dạng sau:</a:t>
            </a:r>
          </a:p>
          <a:p>
            <a:pPr algn="just">
              <a:buFont typeface="Wingdings" panose="05000000000000000000" pitchFamily="2" charset="2"/>
              <a:buChar char="ü"/>
            </a:pPr>
            <a:r>
              <a:rPr lang="vi-VN" altLang="en-US" sz="2400" smtClean="0">
                <a:solidFill>
                  <a:schemeClr val="tx1"/>
                </a:solidFill>
                <a:latin typeface="Cambria" panose="02040503050406030204" pitchFamily="18" charset="0"/>
                <a:cs typeface="Tahoma" panose="020B0604030504040204" pitchFamily="34" charset="0"/>
              </a:rPr>
              <a:t>Thư </a:t>
            </a:r>
            <a:r>
              <a:rPr lang="vi-VN" altLang="en-US" sz="2400">
                <a:solidFill>
                  <a:schemeClr val="tx1"/>
                </a:solidFill>
                <a:latin typeface="Cambria" panose="02040503050406030204" pitchFamily="18" charset="0"/>
                <a:cs typeface="Tahoma" panose="020B0604030504040204" pitchFamily="34" charset="0"/>
              </a:rPr>
              <a:t>viện hổ trợ phát các tập tin đa truyền thông.</a:t>
            </a:r>
          </a:p>
          <a:p>
            <a:pPr algn="just">
              <a:buFont typeface="Wingdings" panose="05000000000000000000" pitchFamily="2" charset="2"/>
              <a:buChar char="ü"/>
            </a:pPr>
            <a:r>
              <a:rPr lang="vi-VN" altLang="en-US" sz="2400" smtClean="0">
                <a:solidFill>
                  <a:schemeClr val="tx1"/>
                </a:solidFill>
                <a:latin typeface="Cambria" panose="02040503050406030204" pitchFamily="18" charset="0"/>
                <a:cs typeface="Tahoma" panose="020B0604030504040204" pitchFamily="34" charset="0"/>
              </a:rPr>
              <a:t>Bộ </a:t>
            </a:r>
            <a:r>
              <a:rPr lang="vi-VN" altLang="en-US" sz="2400">
                <a:solidFill>
                  <a:schemeClr val="tx1"/>
                </a:solidFill>
                <a:latin typeface="Cambria" panose="02040503050406030204" pitchFamily="18" charset="0"/>
                <a:cs typeface="Tahoma" panose="020B0604030504040204" pitchFamily="34" charset="0"/>
              </a:rPr>
              <a:t>quản lý hiển thị</a:t>
            </a:r>
          </a:p>
          <a:p>
            <a:pPr algn="just">
              <a:buFont typeface="Wingdings" panose="05000000000000000000" pitchFamily="2" charset="2"/>
              <a:buChar char="ü"/>
            </a:pPr>
            <a:r>
              <a:rPr lang="vi-VN" altLang="en-US" sz="2400" smtClean="0">
                <a:solidFill>
                  <a:schemeClr val="tx1"/>
                </a:solidFill>
                <a:latin typeface="Cambria" panose="02040503050406030204" pitchFamily="18" charset="0"/>
                <a:cs typeface="Tahoma" panose="020B0604030504040204" pitchFamily="34" charset="0"/>
              </a:rPr>
              <a:t>Thư </a:t>
            </a:r>
            <a:r>
              <a:rPr lang="vi-VN" altLang="en-US" sz="2400">
                <a:solidFill>
                  <a:schemeClr val="tx1"/>
                </a:solidFill>
                <a:latin typeface="Cambria" panose="02040503050406030204" pitchFamily="18" charset="0"/>
                <a:cs typeface="Tahoma" panose="020B0604030504040204" pitchFamily="34" charset="0"/>
              </a:rPr>
              <a:t>viện hổ trợ đồ họa OpenGL 2D và 3D</a:t>
            </a:r>
          </a:p>
          <a:p>
            <a:pPr algn="just">
              <a:buFont typeface="Wingdings" panose="05000000000000000000" pitchFamily="2" charset="2"/>
              <a:buChar char="ü"/>
            </a:pPr>
            <a:r>
              <a:rPr lang="vi-VN" altLang="en-US" sz="2400" smtClean="0">
                <a:solidFill>
                  <a:schemeClr val="tx1"/>
                </a:solidFill>
                <a:latin typeface="Cambria" panose="02040503050406030204" pitchFamily="18" charset="0"/>
                <a:cs typeface="Tahoma" panose="020B0604030504040204" pitchFamily="34" charset="0"/>
              </a:rPr>
              <a:t>SQLite </a:t>
            </a:r>
            <a:r>
              <a:rPr lang="vi-VN" altLang="en-US" sz="2400">
                <a:solidFill>
                  <a:schemeClr val="tx1"/>
                </a:solidFill>
                <a:latin typeface="Cambria" panose="02040503050406030204" pitchFamily="18" charset="0"/>
                <a:cs typeface="Tahoma" panose="020B0604030504040204" pitchFamily="34" charset="0"/>
              </a:rPr>
              <a:t>hổ trợ lưu trữ cơ sở dữ liệu</a:t>
            </a:r>
          </a:p>
          <a:p>
            <a:pPr algn="just">
              <a:buFont typeface="Wingdings" panose="05000000000000000000" pitchFamily="2" charset="2"/>
              <a:buChar char="ü"/>
            </a:pPr>
            <a:r>
              <a:rPr lang="vi-VN" altLang="en-US" sz="2400" smtClean="0">
                <a:solidFill>
                  <a:schemeClr val="tx1"/>
                </a:solidFill>
                <a:latin typeface="Cambria" panose="02040503050406030204" pitchFamily="18" charset="0"/>
                <a:cs typeface="Tahoma" panose="020B0604030504040204" pitchFamily="34" charset="0"/>
              </a:rPr>
              <a:t>SSL </a:t>
            </a:r>
            <a:r>
              <a:rPr lang="vi-VN" altLang="en-US" sz="2400">
                <a:solidFill>
                  <a:schemeClr val="tx1"/>
                </a:solidFill>
                <a:latin typeface="Cambria" panose="02040503050406030204" pitchFamily="18" charset="0"/>
                <a:cs typeface="Tahoma" panose="020B0604030504040204" pitchFamily="34" charset="0"/>
              </a:rPr>
              <a:t>và WebKit cho phép tương tác với trình duyệt và bảo mật Internet.</a:t>
            </a:r>
            <a:endParaRPr lang="en-US" altLang="en-US" sz="2400">
              <a:latin typeface="Cambria" panose="02040503050406030204" pitchFamily="18" charset="0"/>
              <a:cs typeface="Tahoma" panose="020B0604030504040204" pitchFamily="34" charset="0"/>
            </a:endParaRPr>
          </a:p>
        </p:txBody>
      </p:sp>
      <p:pic>
        <p:nvPicPr>
          <p:cNvPr id="11"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l="418" t="40678" r="573" b="25423"/>
          <a:stretch/>
        </p:blipFill>
        <p:spPr>
          <a:xfrm>
            <a:off x="1752600" y="1122191"/>
            <a:ext cx="5486400" cy="1524000"/>
          </a:xfrm>
          <a:prstGeom prst="rect">
            <a:avLst/>
          </a:prstGeom>
        </p:spPr>
      </p:pic>
    </p:spTree>
    <p:extLst>
      <p:ext uri="{BB962C8B-B14F-4D97-AF65-F5344CB8AC3E}">
        <p14:creationId xmlns:p14="http://schemas.microsoft.com/office/powerpoint/2010/main" val="415989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304800" y="2701582"/>
            <a:ext cx="8644542" cy="21752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400">
                <a:solidFill>
                  <a:srgbClr val="FF0000"/>
                </a:solidFill>
                <a:latin typeface="Cambria" panose="02040503050406030204" pitchFamily="18" charset="0"/>
                <a:cs typeface="Tahoma" panose="020B0604030504040204" pitchFamily="34" charset="0"/>
              </a:rPr>
              <a:t>Android Run Time  </a:t>
            </a:r>
            <a:r>
              <a:rPr lang="vi-VN" altLang="en-US" sz="2400">
                <a:solidFill>
                  <a:schemeClr val="tx1"/>
                </a:solidFill>
                <a:latin typeface="Cambria" panose="02040503050406030204" pitchFamily="18" charset="0"/>
                <a:cs typeface="Tahoma" panose="020B0604030504040204" pitchFamily="34" charset="0"/>
              </a:rPr>
              <a:t>–  đây chính là điểm làm nên sự  khác biệt giữa thiết bị  Android và </a:t>
            </a:r>
            <a:r>
              <a:rPr lang="vi-VN" altLang="en-US" sz="2400" smtClean="0">
                <a:solidFill>
                  <a:schemeClr val="tx1"/>
                </a:solidFill>
                <a:latin typeface="Cambria" panose="02040503050406030204" pitchFamily="18" charset="0"/>
                <a:cs typeface="Tahoma" panose="020B0604030504040204" pitchFamily="34" charset="0"/>
              </a:rPr>
              <a:t>thiết </a:t>
            </a:r>
            <a:r>
              <a:rPr lang="vi-VN" altLang="en-US" sz="2400">
                <a:solidFill>
                  <a:schemeClr val="tx1"/>
                </a:solidFill>
                <a:latin typeface="Cambria" panose="02040503050406030204" pitchFamily="18" charset="0"/>
                <a:cs typeface="Tahoma" panose="020B0604030504040204" pitchFamily="34" charset="0"/>
              </a:rPr>
              <a:t>bị  Linux. Bên trong thành phần này bao gồm máy  ảo Dalvik và thư viện lõi. </a:t>
            </a:r>
            <a:r>
              <a:rPr lang="vi-VN" altLang="en-US" sz="2400" smtClean="0">
                <a:solidFill>
                  <a:schemeClr val="tx1"/>
                </a:solidFill>
                <a:latin typeface="Cambria" panose="02040503050406030204" pitchFamily="18" charset="0"/>
                <a:cs typeface="Tahoma" panose="020B0604030504040204" pitchFamily="34" charset="0"/>
              </a:rPr>
              <a:t>Android </a:t>
            </a:r>
            <a:r>
              <a:rPr lang="vi-VN" altLang="en-US" sz="2400">
                <a:solidFill>
                  <a:schemeClr val="tx1"/>
                </a:solidFill>
                <a:latin typeface="Cambria" panose="02040503050406030204" pitchFamily="18" charset="0"/>
                <a:cs typeface="Tahoma" panose="020B0604030504040204" pitchFamily="34" charset="0"/>
              </a:rPr>
              <a:t>Run Time ngoài tăng tốc độ  cho  ứng dụng còn làm nền cho tầng Application </a:t>
            </a:r>
            <a:r>
              <a:rPr lang="vi-VN" altLang="en-US" sz="2400" smtClean="0">
                <a:solidFill>
                  <a:schemeClr val="tx1"/>
                </a:solidFill>
                <a:latin typeface="Cambria" panose="02040503050406030204" pitchFamily="18" charset="0"/>
                <a:cs typeface="Tahoma" panose="020B0604030504040204" pitchFamily="34" charset="0"/>
              </a:rPr>
              <a:t>Framework </a:t>
            </a:r>
            <a:r>
              <a:rPr lang="vi-VN" altLang="en-US" sz="2400">
                <a:solidFill>
                  <a:schemeClr val="tx1"/>
                </a:solidFill>
                <a:latin typeface="Cambria" panose="02040503050406030204" pitchFamily="18" charset="0"/>
                <a:cs typeface="Tahoma" panose="020B0604030504040204" pitchFamily="34" charset="0"/>
              </a:rPr>
              <a:t>kết nối đến</a:t>
            </a:r>
            <a:r>
              <a:rPr lang="vi-VN" altLang="en-US" sz="2400" smtClean="0">
                <a:solidFill>
                  <a:schemeClr val="tx1"/>
                </a:solidFill>
                <a:latin typeface="Cambria" panose="02040503050406030204" pitchFamily="18" charset="0"/>
                <a:cs typeface="Tahoma" panose="020B0604030504040204" pitchFamily="34" charset="0"/>
              </a:rPr>
              <a:t>.</a:t>
            </a:r>
            <a:endParaRPr lang="vi-VN" altLang="en-US" sz="2400">
              <a:solidFill>
                <a:schemeClr val="tx1"/>
              </a:solidFill>
              <a:latin typeface="Cambria" panose="02040503050406030204" pitchFamily="18" charset="0"/>
              <a:cs typeface="Tahoma" panose="020B0604030504040204" pitchFamily="34" charset="0"/>
            </a:endParaRPr>
          </a:p>
        </p:txBody>
      </p:sp>
      <p:pic>
        <p:nvPicPr>
          <p:cNvPr id="11"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l="418" t="40678" r="573" b="25423"/>
          <a:stretch/>
        </p:blipFill>
        <p:spPr>
          <a:xfrm>
            <a:off x="1752600" y="1122191"/>
            <a:ext cx="5486400" cy="1524000"/>
          </a:xfrm>
          <a:prstGeom prst="rect">
            <a:avLst/>
          </a:prstGeom>
        </p:spPr>
      </p:pic>
    </p:spTree>
    <p:extLst>
      <p:ext uri="{BB962C8B-B14F-4D97-AF65-F5344CB8AC3E}">
        <p14:creationId xmlns:p14="http://schemas.microsoft.com/office/powerpoint/2010/main" val="1992341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304800" y="2701582"/>
            <a:ext cx="8644542" cy="3276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400" smtClean="0">
                <a:solidFill>
                  <a:srgbClr val="FF0000"/>
                </a:solidFill>
                <a:latin typeface="Cambria" panose="02040503050406030204" pitchFamily="18" charset="0"/>
                <a:cs typeface="Tahoma" panose="020B0604030504040204" pitchFamily="34" charset="0"/>
              </a:rPr>
              <a:t>Core </a:t>
            </a:r>
            <a:r>
              <a:rPr lang="vi-VN" altLang="en-US" sz="2400">
                <a:solidFill>
                  <a:srgbClr val="FF0000"/>
                </a:solidFill>
                <a:latin typeface="Cambria" panose="02040503050406030204" pitchFamily="18" charset="0"/>
                <a:cs typeface="Tahoma" panose="020B0604030504040204" pitchFamily="34" charset="0"/>
              </a:rPr>
              <a:t>Libraries </a:t>
            </a:r>
            <a:r>
              <a:rPr lang="vi-VN" altLang="en-US" sz="2400">
                <a:solidFill>
                  <a:schemeClr val="tx1"/>
                </a:solidFill>
                <a:latin typeface="Cambria" panose="02040503050406030204" pitchFamily="18" charset="0"/>
                <a:cs typeface="Tahoma" panose="020B0604030504040204" pitchFamily="34" charset="0"/>
              </a:rPr>
              <a:t>–  mặc dù hầu hết các  ứng dụng Android viết bằng ngôn ngữ  Java </a:t>
            </a:r>
            <a:r>
              <a:rPr lang="vi-VN" altLang="en-US" sz="2400" smtClean="0">
                <a:solidFill>
                  <a:schemeClr val="tx1"/>
                </a:solidFill>
                <a:latin typeface="Cambria" panose="02040503050406030204" pitchFamily="18" charset="0"/>
                <a:cs typeface="Tahoma" panose="020B0604030504040204" pitchFamily="34" charset="0"/>
              </a:rPr>
              <a:t>nhưng </a:t>
            </a:r>
            <a:r>
              <a:rPr lang="vi-VN" altLang="en-US" sz="2400">
                <a:solidFill>
                  <a:schemeClr val="tx1"/>
                </a:solidFill>
                <a:latin typeface="Cambria" panose="02040503050406030204" pitchFamily="18" charset="0"/>
                <a:cs typeface="Tahoma" panose="020B0604030504040204" pitchFamily="34" charset="0"/>
              </a:rPr>
              <a:t>Dalvik không phải là máy  ảo Java. Các thư viện lõi Android sẽ  cung cấp </a:t>
            </a:r>
            <a:r>
              <a:rPr lang="vi-VN" altLang="en-US" sz="2400" smtClean="0">
                <a:solidFill>
                  <a:schemeClr val="tx1"/>
                </a:solidFill>
                <a:latin typeface="Cambria" panose="02040503050406030204" pitchFamily="18" charset="0"/>
                <a:cs typeface="Tahoma" panose="020B0604030504040204" pitchFamily="34" charset="0"/>
              </a:rPr>
              <a:t>hầu </a:t>
            </a:r>
            <a:r>
              <a:rPr lang="vi-VN" altLang="en-US" sz="2400">
                <a:solidFill>
                  <a:schemeClr val="tx1"/>
                </a:solidFill>
                <a:latin typeface="Cambria" panose="02040503050406030204" pitchFamily="18" charset="0"/>
                <a:cs typeface="Tahoma" panose="020B0604030504040204" pitchFamily="34" charset="0"/>
              </a:rPr>
              <a:t>hết các chức năng chính có thể  có trong thư viện Java cũng như thư viện </a:t>
            </a:r>
            <a:r>
              <a:rPr lang="vi-VN" altLang="en-US" sz="2400" smtClean="0">
                <a:solidFill>
                  <a:schemeClr val="tx1"/>
                </a:solidFill>
                <a:latin typeface="Cambria" panose="02040503050406030204" pitchFamily="18" charset="0"/>
                <a:cs typeface="Tahoma" panose="020B0604030504040204" pitchFamily="34" charset="0"/>
              </a:rPr>
              <a:t>riêng </a:t>
            </a:r>
            <a:r>
              <a:rPr lang="vi-VN" altLang="en-US" sz="2400">
                <a:solidFill>
                  <a:schemeClr val="tx1"/>
                </a:solidFill>
                <a:latin typeface="Cambria" panose="02040503050406030204" pitchFamily="18" charset="0"/>
                <a:cs typeface="Tahoma" panose="020B0604030504040204" pitchFamily="34" charset="0"/>
              </a:rPr>
              <a:t>biệt của Android.</a:t>
            </a:r>
          </a:p>
          <a:p>
            <a:pPr algn="just"/>
            <a:r>
              <a:rPr lang="vi-VN" altLang="en-US" sz="2400" smtClean="0">
                <a:solidFill>
                  <a:srgbClr val="FF0000"/>
                </a:solidFill>
                <a:latin typeface="Cambria" panose="02040503050406030204" pitchFamily="18" charset="0"/>
                <a:cs typeface="Tahoma" panose="020B0604030504040204" pitchFamily="34" charset="0"/>
              </a:rPr>
              <a:t> </a:t>
            </a:r>
            <a:r>
              <a:rPr lang="vi-VN" altLang="en-US" sz="2400">
                <a:solidFill>
                  <a:srgbClr val="FF0000"/>
                </a:solidFill>
                <a:latin typeface="Cambria" panose="02040503050406030204" pitchFamily="18" charset="0"/>
                <a:cs typeface="Tahoma" panose="020B0604030504040204" pitchFamily="34" charset="0"/>
              </a:rPr>
              <a:t>Dalvik VM  </a:t>
            </a:r>
            <a:r>
              <a:rPr lang="vi-VN" altLang="en-US" sz="2400">
                <a:solidFill>
                  <a:schemeClr val="tx1"/>
                </a:solidFill>
                <a:latin typeface="Cambria" panose="02040503050406030204" pitchFamily="18" charset="0"/>
                <a:cs typeface="Tahoma" panose="020B0604030504040204" pitchFamily="34" charset="0"/>
              </a:rPr>
              <a:t>–  dạng máy  ảo cho phép tối ưu hóa để  có thể  chạy được nhiều tiến </a:t>
            </a:r>
            <a:r>
              <a:rPr lang="vi-VN" altLang="en-US" sz="2400" smtClean="0">
                <a:solidFill>
                  <a:schemeClr val="tx1"/>
                </a:solidFill>
                <a:latin typeface="Cambria" panose="02040503050406030204" pitchFamily="18" charset="0"/>
                <a:cs typeface="Tahoma" panose="020B0604030504040204" pitchFamily="34" charset="0"/>
              </a:rPr>
              <a:t>trình </a:t>
            </a:r>
            <a:r>
              <a:rPr lang="vi-VN" altLang="en-US" sz="2400">
                <a:solidFill>
                  <a:schemeClr val="tx1"/>
                </a:solidFill>
                <a:latin typeface="Cambria" panose="02040503050406030204" pitchFamily="18" charset="0"/>
                <a:cs typeface="Tahoma" panose="020B0604030504040204" pitchFamily="34" charset="0"/>
              </a:rPr>
              <a:t>một các hiệu quả, dựa trên nhân Linux các máy  ảo cho phép quản lý các </a:t>
            </a:r>
            <a:r>
              <a:rPr lang="vi-VN" altLang="en-US" sz="2400" smtClean="0">
                <a:solidFill>
                  <a:schemeClr val="tx1"/>
                </a:solidFill>
                <a:latin typeface="Cambria" panose="02040503050406030204" pitchFamily="18" charset="0"/>
                <a:cs typeface="Tahoma" panose="020B0604030504040204" pitchFamily="34" charset="0"/>
              </a:rPr>
              <a:t>tiểu </a:t>
            </a:r>
            <a:r>
              <a:rPr lang="vi-VN" altLang="en-US" sz="2400">
                <a:solidFill>
                  <a:schemeClr val="tx1"/>
                </a:solidFill>
                <a:latin typeface="Cambria" panose="02040503050406030204" pitchFamily="18" charset="0"/>
                <a:cs typeface="Tahoma" panose="020B0604030504040204" pitchFamily="34" charset="0"/>
              </a:rPr>
              <a:t>trình và quản lý bộ nhớ ở bậc thấp.</a:t>
            </a:r>
            <a:endParaRPr lang="en-US" altLang="en-US" sz="2400">
              <a:latin typeface="Cambria" panose="02040503050406030204" pitchFamily="18" charset="0"/>
              <a:cs typeface="Tahoma" panose="020B0604030504040204" pitchFamily="34" charset="0"/>
            </a:endParaRPr>
          </a:p>
        </p:txBody>
      </p:sp>
      <p:pic>
        <p:nvPicPr>
          <p:cNvPr id="11"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l="418" t="40678" r="573" b="25423"/>
          <a:stretch/>
        </p:blipFill>
        <p:spPr>
          <a:xfrm>
            <a:off x="1752600" y="1122191"/>
            <a:ext cx="5486400" cy="1524000"/>
          </a:xfrm>
          <a:prstGeom prst="rect">
            <a:avLst/>
          </a:prstGeom>
        </p:spPr>
      </p:pic>
    </p:spTree>
    <p:extLst>
      <p:ext uri="{BB962C8B-B14F-4D97-AF65-F5344CB8AC3E}">
        <p14:creationId xmlns:p14="http://schemas.microsoft.com/office/powerpoint/2010/main" val="383304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Lịch sử ra đời</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002060"/>
                </a:solidFill>
                <a:latin typeface="Cambria" panose="02040503050406030204" pitchFamily="18" charset="0"/>
              </a:rPr>
              <a:t>Tại sao nên</a:t>
            </a:r>
            <a:r>
              <a:rPr lang="en-US" kern="0" smtClean="0">
                <a:solidFill>
                  <a:srgbClr val="002060"/>
                </a:solidFill>
                <a:latin typeface="Cambria" panose="02040503050406030204" pitchFamily="18" charset="0"/>
              </a:rPr>
              <a:t> lập trình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Kiến trúc</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304800" y="2701582"/>
            <a:ext cx="8644542" cy="3276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400">
                <a:solidFill>
                  <a:srgbClr val="FF0000"/>
                </a:solidFill>
                <a:latin typeface="Cambria" panose="02040503050406030204" pitchFamily="18" charset="0"/>
                <a:cs typeface="Tahoma" panose="020B0604030504040204" pitchFamily="34" charset="0"/>
              </a:rPr>
              <a:t>Application Framework </a:t>
            </a:r>
            <a:r>
              <a:rPr lang="vi-VN" altLang="en-US" sz="2400">
                <a:solidFill>
                  <a:srgbClr val="002060"/>
                </a:solidFill>
                <a:latin typeface="Cambria" panose="02040503050406030204" pitchFamily="18" charset="0"/>
                <a:cs typeface="Tahoma" panose="020B0604030504040204" pitchFamily="34" charset="0"/>
              </a:rPr>
              <a:t>–  cung cấp các lớp cho việc tạo ra các  ứng dụng. Bên cạnh đó </a:t>
            </a:r>
            <a:r>
              <a:rPr lang="vi-VN" altLang="en-US" sz="2400" smtClean="0">
                <a:solidFill>
                  <a:srgbClr val="002060"/>
                </a:solidFill>
                <a:latin typeface="Cambria" panose="02040503050406030204" pitchFamily="18" charset="0"/>
                <a:cs typeface="Tahoma" panose="020B0604030504040204" pitchFamily="34" charset="0"/>
              </a:rPr>
              <a:t>nó </a:t>
            </a:r>
            <a:r>
              <a:rPr lang="vi-VN" altLang="en-US" sz="2400">
                <a:solidFill>
                  <a:srgbClr val="002060"/>
                </a:solidFill>
                <a:latin typeface="Cambria" panose="02040503050406030204" pitchFamily="18" charset="0"/>
                <a:cs typeface="Tahoma" panose="020B0604030504040204" pitchFamily="34" charset="0"/>
              </a:rPr>
              <a:t>cũng chứa các lớp trừu tượng cho phép truy nhập phần cứng, quản lý giao diện </a:t>
            </a:r>
            <a:r>
              <a:rPr lang="vi-VN" altLang="en-US" sz="2400" smtClean="0">
                <a:solidFill>
                  <a:srgbClr val="002060"/>
                </a:solidFill>
                <a:latin typeface="Cambria" panose="02040503050406030204" pitchFamily="18" charset="0"/>
                <a:cs typeface="Tahoma" panose="020B0604030504040204" pitchFamily="34" charset="0"/>
              </a:rPr>
              <a:t>người </a:t>
            </a:r>
            <a:r>
              <a:rPr lang="vi-VN" altLang="en-US" sz="2400">
                <a:solidFill>
                  <a:srgbClr val="002060"/>
                </a:solidFill>
                <a:latin typeface="Cambria" panose="02040503050406030204" pitchFamily="18" charset="0"/>
                <a:cs typeface="Tahoma" panose="020B0604030504040204" pitchFamily="34" charset="0"/>
              </a:rPr>
              <a:t>dùng và tài nguyên của ứng dụng.</a:t>
            </a:r>
            <a:endParaRPr lang="en-US" altLang="en-US" sz="2400">
              <a:solidFill>
                <a:srgbClr val="002060"/>
              </a:solidFill>
              <a:latin typeface="Cambria" panose="02040503050406030204" pitchFamily="18" charset="0"/>
              <a:cs typeface="Tahoma" panose="020B0604030504040204" pitchFamily="34" charset="0"/>
            </a:endParaRPr>
          </a:p>
        </p:txBody>
      </p:sp>
      <p:pic>
        <p:nvPicPr>
          <p:cNvPr id="12"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l="418" t="15254" r="-801" b="59322"/>
          <a:stretch/>
        </p:blipFill>
        <p:spPr>
          <a:xfrm>
            <a:off x="1845771" y="1244576"/>
            <a:ext cx="5562600" cy="1143000"/>
          </a:xfrm>
          <a:prstGeom prst="rect">
            <a:avLst/>
          </a:prstGeom>
        </p:spPr>
      </p:pic>
    </p:spTree>
    <p:extLst>
      <p:ext uri="{BB962C8B-B14F-4D97-AF65-F5344CB8AC3E}">
        <p14:creationId xmlns:p14="http://schemas.microsoft.com/office/powerpoint/2010/main" val="245614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304800" y="2701582"/>
            <a:ext cx="8644542" cy="3276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vi-VN" altLang="en-US" sz="2400">
                <a:solidFill>
                  <a:srgbClr val="FF0000"/>
                </a:solidFill>
                <a:latin typeface="Cambria" panose="02040503050406030204" pitchFamily="18" charset="0"/>
                <a:cs typeface="Tahoma" panose="020B0604030504040204" pitchFamily="34" charset="0"/>
              </a:rPr>
              <a:t>Application Layer  </a:t>
            </a:r>
            <a:r>
              <a:rPr lang="vi-VN" altLang="en-US" sz="2400">
                <a:solidFill>
                  <a:srgbClr val="002060"/>
                </a:solidFill>
                <a:latin typeface="Cambria" panose="02040503050406030204" pitchFamily="18" charset="0"/>
                <a:cs typeface="Tahoma" panose="020B0604030504040204" pitchFamily="34" charset="0"/>
              </a:rPr>
              <a:t>–  gồm các  ứng dụng được tích hợp sẵn và các  ứng dụng của hãng </a:t>
            </a:r>
            <a:r>
              <a:rPr lang="vi-VN" altLang="en-US" sz="2400" smtClean="0">
                <a:solidFill>
                  <a:srgbClr val="002060"/>
                </a:solidFill>
                <a:latin typeface="Cambria" panose="02040503050406030204" pitchFamily="18" charset="0"/>
                <a:cs typeface="Tahoma" panose="020B0604030504040204" pitchFamily="34" charset="0"/>
              </a:rPr>
              <a:t>thứ  </a:t>
            </a:r>
            <a:r>
              <a:rPr lang="vi-VN" altLang="en-US" sz="2400">
                <a:solidFill>
                  <a:srgbClr val="002060"/>
                </a:solidFill>
                <a:latin typeface="Cambria" panose="02040503050406030204" pitchFamily="18" charset="0"/>
                <a:cs typeface="Tahoma" panose="020B0604030504040204" pitchFamily="34" charset="0"/>
              </a:rPr>
              <a:t>ba. Tầng  ứng dụng trong Android Run Time sử  dụng các lớp từ  tầng Application </a:t>
            </a:r>
            <a:r>
              <a:rPr lang="vi-VN" altLang="en-US" sz="2400" smtClean="0">
                <a:solidFill>
                  <a:srgbClr val="002060"/>
                </a:solidFill>
                <a:latin typeface="Cambria" panose="02040503050406030204" pitchFamily="18" charset="0"/>
                <a:cs typeface="Tahoma" panose="020B0604030504040204" pitchFamily="34" charset="0"/>
              </a:rPr>
              <a:t>Framework </a:t>
            </a:r>
            <a:r>
              <a:rPr lang="vi-VN" altLang="en-US" sz="2400">
                <a:solidFill>
                  <a:srgbClr val="002060"/>
                </a:solidFill>
                <a:latin typeface="Cambria" panose="02040503050406030204" pitchFamily="18" charset="0"/>
                <a:cs typeface="Tahoma" panose="020B0604030504040204" pitchFamily="34" charset="0"/>
              </a:rPr>
              <a:t>để thực thi ứng dụng. </a:t>
            </a:r>
            <a:endParaRPr lang="en-US" altLang="en-US" sz="2400">
              <a:solidFill>
                <a:srgbClr val="002060"/>
              </a:solidFill>
              <a:latin typeface="Cambria" panose="02040503050406030204" pitchFamily="18" charset="0"/>
              <a:cs typeface="Tahoma" panose="020B0604030504040204" pitchFamily="34" charset="0"/>
            </a:endParaRPr>
          </a:p>
        </p:txBody>
      </p:sp>
      <p:pic>
        <p:nvPicPr>
          <p:cNvPr id="12" name="Content Placeholder 3" descr="Screen Shot 2014-03-20 at 10.13.11 PM.png"/>
          <p:cNvPicPr>
            <a:picLocks noChangeAspect="1"/>
          </p:cNvPicPr>
          <p:nvPr/>
        </p:nvPicPr>
        <p:blipFill rotWithShape="1">
          <a:blip r:embed="rId2">
            <a:extLst>
              <a:ext uri="{28A0092B-C50C-407E-A947-70E740481C1C}">
                <a14:useLocalDpi xmlns:a14="http://schemas.microsoft.com/office/drawing/2010/main" val="0"/>
              </a:ext>
            </a:extLst>
          </a:blip>
          <a:srcRect r="-450" b="82321"/>
          <a:stretch/>
        </p:blipFill>
        <p:spPr>
          <a:xfrm>
            <a:off x="1383559" y="1353005"/>
            <a:ext cx="6487023" cy="926143"/>
          </a:xfrm>
          <a:prstGeom prst="rect">
            <a:avLst/>
          </a:prstGeom>
          <a:noFill/>
          <a:ln>
            <a:noFill/>
          </a:ln>
        </p:spPr>
      </p:pic>
    </p:spTree>
    <p:extLst>
      <p:ext uri="{BB962C8B-B14F-4D97-AF65-F5344CB8AC3E}">
        <p14:creationId xmlns:p14="http://schemas.microsoft.com/office/powerpoint/2010/main" val="1262572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a:solidFill>
                  <a:schemeClr val="tx1"/>
                </a:solidFill>
                <a:latin typeface="Cambria" panose="02040503050406030204" pitchFamily="18" charset="0"/>
                <a:cs typeface="Tahoma" panose="020B0604030504040204" pitchFamily="34" charset="0"/>
              </a:rPr>
              <a:t>Có thể sử dụng các ngôn ngữ lập trình:</a:t>
            </a:r>
          </a:p>
          <a:p>
            <a:pPr marL="1192213" lvl="1" indent="-735013"/>
            <a:r>
              <a:rPr lang="en-US" altLang="en-US">
                <a:latin typeface="Cambria" panose="02040503050406030204" pitchFamily="18" charset="0"/>
                <a:cs typeface="Tahoma" panose="020B0604030504040204" pitchFamily="34" charset="0"/>
              </a:rPr>
              <a:t>Java</a:t>
            </a:r>
          </a:p>
          <a:p>
            <a:pPr marL="1192213" lvl="1" indent="-735013"/>
            <a:r>
              <a:rPr lang="en-US" altLang="en-US">
                <a:latin typeface="Cambria" panose="02040503050406030204" pitchFamily="18" charset="0"/>
                <a:cs typeface="Tahoma" panose="020B0604030504040204" pitchFamily="34" charset="0"/>
              </a:rPr>
              <a:t>C/C++</a:t>
            </a:r>
          </a:p>
          <a:p>
            <a:pPr marL="1192213" lvl="1" indent="-735013"/>
            <a:r>
              <a:rPr lang="en-US" altLang="en-US">
                <a:latin typeface="Cambria" panose="02040503050406030204" pitchFamily="18" charset="0"/>
                <a:cs typeface="Tahoma" panose="020B0604030504040204" pitchFamily="34" charset="0"/>
              </a:rPr>
              <a:t>JNI</a:t>
            </a:r>
          </a:p>
          <a:p>
            <a:pPr marL="1192213" lvl="1" indent="-735013"/>
            <a:r>
              <a:rPr lang="en-US" altLang="en-US">
                <a:latin typeface="Cambria" panose="02040503050406030204" pitchFamily="18" charset="0"/>
                <a:cs typeface="Tahoma" panose="020B0604030504040204" pitchFamily="34" charset="0"/>
              </a:rPr>
              <a:t>XML</a:t>
            </a:r>
          </a:p>
          <a:p>
            <a:pPr marL="1192213" lvl="1" indent="-735013"/>
            <a:r>
              <a:rPr lang="en-US" altLang="en-US">
                <a:latin typeface="Cambria" panose="02040503050406030204" pitchFamily="18" charset="0"/>
                <a:cs typeface="Tahoma" panose="020B0604030504040204" pitchFamily="34" charset="0"/>
              </a:rPr>
              <a:t>Render Script</a:t>
            </a:r>
          </a:p>
        </p:txBody>
      </p:sp>
    </p:spTree>
    <p:extLst>
      <p:ext uri="{BB962C8B-B14F-4D97-AF65-F5344CB8AC3E}">
        <p14:creationId xmlns:p14="http://schemas.microsoft.com/office/powerpoint/2010/main" val="1851863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7"/>
          <p:cNvSpPr txBox="1">
            <a:spLocks noChangeArrowheads="1"/>
          </p:cNvSpPr>
          <p:nvPr/>
        </p:nvSpPr>
        <p:spPr bwMode="auto">
          <a:xfrm>
            <a:off x="468313" y="1143000"/>
            <a:ext cx="82073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anose="05000000000000000000" pitchFamily="2" charset="2"/>
              <a:buChar char="q"/>
              <a:defRPr sz="3200" b="1">
                <a:solidFill>
                  <a:srgbClr val="333399"/>
                </a:solidFill>
                <a:latin typeface="+mn-lt"/>
                <a:ea typeface="MS PGothic" panose="020B0600070205080204" pitchFamily="34" charset="-128"/>
                <a:cs typeface="ＭＳ Ｐゴシック" charset="0"/>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ea typeface="MS PGothic" panose="020B0600070205080204" pitchFamily="34" charset="-128"/>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ea typeface="MS PGothic" panose="020B0600070205080204" pitchFamily="34" charset="-128"/>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anose="020B0600070205080204" pitchFamily="34" charset="-128"/>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anose="020B0600070205080204" pitchFamily="34" charset="-128"/>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2003, Android Inc. được thành lập bởi Andy Rubin, Rich Miner, Nick Sears và Chris White tại California.</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2005, Google sở hữu Android cùng với các vị trí quản lý.</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2007, OHA (Open Handset Alliance) được thành lập bởi Google cùng với nhiều nhà sản xuất thiết bị phần cứng, thiết bị không dây và vi xử lý. Công bố nền tảng phát triển Android.</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2008, thiết bị HTC Dream là phiên bản thế hệ đầu tiên hoạt động với hệ điều hành Android 1.0.</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2010, Google khởi đầu dòng thiết bị Nexus với thiết bị đầu tiên của HTC là Nexus One.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2013, ra mắt loạt thiết bị phiên bản GPE.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2014, Google công báo Android Wear, hệ điều hành dành cho các thiết bị đeo được.</a:t>
            </a:r>
          </a:p>
        </p:txBody>
      </p:sp>
    </p:spTree>
    <p:extLst>
      <p:ext uri="{BB962C8B-B14F-4D97-AF65-F5344CB8AC3E}">
        <p14:creationId xmlns:p14="http://schemas.microsoft.com/office/powerpoint/2010/main" val="268946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1934197293"/>
              </p:ext>
            </p:extLst>
          </p:nvPr>
        </p:nvGraphicFramePr>
        <p:xfrm>
          <a:off x="506913" y="1143000"/>
          <a:ext cx="8229600" cy="5257800"/>
        </p:xfrm>
        <a:graphic>
          <a:graphicData uri="http://schemas.openxmlformats.org/drawingml/2006/table">
            <a:tbl>
              <a:tblPr/>
              <a:tblGrid>
                <a:gridCol w="2743200"/>
                <a:gridCol w="2743200"/>
                <a:gridCol w="2743200"/>
              </a:tblGrid>
              <a:tr h="0">
                <a:tc>
                  <a:txBody>
                    <a:bodyPr/>
                    <a:lstStyle/>
                    <a:p>
                      <a:pPr algn="ctr"/>
                      <a:r>
                        <a:rPr lang="en-US" sz="1700" b="1" smtClean="0">
                          <a:effectLst/>
                          <a:latin typeface="Cambria" panose="02040503050406030204" pitchFamily="18" charset="0"/>
                        </a:rPr>
                        <a:t>Tên</a:t>
                      </a:r>
                      <a:r>
                        <a:rPr lang="en-US" sz="1700" b="1" baseline="0" smtClean="0">
                          <a:effectLst/>
                          <a:latin typeface="Cambria" panose="02040503050406030204" pitchFamily="18" charset="0"/>
                        </a:rPr>
                        <a:t> mã</a:t>
                      </a:r>
                      <a:endParaRPr lang="en-US" sz="1700"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700" b="1" smtClean="0">
                          <a:effectLst/>
                          <a:latin typeface="Cambria" panose="02040503050406030204" pitchFamily="18" charset="0"/>
                        </a:rPr>
                        <a:t>Số phiên</a:t>
                      </a:r>
                      <a:r>
                        <a:rPr lang="en-US" sz="1700" b="1" baseline="0" smtClean="0">
                          <a:effectLst/>
                          <a:latin typeface="Cambria" panose="02040503050406030204" pitchFamily="18" charset="0"/>
                        </a:rPr>
                        <a:t> bản</a:t>
                      </a:r>
                      <a:endParaRPr lang="en-US" sz="1700"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700" b="1" smtClean="0">
                          <a:effectLst/>
                          <a:latin typeface="Cambria" panose="02040503050406030204" pitchFamily="18" charset="0"/>
                        </a:rPr>
                        <a:t>Ngày</a:t>
                      </a:r>
                      <a:r>
                        <a:rPr lang="en-US" sz="1700" b="1" baseline="0" smtClean="0">
                          <a:effectLst/>
                          <a:latin typeface="Cambria" panose="02040503050406030204" pitchFamily="18" charset="0"/>
                        </a:rPr>
                        <a:t> công bố</a:t>
                      </a:r>
                      <a:endParaRPr lang="en-US" sz="1700"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smtClean="0">
                          <a:effectLst/>
                          <a:latin typeface="Cambria" panose="02040503050406030204" pitchFamily="18" charset="0"/>
                        </a:rPr>
                        <a:t>1.0</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b="0" i="0" kern="1200" smtClean="0">
                          <a:solidFill>
                            <a:schemeClr val="tx1"/>
                          </a:solidFill>
                          <a:effectLst/>
                          <a:latin typeface="Cambria" panose="02040503050406030204" pitchFamily="18" charset="0"/>
                          <a:ea typeface="+mn-ea"/>
                          <a:cs typeface="+mn-cs"/>
                        </a:rPr>
                        <a:t>September 23, 2008</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smtClean="0">
                          <a:effectLst/>
                          <a:latin typeface="Cambria" panose="02040503050406030204" pitchFamily="18" charset="0"/>
                        </a:rPr>
                        <a:t>1.1</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b="0" i="0" kern="1200" smtClean="0">
                          <a:solidFill>
                            <a:schemeClr val="tx1"/>
                          </a:solidFill>
                          <a:effectLst/>
                          <a:latin typeface="Cambria" panose="02040503050406030204" pitchFamily="18" charset="0"/>
                          <a:ea typeface="+mn-ea"/>
                          <a:cs typeface="+mn-cs"/>
                        </a:rPr>
                        <a:t>February 9, 2009</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2" tooltip="Android Cupcake"/>
                        </a:rPr>
                        <a:t>Cupcake</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April 27,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3" tooltip="Android Donut"/>
                        </a:rPr>
                        <a:t>Donut</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September 15,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4" tooltip="Android Eclair"/>
                        </a:rPr>
                        <a:t>Eclair</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2.0–2.1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October 26,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5" tooltip="Android Froyo"/>
                        </a:rPr>
                        <a:t>Froyo</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2.2–2.2.3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May 20,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6" tooltip="Android Gingerbread"/>
                        </a:rPr>
                        <a:t>Gingerbread</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2.3–2.3.7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December 6,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smtClean="0">
                          <a:solidFill>
                            <a:srgbClr val="0B0080"/>
                          </a:solidFill>
                          <a:effectLst/>
                          <a:latin typeface="Cambria" panose="02040503050406030204" pitchFamily="18" charset="0"/>
                          <a:hlinkClick r:id="rId7" tooltip="Android Honeycomb"/>
                        </a:rPr>
                        <a:t>Honeycomb</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3.0–3.2.6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February 22,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8" tooltip="Android Ice Cream Sandwich"/>
                        </a:rPr>
                        <a:t>Ice Cream Sandwich</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4.0–4.0.4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October 18,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9" tooltip="Android Jelly Bean"/>
                        </a:rPr>
                        <a:t>Jelly Bean</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4.1–4.3.1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July 9, 2012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10" tooltip="Android KitKat"/>
                        </a:rPr>
                        <a:t>KitKat</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4.4–4.4.4, 4.4W–4.4W.2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October 31, 2013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11" tooltip="Android Lollipop"/>
                        </a:rPr>
                        <a:t>Lollipop</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5.0–5.1.1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November 12, 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u="none" strike="noStrike">
                          <a:solidFill>
                            <a:srgbClr val="0B0080"/>
                          </a:solidFill>
                          <a:effectLst/>
                          <a:latin typeface="Cambria" panose="02040503050406030204" pitchFamily="18" charset="0"/>
                          <a:hlinkClick r:id="rId12" tooltip="Android Marshmallow"/>
                        </a:rPr>
                        <a:t>Marshmallow</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6.0–6.0.1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a:effectLst/>
                          <a:latin typeface="Cambria" panose="02040503050406030204" pitchFamily="18" charset="0"/>
                        </a:rPr>
                        <a:t>October 5, 2015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700" b="1" smtClean="0">
                          <a:hlinkClick r:id="rId13" tooltip="Android Nougat"/>
                        </a:rPr>
                        <a:t>Nougat</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b="1" smtClean="0"/>
                        <a:t>7.0 – 7.1.1</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700" smtClean="0">
                          <a:effectLst/>
                        </a:rPr>
                        <a:t>August 22, 2016</a:t>
                      </a:r>
                      <a:endParaRPr lang="en-US" sz="1700">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811810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a:blip r:embed="rId2"/>
          <a:stretch>
            <a:fillRect/>
          </a:stretch>
        </p:blipFill>
        <p:spPr>
          <a:xfrm>
            <a:off x="7354649" y="1000342"/>
            <a:ext cx="1612563" cy="2835275"/>
          </a:xfrm>
          <a:prstGeom prst="rect">
            <a:avLst/>
          </a:prstGeom>
        </p:spPr>
      </p:pic>
      <p:pic>
        <p:nvPicPr>
          <p:cNvPr id="11" name="Picture 10"/>
          <p:cNvPicPr>
            <a:picLocks noChangeAspect="1"/>
          </p:cNvPicPr>
          <p:nvPr/>
        </p:nvPicPr>
        <p:blipFill>
          <a:blip r:embed="rId3"/>
          <a:stretch>
            <a:fillRect/>
          </a:stretch>
        </p:blipFill>
        <p:spPr>
          <a:xfrm>
            <a:off x="5940870" y="2621851"/>
            <a:ext cx="1413779" cy="2593188"/>
          </a:xfrm>
          <a:prstGeom prst="rect">
            <a:avLst/>
          </a:prstGeom>
        </p:spPr>
      </p:pic>
      <p:pic>
        <p:nvPicPr>
          <p:cNvPr id="12" name="Picture 11"/>
          <p:cNvPicPr>
            <a:picLocks noChangeAspect="1"/>
          </p:cNvPicPr>
          <p:nvPr/>
        </p:nvPicPr>
        <p:blipFill>
          <a:blip r:embed="rId4"/>
          <a:stretch>
            <a:fillRect/>
          </a:stretch>
        </p:blipFill>
        <p:spPr>
          <a:xfrm>
            <a:off x="4460708" y="3989009"/>
            <a:ext cx="1500496" cy="2408000"/>
          </a:xfrm>
          <a:prstGeom prst="rect">
            <a:avLst/>
          </a:prstGeom>
        </p:spPr>
      </p:pic>
      <p:pic>
        <p:nvPicPr>
          <p:cNvPr id="13" name="Picture 12"/>
          <p:cNvPicPr>
            <a:picLocks noChangeAspect="1"/>
          </p:cNvPicPr>
          <p:nvPr/>
        </p:nvPicPr>
        <p:blipFill>
          <a:blip r:embed="rId5"/>
          <a:stretch>
            <a:fillRect/>
          </a:stretch>
        </p:blipFill>
        <p:spPr>
          <a:xfrm>
            <a:off x="3424341" y="1404817"/>
            <a:ext cx="1444617" cy="2248040"/>
          </a:xfrm>
          <a:prstGeom prst="rect">
            <a:avLst/>
          </a:prstGeom>
        </p:spPr>
      </p:pic>
      <p:pic>
        <p:nvPicPr>
          <p:cNvPr id="14" name="Picture 13"/>
          <p:cNvPicPr>
            <a:picLocks noChangeAspect="1"/>
          </p:cNvPicPr>
          <p:nvPr/>
        </p:nvPicPr>
        <p:blipFill>
          <a:blip r:embed="rId6"/>
          <a:stretch>
            <a:fillRect/>
          </a:stretch>
        </p:blipFill>
        <p:spPr>
          <a:xfrm>
            <a:off x="133421" y="3597370"/>
            <a:ext cx="1743075" cy="2809875"/>
          </a:xfrm>
          <a:prstGeom prst="rect">
            <a:avLst/>
          </a:prstGeom>
        </p:spPr>
      </p:pic>
      <p:pic>
        <p:nvPicPr>
          <p:cNvPr id="15" name="Picture 14"/>
          <p:cNvPicPr>
            <a:picLocks noChangeAspect="1"/>
          </p:cNvPicPr>
          <p:nvPr/>
        </p:nvPicPr>
        <p:blipFill>
          <a:blip r:embed="rId7"/>
          <a:stretch>
            <a:fillRect/>
          </a:stretch>
        </p:blipFill>
        <p:spPr>
          <a:xfrm>
            <a:off x="1873881" y="2657203"/>
            <a:ext cx="1537221" cy="2345104"/>
          </a:xfrm>
          <a:prstGeom prst="rect">
            <a:avLst/>
          </a:prstGeom>
        </p:spPr>
      </p:pic>
      <p:sp>
        <p:nvSpPr>
          <p:cNvPr id="16" name="Rectangle 15"/>
          <p:cNvSpPr/>
          <p:nvPr/>
        </p:nvSpPr>
        <p:spPr>
          <a:xfrm>
            <a:off x="290655" y="3260340"/>
            <a:ext cx="1236236" cy="369332"/>
          </a:xfrm>
          <a:prstGeom prst="rect">
            <a:avLst/>
          </a:prstGeom>
        </p:spPr>
        <p:txBody>
          <a:bodyPr wrap="none">
            <a:spAutoFit/>
          </a:bodyPr>
          <a:lstStyle/>
          <a:p>
            <a:r>
              <a:rPr lang="en-US">
                <a:solidFill>
                  <a:srgbClr val="000000"/>
                </a:solidFill>
                <a:latin typeface="Arial" panose="020B0604020202020204" pitchFamily="34" charset="0"/>
              </a:rPr>
              <a:t>Sept.2008</a:t>
            </a:r>
            <a:endParaRPr lang="en-US"/>
          </a:p>
        </p:txBody>
      </p:sp>
      <p:sp>
        <p:nvSpPr>
          <p:cNvPr id="17" name="Rectangle 16"/>
          <p:cNvSpPr/>
          <p:nvPr/>
        </p:nvSpPr>
        <p:spPr>
          <a:xfrm>
            <a:off x="2012862" y="2300044"/>
            <a:ext cx="1159292" cy="369332"/>
          </a:xfrm>
          <a:prstGeom prst="rect">
            <a:avLst/>
          </a:prstGeom>
        </p:spPr>
        <p:txBody>
          <a:bodyPr wrap="none">
            <a:spAutoFit/>
          </a:bodyPr>
          <a:lstStyle/>
          <a:p>
            <a:r>
              <a:rPr lang="en-US">
                <a:solidFill>
                  <a:srgbClr val="000000"/>
                </a:solidFill>
                <a:latin typeface="Arial" panose="020B0604020202020204" pitchFamily="34" charset="0"/>
              </a:rPr>
              <a:t>Feb.2009</a:t>
            </a:r>
            <a:endParaRPr lang="en-US"/>
          </a:p>
        </p:txBody>
      </p:sp>
      <p:sp>
        <p:nvSpPr>
          <p:cNvPr id="18" name="Rectangle 17"/>
          <p:cNvSpPr/>
          <p:nvPr/>
        </p:nvSpPr>
        <p:spPr>
          <a:xfrm>
            <a:off x="3545349" y="1000342"/>
            <a:ext cx="1108060" cy="369332"/>
          </a:xfrm>
          <a:prstGeom prst="rect">
            <a:avLst/>
          </a:prstGeom>
        </p:spPr>
        <p:txBody>
          <a:bodyPr wrap="none">
            <a:spAutoFit/>
          </a:bodyPr>
          <a:lstStyle/>
          <a:p>
            <a:r>
              <a:rPr lang="en-US">
                <a:solidFill>
                  <a:srgbClr val="000000"/>
                </a:solidFill>
                <a:latin typeface="Arial" panose="020B0604020202020204" pitchFamily="34" charset="0"/>
              </a:rPr>
              <a:t>Apr.2009</a:t>
            </a:r>
            <a:endParaRPr lang="en-US"/>
          </a:p>
        </p:txBody>
      </p:sp>
      <p:sp>
        <p:nvSpPr>
          <p:cNvPr id="19" name="Rectangle 18"/>
          <p:cNvSpPr/>
          <p:nvPr/>
        </p:nvSpPr>
        <p:spPr>
          <a:xfrm>
            <a:off x="4483014" y="3652857"/>
            <a:ext cx="1120820" cy="369332"/>
          </a:xfrm>
          <a:prstGeom prst="rect">
            <a:avLst/>
          </a:prstGeom>
        </p:spPr>
        <p:txBody>
          <a:bodyPr wrap="none">
            <a:spAutoFit/>
          </a:bodyPr>
          <a:lstStyle/>
          <a:p>
            <a:r>
              <a:rPr lang="en-US">
                <a:solidFill>
                  <a:srgbClr val="000000"/>
                </a:solidFill>
                <a:latin typeface="Arial" panose="020B0604020202020204" pitchFamily="34" charset="0"/>
              </a:rPr>
              <a:t>Oct.2009</a:t>
            </a:r>
            <a:endParaRPr lang="en-US"/>
          </a:p>
        </p:txBody>
      </p:sp>
      <p:sp>
        <p:nvSpPr>
          <p:cNvPr id="20" name="Rectangle 19"/>
          <p:cNvSpPr/>
          <p:nvPr/>
        </p:nvSpPr>
        <p:spPr>
          <a:xfrm>
            <a:off x="5995485" y="2278340"/>
            <a:ext cx="1180644" cy="369332"/>
          </a:xfrm>
          <a:prstGeom prst="rect">
            <a:avLst/>
          </a:prstGeom>
        </p:spPr>
        <p:txBody>
          <a:bodyPr wrap="none">
            <a:spAutoFit/>
          </a:bodyPr>
          <a:lstStyle/>
          <a:p>
            <a:r>
              <a:rPr lang="en-US">
                <a:solidFill>
                  <a:srgbClr val="000000"/>
                </a:solidFill>
                <a:latin typeface="Arial" panose="020B0604020202020204" pitchFamily="34" charset="0"/>
              </a:rPr>
              <a:t>May.2010</a:t>
            </a:r>
            <a:endParaRPr lang="en-US"/>
          </a:p>
        </p:txBody>
      </p:sp>
      <p:sp>
        <p:nvSpPr>
          <p:cNvPr id="21" name="Rectangle 20"/>
          <p:cNvSpPr/>
          <p:nvPr/>
        </p:nvSpPr>
        <p:spPr>
          <a:xfrm>
            <a:off x="7514684" y="695053"/>
            <a:ext cx="1172116" cy="369332"/>
          </a:xfrm>
          <a:prstGeom prst="rect">
            <a:avLst/>
          </a:prstGeom>
        </p:spPr>
        <p:txBody>
          <a:bodyPr wrap="none">
            <a:spAutoFit/>
          </a:bodyPr>
          <a:lstStyle/>
          <a:p>
            <a:r>
              <a:rPr lang="en-US">
                <a:solidFill>
                  <a:srgbClr val="000000"/>
                </a:solidFill>
                <a:latin typeface="Arial" panose="020B0604020202020204" pitchFamily="34" charset="0"/>
              </a:rPr>
              <a:t>Dec.2010</a:t>
            </a:r>
            <a:endParaRPr lang="en-US"/>
          </a:p>
        </p:txBody>
      </p:sp>
    </p:spTree>
    <p:extLst>
      <p:ext uri="{BB962C8B-B14F-4D97-AF65-F5344CB8AC3E}">
        <p14:creationId xmlns:p14="http://schemas.microsoft.com/office/powerpoint/2010/main" val="210197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2" name="Picture 21"/>
          <p:cNvPicPr>
            <a:picLocks noChangeAspect="1"/>
          </p:cNvPicPr>
          <p:nvPr/>
        </p:nvPicPr>
        <p:blipFill>
          <a:blip r:embed="rId2"/>
          <a:stretch>
            <a:fillRect/>
          </a:stretch>
        </p:blipFill>
        <p:spPr>
          <a:xfrm>
            <a:off x="7160879" y="1089594"/>
            <a:ext cx="1743075" cy="3048000"/>
          </a:xfrm>
          <a:prstGeom prst="rect">
            <a:avLst/>
          </a:prstGeom>
        </p:spPr>
      </p:pic>
      <p:pic>
        <p:nvPicPr>
          <p:cNvPr id="23" name="Picture 22"/>
          <p:cNvPicPr>
            <a:picLocks noChangeAspect="1"/>
          </p:cNvPicPr>
          <p:nvPr/>
        </p:nvPicPr>
        <p:blipFill>
          <a:blip r:embed="rId3"/>
          <a:stretch>
            <a:fillRect/>
          </a:stretch>
        </p:blipFill>
        <p:spPr>
          <a:xfrm>
            <a:off x="5067377" y="1752600"/>
            <a:ext cx="1762125" cy="3105150"/>
          </a:xfrm>
          <a:prstGeom prst="rect">
            <a:avLst/>
          </a:prstGeom>
        </p:spPr>
      </p:pic>
      <p:pic>
        <p:nvPicPr>
          <p:cNvPr id="24" name="Picture 23"/>
          <p:cNvPicPr>
            <a:picLocks noChangeAspect="1"/>
          </p:cNvPicPr>
          <p:nvPr/>
        </p:nvPicPr>
        <p:blipFill>
          <a:blip r:embed="rId4"/>
          <a:stretch>
            <a:fillRect/>
          </a:stretch>
        </p:blipFill>
        <p:spPr>
          <a:xfrm>
            <a:off x="2905280" y="2432619"/>
            <a:ext cx="1752600" cy="3409950"/>
          </a:xfrm>
          <a:prstGeom prst="rect">
            <a:avLst/>
          </a:prstGeom>
        </p:spPr>
      </p:pic>
      <p:pic>
        <p:nvPicPr>
          <p:cNvPr id="25" name="Picture 24"/>
          <p:cNvPicPr>
            <a:picLocks noChangeAspect="1"/>
          </p:cNvPicPr>
          <p:nvPr/>
        </p:nvPicPr>
        <p:blipFill>
          <a:blip r:embed="rId5"/>
          <a:stretch>
            <a:fillRect/>
          </a:stretch>
        </p:blipFill>
        <p:spPr>
          <a:xfrm>
            <a:off x="601465" y="4724400"/>
            <a:ext cx="1762125" cy="1438275"/>
          </a:xfrm>
          <a:prstGeom prst="rect">
            <a:avLst/>
          </a:prstGeom>
        </p:spPr>
      </p:pic>
      <p:sp>
        <p:nvSpPr>
          <p:cNvPr id="26" name="Rectangle 25"/>
          <p:cNvSpPr/>
          <p:nvPr/>
        </p:nvSpPr>
        <p:spPr>
          <a:xfrm>
            <a:off x="906063" y="4355068"/>
            <a:ext cx="1142172" cy="369332"/>
          </a:xfrm>
          <a:prstGeom prst="rect">
            <a:avLst/>
          </a:prstGeom>
        </p:spPr>
        <p:txBody>
          <a:bodyPr wrap="none">
            <a:spAutoFit/>
          </a:bodyPr>
          <a:lstStyle/>
          <a:p>
            <a:r>
              <a:rPr lang="en-US">
                <a:solidFill>
                  <a:srgbClr val="000000"/>
                </a:solidFill>
                <a:latin typeface="Arial" panose="020B0604020202020204" pitchFamily="34" charset="0"/>
              </a:rPr>
              <a:t>Feb.2011</a:t>
            </a:r>
            <a:endParaRPr lang="en-US"/>
          </a:p>
        </p:txBody>
      </p:sp>
      <p:sp>
        <p:nvSpPr>
          <p:cNvPr id="27" name="Rectangle 26"/>
          <p:cNvSpPr/>
          <p:nvPr/>
        </p:nvSpPr>
        <p:spPr>
          <a:xfrm>
            <a:off x="3287500" y="2029168"/>
            <a:ext cx="1103700" cy="369332"/>
          </a:xfrm>
          <a:prstGeom prst="rect">
            <a:avLst/>
          </a:prstGeom>
        </p:spPr>
        <p:txBody>
          <a:bodyPr wrap="none">
            <a:spAutoFit/>
          </a:bodyPr>
          <a:lstStyle/>
          <a:p>
            <a:r>
              <a:rPr lang="en-US">
                <a:solidFill>
                  <a:srgbClr val="000000"/>
                </a:solidFill>
                <a:latin typeface="Arial" panose="020B0604020202020204" pitchFamily="34" charset="0"/>
              </a:rPr>
              <a:t>Oct.2011</a:t>
            </a:r>
            <a:endParaRPr lang="en-US"/>
          </a:p>
        </p:txBody>
      </p:sp>
      <p:sp>
        <p:nvSpPr>
          <p:cNvPr id="28" name="Rectangle 27"/>
          <p:cNvSpPr/>
          <p:nvPr/>
        </p:nvSpPr>
        <p:spPr>
          <a:xfrm>
            <a:off x="5257800" y="1383268"/>
            <a:ext cx="1056700" cy="369332"/>
          </a:xfrm>
          <a:prstGeom prst="rect">
            <a:avLst/>
          </a:prstGeom>
        </p:spPr>
        <p:txBody>
          <a:bodyPr wrap="none">
            <a:spAutoFit/>
          </a:bodyPr>
          <a:lstStyle/>
          <a:p>
            <a:r>
              <a:rPr lang="en-US">
                <a:solidFill>
                  <a:srgbClr val="000000"/>
                </a:solidFill>
                <a:latin typeface="Arial" panose="020B0604020202020204" pitchFamily="34" charset="0"/>
              </a:rPr>
              <a:t>Jul.2012</a:t>
            </a:r>
            <a:endParaRPr lang="en-US"/>
          </a:p>
        </p:txBody>
      </p:sp>
      <p:sp>
        <p:nvSpPr>
          <p:cNvPr id="29" name="Rectangle 28"/>
          <p:cNvSpPr/>
          <p:nvPr/>
        </p:nvSpPr>
        <p:spPr>
          <a:xfrm>
            <a:off x="7454918" y="780534"/>
            <a:ext cx="1154996" cy="369332"/>
          </a:xfrm>
          <a:prstGeom prst="rect">
            <a:avLst/>
          </a:prstGeom>
        </p:spPr>
        <p:txBody>
          <a:bodyPr wrap="none">
            <a:spAutoFit/>
          </a:bodyPr>
          <a:lstStyle/>
          <a:p>
            <a:r>
              <a:rPr lang="en-US">
                <a:solidFill>
                  <a:srgbClr val="000000"/>
                </a:solidFill>
                <a:latin typeface="Arial" panose="020B0604020202020204" pitchFamily="34" charset="0"/>
              </a:rPr>
              <a:t>Nov.2012</a:t>
            </a:r>
            <a:endParaRPr lang="en-US"/>
          </a:p>
        </p:txBody>
      </p:sp>
    </p:spTree>
    <p:extLst>
      <p:ext uri="{BB962C8B-B14F-4D97-AF65-F5344CB8AC3E}">
        <p14:creationId xmlns:p14="http://schemas.microsoft.com/office/powerpoint/2010/main" val="2393372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361536" y="2819400"/>
            <a:ext cx="1943100" cy="3438525"/>
          </a:xfrm>
          <a:prstGeom prst="rect">
            <a:avLst/>
          </a:prstGeom>
        </p:spPr>
      </p:pic>
      <p:sp>
        <p:nvSpPr>
          <p:cNvPr id="9" name="Rectangle 8"/>
          <p:cNvSpPr/>
          <p:nvPr/>
        </p:nvSpPr>
        <p:spPr>
          <a:xfrm>
            <a:off x="633310" y="2429295"/>
            <a:ext cx="1116011" cy="369332"/>
          </a:xfrm>
          <a:prstGeom prst="rect">
            <a:avLst/>
          </a:prstGeom>
        </p:spPr>
        <p:txBody>
          <a:bodyPr wrap="none">
            <a:spAutoFit/>
          </a:bodyPr>
          <a:lstStyle/>
          <a:p>
            <a:r>
              <a:rPr lang="en-US"/>
              <a:t>July </a:t>
            </a:r>
            <a:r>
              <a:rPr lang="en-US" smtClean="0"/>
              <a:t>.2013</a:t>
            </a:r>
            <a:endParaRPr lang="en-US"/>
          </a:p>
        </p:txBody>
      </p:sp>
      <p:pic>
        <p:nvPicPr>
          <p:cNvPr id="10" name="Picture 9"/>
          <p:cNvPicPr>
            <a:picLocks noChangeAspect="1"/>
          </p:cNvPicPr>
          <p:nvPr/>
        </p:nvPicPr>
        <p:blipFill>
          <a:blip r:embed="rId3"/>
          <a:stretch>
            <a:fillRect/>
          </a:stretch>
        </p:blipFill>
        <p:spPr>
          <a:xfrm>
            <a:off x="2478309" y="2209800"/>
            <a:ext cx="1943100" cy="3343275"/>
          </a:xfrm>
          <a:prstGeom prst="rect">
            <a:avLst/>
          </a:prstGeom>
        </p:spPr>
      </p:pic>
      <p:sp>
        <p:nvSpPr>
          <p:cNvPr id="12" name="Rectangle 11"/>
          <p:cNvSpPr/>
          <p:nvPr/>
        </p:nvSpPr>
        <p:spPr>
          <a:xfrm>
            <a:off x="2528505" y="1870340"/>
            <a:ext cx="1584088" cy="369332"/>
          </a:xfrm>
          <a:prstGeom prst="rect">
            <a:avLst/>
          </a:prstGeom>
        </p:spPr>
        <p:txBody>
          <a:bodyPr wrap="none">
            <a:spAutoFit/>
          </a:bodyPr>
          <a:lstStyle/>
          <a:p>
            <a:r>
              <a:rPr lang="en-US"/>
              <a:t>October</a:t>
            </a:r>
            <a:r>
              <a:rPr lang="en-US" smtClean="0"/>
              <a:t> .2013</a:t>
            </a:r>
            <a:endParaRPr lang="en-US"/>
          </a:p>
        </p:txBody>
      </p:sp>
      <p:pic>
        <p:nvPicPr>
          <p:cNvPr id="15" name="Picture 14"/>
          <p:cNvPicPr>
            <a:picLocks noChangeAspect="1"/>
          </p:cNvPicPr>
          <p:nvPr/>
        </p:nvPicPr>
        <p:blipFill>
          <a:blip r:embed="rId4"/>
          <a:stretch>
            <a:fillRect/>
          </a:stretch>
        </p:blipFill>
        <p:spPr>
          <a:xfrm>
            <a:off x="4746247" y="1676400"/>
            <a:ext cx="1943100" cy="3600450"/>
          </a:xfrm>
          <a:prstGeom prst="rect">
            <a:avLst/>
          </a:prstGeom>
        </p:spPr>
      </p:pic>
      <p:sp>
        <p:nvSpPr>
          <p:cNvPr id="16" name="Rectangle 15"/>
          <p:cNvSpPr/>
          <p:nvPr/>
        </p:nvSpPr>
        <p:spPr>
          <a:xfrm>
            <a:off x="4695952" y="1307068"/>
            <a:ext cx="1805238" cy="369332"/>
          </a:xfrm>
          <a:prstGeom prst="rect">
            <a:avLst/>
          </a:prstGeom>
        </p:spPr>
        <p:txBody>
          <a:bodyPr wrap="none">
            <a:spAutoFit/>
          </a:bodyPr>
          <a:lstStyle/>
          <a:p>
            <a:r>
              <a:rPr lang="en-US"/>
              <a:t>November </a:t>
            </a:r>
            <a:r>
              <a:rPr lang="en-US" smtClean="0"/>
              <a:t>.2014</a:t>
            </a:r>
            <a:endParaRPr lang="en-US"/>
          </a:p>
        </p:txBody>
      </p:sp>
      <p:pic>
        <p:nvPicPr>
          <p:cNvPr id="17" name="Picture 16"/>
          <p:cNvPicPr>
            <a:picLocks noChangeAspect="1"/>
          </p:cNvPicPr>
          <p:nvPr/>
        </p:nvPicPr>
        <p:blipFill>
          <a:blip r:embed="rId5"/>
          <a:stretch>
            <a:fillRect/>
          </a:stretch>
        </p:blipFill>
        <p:spPr>
          <a:xfrm>
            <a:off x="7014185" y="880317"/>
            <a:ext cx="1943100" cy="3590925"/>
          </a:xfrm>
          <a:prstGeom prst="rect">
            <a:avLst/>
          </a:prstGeom>
        </p:spPr>
      </p:pic>
      <p:sp>
        <p:nvSpPr>
          <p:cNvPr id="18" name="Rectangle 17"/>
          <p:cNvSpPr/>
          <p:nvPr/>
        </p:nvSpPr>
        <p:spPr>
          <a:xfrm>
            <a:off x="7083116" y="427321"/>
            <a:ext cx="1527341" cy="369332"/>
          </a:xfrm>
          <a:prstGeom prst="rect">
            <a:avLst/>
          </a:prstGeom>
        </p:spPr>
        <p:txBody>
          <a:bodyPr wrap="none">
            <a:spAutoFit/>
          </a:bodyPr>
          <a:lstStyle/>
          <a:p>
            <a:r>
              <a:rPr lang="en-US"/>
              <a:t>October </a:t>
            </a:r>
            <a:r>
              <a:rPr lang="en-US" smtClean="0"/>
              <a:t>.2015</a:t>
            </a:r>
            <a:endParaRPr lang="en-US"/>
          </a:p>
        </p:txBody>
      </p:sp>
    </p:spTree>
    <p:extLst>
      <p:ext uri="{BB962C8B-B14F-4D97-AF65-F5344CB8AC3E}">
        <p14:creationId xmlns:p14="http://schemas.microsoft.com/office/powerpoint/2010/main" val="2305392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3429000" y="1219200"/>
            <a:ext cx="1700145" cy="369332"/>
          </a:xfrm>
          <a:prstGeom prst="rect">
            <a:avLst/>
          </a:prstGeom>
        </p:spPr>
        <p:txBody>
          <a:bodyPr wrap="none">
            <a:spAutoFit/>
          </a:bodyPr>
          <a:lstStyle/>
          <a:p>
            <a:r>
              <a:rPr lang="en-US"/>
              <a:t>August 22, 2016</a:t>
            </a:r>
          </a:p>
        </p:txBody>
      </p:sp>
      <p:pic>
        <p:nvPicPr>
          <p:cNvPr id="11" name="Picture 10"/>
          <p:cNvPicPr>
            <a:picLocks noChangeAspect="1"/>
          </p:cNvPicPr>
          <p:nvPr/>
        </p:nvPicPr>
        <p:blipFill>
          <a:blip r:embed="rId2"/>
          <a:stretch>
            <a:fillRect/>
          </a:stretch>
        </p:blipFill>
        <p:spPr>
          <a:xfrm>
            <a:off x="3200400" y="1740932"/>
            <a:ext cx="2502728" cy="4661331"/>
          </a:xfrm>
          <a:prstGeom prst="rect">
            <a:avLst/>
          </a:prstGeom>
        </p:spPr>
      </p:pic>
    </p:spTree>
    <p:extLst>
      <p:ext uri="{BB962C8B-B14F-4D97-AF65-F5344CB8AC3E}">
        <p14:creationId xmlns:p14="http://schemas.microsoft.com/office/powerpoint/2010/main" val="2525798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230655" y="2275585"/>
            <a:ext cx="8734490" cy="3810000"/>
          </a:xfrm>
          <a:prstGeom prst="rect">
            <a:avLst/>
          </a:prstGeom>
        </p:spPr>
      </p:pic>
      <p:sp>
        <p:nvSpPr>
          <p:cNvPr id="10" name="Rectangle 9"/>
          <p:cNvSpPr/>
          <p:nvPr/>
        </p:nvSpPr>
        <p:spPr>
          <a:xfrm>
            <a:off x="479321" y="1282800"/>
            <a:ext cx="8485824" cy="646331"/>
          </a:xfrm>
          <a:prstGeom prst="rect">
            <a:avLst/>
          </a:prstGeom>
        </p:spPr>
        <p:txBody>
          <a:bodyPr wrap="square">
            <a:spAutoFit/>
          </a:bodyPr>
          <a:lstStyle/>
          <a:p>
            <a:r>
              <a:rPr lang="en-US">
                <a:hlinkClick r:id="rId3"/>
              </a:rPr>
              <a:t>https://upload.wikimedia.org/wikipedia/commons/e/ee/Android_historical_version_distribution_-_</a:t>
            </a:r>
            <a:r>
              <a:rPr lang="en-US" smtClean="0">
                <a:hlinkClick r:id="rId3"/>
              </a:rPr>
              <a:t>vector.svg</a:t>
            </a:r>
            <a:r>
              <a:rPr lang="en-US" smtClean="0"/>
              <a:t> </a:t>
            </a:r>
            <a:endParaRPr lang="en-US"/>
          </a:p>
        </p:txBody>
      </p:sp>
    </p:spTree>
    <p:extLst>
      <p:ext uri="{BB962C8B-B14F-4D97-AF65-F5344CB8AC3E}">
        <p14:creationId xmlns:p14="http://schemas.microsoft.com/office/powerpoint/2010/main" val="4211768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SUBSTITUTION_ID" val="{5A78A68D-368B-482C-B050-5B1CC13F9CCB}"/>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F81C9CC6-E9EC-4E03-8FC6-2E47F182CFE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944</Words>
  <Application>Microsoft Office PowerPoint</Application>
  <PresentationFormat>On-screen Show (4:3)</PresentationFormat>
  <Paragraphs>127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MS PGothic</vt:lpstr>
      <vt:lpstr>Arial</vt:lpstr>
      <vt:lpstr>Calibri</vt:lpstr>
      <vt:lpstr>Cambria</vt:lpstr>
      <vt:lpstr>Segoe UI</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236</cp:revision>
  <dcterms:created xsi:type="dcterms:W3CDTF">2011-04-06T04:04:31Z</dcterms:created>
  <dcterms:modified xsi:type="dcterms:W3CDTF">2016-12-09T09:04:44Z</dcterms:modified>
</cp:coreProperties>
</file>