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8" autoAdjust="0"/>
    <p:restoredTop sz="94434" autoAdjust="0"/>
  </p:normalViewPr>
  <p:slideViewPr>
    <p:cSldViewPr>
      <p:cViewPr varScale="1">
        <p:scale>
          <a:sx n="74" d="100"/>
          <a:sy n="74" d="100"/>
        </p:scale>
        <p:origin x="9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Linear Layout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niệm Linear </a:t>
            </a: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Layout</a:t>
            </a:r>
            <a:endParaRPr lang="en-US" sz="2400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vi-VN" sz="2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thuộc tính thường dùng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Linear Layout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" y="1196975"/>
            <a:ext cx="8839200" cy="51847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altLang="en-US" sz="2400" smtClean="0">
                <a:latin typeface="Cambria" panose="02040503050406030204" pitchFamily="18" charset="0"/>
              </a:rPr>
              <a:t>Sử dụng trong các trường hợp xây dựng bố cục tổ chức hiển thị các đối tượng theo một chiều duy nhất (chiều dọc hoặc ngang).</a:t>
            </a:r>
          </a:p>
          <a:p>
            <a:pPr lvl="1" algn="just"/>
            <a:r>
              <a:rPr lang="en-US" altLang="en-US" sz="2400" smtClean="0">
                <a:latin typeface="Cambria" panose="02040503050406030204" pitchFamily="18" charset="0"/>
              </a:rPr>
              <a:t>Đối tượng mặc định vị trí top left trên LinearLayout , có thể sử dụng thuộc tính Gravity để thiết lập lại vị trí.</a:t>
            </a:r>
          </a:p>
          <a:p>
            <a:pPr lvl="1" algn="just"/>
            <a:r>
              <a:rPr lang="en-US" altLang="en-US" sz="2400" smtClean="0">
                <a:latin typeface="Cambria" panose="02040503050406030204" pitchFamily="18" charset="0"/>
              </a:rPr>
              <a:t>Ví dụ khai báo:</a:t>
            </a:r>
          </a:p>
          <a:p>
            <a:pPr marL="406400" lvl="1" indent="0" algn="just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ambria" panose="02040503050406030204" pitchFamily="18" charset="0"/>
              </a:rPr>
              <a:t>&lt;</a:t>
            </a:r>
            <a:r>
              <a:rPr lang="en-US" alt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LinearLayout</a:t>
            </a:r>
            <a:r>
              <a:rPr lang="en-US" altLang="en-US" sz="2400" smtClean="0">
                <a:latin typeface="Cambria" panose="02040503050406030204" pitchFamily="18" charset="0"/>
              </a:rPr>
              <a:t>	  xmlns:android=</a:t>
            </a:r>
            <a:r>
              <a:rPr lang="en-US" altLang="en-US" sz="2400" i="1" smtClean="0">
                <a:latin typeface="Cambria" panose="02040503050406030204" pitchFamily="18" charset="0"/>
              </a:rPr>
              <a:t>"http://schemas.android.com/apk/res/android"</a:t>
            </a:r>
          </a:p>
          <a:p>
            <a:pPr marL="406400" lvl="1" indent="0" algn="just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ambria" panose="02040503050406030204" pitchFamily="18" charset="0"/>
              </a:rPr>
              <a:t>    android:layout_width=</a:t>
            </a:r>
            <a:r>
              <a:rPr lang="en-US" altLang="en-US" sz="2400" i="1" smtClean="0">
                <a:latin typeface="Cambria" panose="02040503050406030204" pitchFamily="18" charset="0"/>
              </a:rPr>
              <a:t>"match_parent"</a:t>
            </a:r>
          </a:p>
          <a:p>
            <a:pPr marL="406400" lvl="1" indent="0" algn="just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ambria" panose="02040503050406030204" pitchFamily="18" charset="0"/>
              </a:rPr>
              <a:t>    android:layout_height=</a:t>
            </a:r>
            <a:r>
              <a:rPr lang="en-US" altLang="en-US" sz="2400" i="1" smtClean="0">
                <a:latin typeface="Cambria" panose="02040503050406030204" pitchFamily="18" charset="0"/>
              </a:rPr>
              <a:t>"match_parent”</a:t>
            </a:r>
          </a:p>
          <a:p>
            <a:pPr marL="406400" lvl="1" indent="0" algn="just">
              <a:buFont typeface="Wingdings" panose="05000000000000000000" pitchFamily="2" charset="2"/>
              <a:buNone/>
            </a:pPr>
            <a:r>
              <a:rPr lang="en-US" altLang="en-US" sz="2400" i="1">
                <a:latin typeface="Cambria" panose="02040503050406030204" pitchFamily="18" charset="0"/>
              </a:rPr>
              <a:t> </a:t>
            </a:r>
            <a:r>
              <a:rPr lang="en-US" altLang="en-US" sz="2400" i="1" smtClean="0">
                <a:latin typeface="Cambria" panose="02040503050406030204" pitchFamily="18" charset="0"/>
              </a:rPr>
              <a:t>   </a:t>
            </a:r>
            <a:r>
              <a:rPr lang="en-US" altLang="en-US" sz="2400" smtClean="0">
                <a:latin typeface="Cambria" panose="02040503050406030204" pitchFamily="18" charset="0"/>
              </a:rPr>
              <a:t>android:</a:t>
            </a:r>
            <a:r>
              <a:rPr lang="en-US" alt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orientation</a:t>
            </a:r>
            <a:r>
              <a:rPr lang="en-US" altLang="en-US" sz="2400" smtClean="0">
                <a:latin typeface="Cambria" panose="02040503050406030204" pitchFamily="18" charset="0"/>
              </a:rPr>
              <a:t>=“vertical”</a:t>
            </a:r>
            <a:r>
              <a:rPr lang="en-US" altLang="ja-JP" sz="2400" i="1" smtClean="0">
                <a:latin typeface="Cambria" panose="02040503050406030204" pitchFamily="18" charset="0"/>
              </a:rPr>
              <a:t> &gt;</a:t>
            </a:r>
            <a:r>
              <a:rPr lang="en-US" altLang="ja-JP" sz="2400" smtClean="0">
                <a:latin typeface="Cambria" panose="02040503050406030204" pitchFamily="18" charset="0"/>
              </a:rPr>
              <a:t> </a:t>
            </a:r>
          </a:p>
          <a:p>
            <a:pPr marL="406400" lvl="1" indent="0" algn="just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ambria" panose="02040503050406030204" pitchFamily="18" charset="0"/>
              </a:rPr>
              <a:t>&lt;/</a:t>
            </a:r>
            <a:r>
              <a:rPr lang="en-US" altLang="en-US" sz="2400" smtClean="0">
                <a:solidFill>
                  <a:srgbClr val="FF0000"/>
                </a:solidFill>
                <a:latin typeface="Cambria" panose="02040503050406030204" pitchFamily="18" charset="0"/>
              </a:rPr>
              <a:t>LinearLayout</a:t>
            </a:r>
            <a:r>
              <a:rPr lang="en-US" altLang="en-US" sz="2400" smtClean="0">
                <a:latin typeface="Cambria" panose="02040503050406030204" pitchFamily="18" charset="0"/>
              </a:rPr>
              <a:t>&gt;</a:t>
            </a:r>
          </a:p>
          <a:p>
            <a:pPr lvl="1" algn="just"/>
            <a:endParaRPr lang="en-US" altLang="en-US" sz="2400" smtClean="0">
              <a:latin typeface="Cambria" panose="02040503050406030204" pitchFamily="18" charset="0"/>
            </a:endParaRPr>
          </a:p>
          <a:p>
            <a:pPr lvl="1" algn="just"/>
            <a:endParaRPr lang="en-US" altLang="en-US" sz="2400" smtClean="0">
              <a:latin typeface="Cambria" panose="02040503050406030204" pitchFamily="18" charset="0"/>
            </a:endParaRPr>
          </a:p>
          <a:p>
            <a:pPr lvl="1" algn="just"/>
            <a:endParaRPr lang="en-US" altLang="en-US" sz="240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Linear Layout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26" name="Picture 2" descr="7_Layout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9055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Linear Layout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29576" y="1114786"/>
            <a:ext cx="8485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– Bạn có thể dùng margin, gravity, weight để hỗ trợ cho việc thiết </a:t>
            </a:r>
            <a:r>
              <a:rPr lang="en-US" sz="2400">
                <a:latin typeface="Cambria" panose="02040503050406030204" pitchFamily="18" charset="0"/>
              </a:rPr>
              <a:t>kế</a:t>
            </a:r>
            <a:r>
              <a:rPr lang="en-US" sz="2400" smtClean="0">
                <a:latin typeface="Cambria" panose="02040503050406030204" pitchFamily="18" charset="0"/>
              </a:rPr>
              <a:t>.</a:t>
            </a:r>
          </a:p>
          <a:p>
            <a:r>
              <a:rPr lang="en-US" sz="2400" smtClean="0">
                <a:latin typeface="Cambria" panose="02040503050406030204" pitchFamily="18" charset="0"/>
              </a:rPr>
              <a:t>- Layout Gravity và Text Gravity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3074" name="Picture 2" descr="7_Layout_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82" y="2743200"/>
            <a:ext cx="584981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4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Linear Layout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39046" y="1204007"/>
            <a:ext cx="83001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>
                <a:latin typeface="Cambria" panose="02040503050406030204" pitchFamily="18" charset="0"/>
              </a:rPr>
              <a:t>Bạn cũng phải biết so sánh sự khác biệt giữa </a:t>
            </a:r>
            <a:r>
              <a:rPr lang="en-US" sz="2200" b="1">
                <a:solidFill>
                  <a:srgbClr val="FF0000"/>
                </a:solidFill>
                <a:latin typeface="Cambria" panose="02040503050406030204" pitchFamily="18" charset="0"/>
              </a:rPr>
              <a:t>Padding</a:t>
            </a:r>
            <a:r>
              <a:rPr lang="en-US" sz="2200">
                <a:latin typeface="Cambria" panose="02040503050406030204" pitchFamily="18" charset="0"/>
              </a:rPr>
              <a:t> và </a:t>
            </a:r>
            <a:r>
              <a:rPr lang="en-US" sz="2200" b="1">
                <a:solidFill>
                  <a:srgbClr val="FF0000"/>
                </a:solidFill>
                <a:latin typeface="Cambria" panose="02040503050406030204" pitchFamily="18" charset="0"/>
              </a:rPr>
              <a:t>Margin</a:t>
            </a:r>
            <a:r>
              <a:rPr lang="en-US" sz="2200">
                <a:latin typeface="Cambria" panose="02040503050406030204" pitchFamily="18" charset="0"/>
              </a:rPr>
              <a:t>:</a:t>
            </a:r>
          </a:p>
        </p:txBody>
      </p:sp>
      <p:pic>
        <p:nvPicPr>
          <p:cNvPr id="4098" name="Picture 2" descr="7_Layout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66735"/>
            <a:ext cx="59055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72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Linear Layout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05406" y="1170737"/>
            <a:ext cx="82337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>
                <a:latin typeface="Cambria" panose="02040503050406030204" pitchFamily="18" charset="0"/>
              </a:rPr>
              <a:t>– Ví dụ thay đổi Padding (internal spacing – khoảng cách giữa nội dung bên trong so với đường viền của control):</a:t>
            </a:r>
            <a:endParaRPr lang="en-US" sz="2400">
              <a:latin typeface="Cambria" panose="02040503050406030204" pitchFamily="18" charset="0"/>
            </a:endParaRPr>
          </a:p>
        </p:txBody>
      </p:sp>
      <p:pic>
        <p:nvPicPr>
          <p:cNvPr id="5122" name="Picture 2" descr="7_Layout_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05671"/>
            <a:ext cx="5905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Linear Layout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05406" y="1170737"/>
            <a:ext cx="82337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– Ví dụ về đổi Margin (external spacing – khoảng cách giữa control này với control khác):</a:t>
            </a:r>
          </a:p>
        </p:txBody>
      </p:sp>
      <p:pic>
        <p:nvPicPr>
          <p:cNvPr id="6146" name="Picture 2" descr="7_Layout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92074"/>
            <a:ext cx="6954580" cy="25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8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193</Words>
  <Application>Microsoft Office PowerPoint</Application>
  <PresentationFormat>On-screen Show (4:3)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MS PGothic</vt:lpstr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483</cp:revision>
  <dcterms:created xsi:type="dcterms:W3CDTF">2011-04-06T04:04:31Z</dcterms:created>
  <dcterms:modified xsi:type="dcterms:W3CDTF">2016-12-13T05:47:11Z</dcterms:modified>
</cp:coreProperties>
</file>