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3" r:id="rId4"/>
    <p:sldId id="264" r:id="rId5"/>
    <p:sldId id="265"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94434" autoAdjust="0"/>
  </p:normalViewPr>
  <p:slideViewPr>
    <p:cSldViewPr>
      <p:cViewPr varScale="1">
        <p:scale>
          <a:sx n="70" d="100"/>
          <a:sy n="70" d="100"/>
        </p:scale>
        <p:origin x="108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Table Layout</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sz="2400" kern="0" smtClean="0">
                <a:solidFill>
                  <a:srgbClr val="002060"/>
                </a:solidFill>
                <a:latin typeface="Cambria" panose="02040503050406030204" pitchFamily="18" charset="0"/>
              </a:rPr>
              <a:t>Khái </a:t>
            </a:r>
            <a:r>
              <a:rPr lang="vi-VN" sz="2400" kern="0">
                <a:solidFill>
                  <a:srgbClr val="002060"/>
                </a:solidFill>
                <a:latin typeface="Cambria" panose="02040503050406030204" pitchFamily="18" charset="0"/>
              </a:rPr>
              <a:t>niệm Table Layout</a:t>
            </a:r>
            <a:endParaRPr lang="en-US" sz="2400" kern="0" smtClean="0">
              <a:solidFill>
                <a:srgbClr val="002060"/>
              </a:solidFill>
              <a:latin typeface="Cambria" panose="02040503050406030204" pitchFamily="18" charset="0"/>
            </a:endParaRPr>
          </a:p>
          <a:p>
            <a:pPr lvl="0" algn="just">
              <a:buClr>
                <a:srgbClr val="3DC5C5"/>
              </a:buClr>
              <a:defRPr/>
            </a:pPr>
            <a:r>
              <a:rPr lang="vi-VN" sz="2400" kern="0" smtClean="0">
                <a:solidFill>
                  <a:srgbClr val="002060"/>
                </a:solidFill>
                <a:latin typeface="Cambria" panose="02040503050406030204" pitchFamily="18" charset="0"/>
              </a:rPr>
              <a:t>Các </a:t>
            </a:r>
            <a:r>
              <a:rPr lang="vi-VN" sz="2400" kern="0">
                <a:solidFill>
                  <a:srgbClr val="002060"/>
                </a:solidFill>
                <a:latin typeface="Cambria" panose="02040503050406030204" pitchFamily="18" charset="0"/>
              </a:rPr>
              <a:t>thuộc tính thường dùng</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Table Layout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25332" y="1166843"/>
            <a:ext cx="8666268" cy="4524315"/>
          </a:xfrm>
          <a:prstGeom prst="rect">
            <a:avLst/>
          </a:prstGeom>
        </p:spPr>
        <p:txBody>
          <a:bodyPr wrap="square">
            <a:spAutoFit/>
          </a:bodyPr>
          <a:lstStyle/>
          <a:p>
            <a:r>
              <a:rPr lang="en-US" sz="2400" smtClean="0">
                <a:solidFill>
                  <a:srgbClr val="002060"/>
                </a:solidFill>
                <a:latin typeface="Cambria" panose="02040503050406030204" pitchFamily="18" charset="0"/>
              </a:rPr>
              <a:t>TableLayout kế </a:t>
            </a:r>
            <a:r>
              <a:rPr lang="en-US" sz="2400">
                <a:solidFill>
                  <a:srgbClr val="002060"/>
                </a:solidFill>
                <a:latin typeface="Cambria" panose="02040503050406030204" pitchFamily="18" charset="0"/>
              </a:rPr>
              <a:t>thừa từ LinearLayout, cho phép hiển thị các đối tượng theo nhiều dòng (TableRow).</a:t>
            </a:r>
          </a:p>
          <a:p>
            <a:r>
              <a:rPr lang="en-US" sz="2400">
                <a:solidFill>
                  <a:srgbClr val="002060"/>
                </a:solidFill>
                <a:latin typeface="Cambria" panose="02040503050406030204" pitchFamily="18" charset="0"/>
              </a:rPr>
              <a:t>Mỗi dòng có thể chứa nhiều View, mỗi View được xem là một cột.</a:t>
            </a:r>
          </a:p>
          <a:p>
            <a:r>
              <a:rPr lang="en-US" sz="2400" u="sng">
                <a:solidFill>
                  <a:srgbClr val="002060"/>
                </a:solidFill>
                <a:latin typeface="Cambria" panose="02040503050406030204" pitchFamily="18" charset="0"/>
              </a:rPr>
              <a:t>Ví dụ khai báo:</a:t>
            </a:r>
          </a:p>
          <a:p>
            <a:r>
              <a:rPr lang="en-US" sz="2400">
                <a:solidFill>
                  <a:srgbClr val="002060"/>
                </a:solidFill>
                <a:latin typeface="Cambria" panose="02040503050406030204" pitchFamily="18" charset="0"/>
              </a:rPr>
              <a:t>&lt;</a:t>
            </a:r>
            <a:r>
              <a:rPr lang="en-US" sz="2400" smtClean="0">
                <a:solidFill>
                  <a:srgbClr val="002060"/>
                </a:solidFill>
                <a:latin typeface="Cambria" panose="02040503050406030204" pitchFamily="18" charset="0"/>
              </a:rPr>
              <a:t>TableLayout</a:t>
            </a:r>
            <a:r>
              <a:rPr lang="en-US" sz="2400">
                <a:solidFill>
                  <a:srgbClr val="002060"/>
                </a:solidFill>
                <a:latin typeface="Cambria" panose="02040503050406030204" pitchFamily="18" charset="0"/>
              </a:rPr>
              <a:t>	</a:t>
            </a:r>
            <a:r>
              <a:rPr lang="en-US" sz="2400">
                <a:solidFill>
                  <a:srgbClr val="002060"/>
                </a:solidFill>
                <a:latin typeface="Cambria" panose="02040503050406030204" pitchFamily="18" charset="0"/>
              </a:rPr>
              <a:t>  </a:t>
            </a:r>
            <a:r>
              <a:rPr lang="en-US" sz="2400" smtClean="0">
                <a:solidFill>
                  <a:srgbClr val="002060"/>
                </a:solidFill>
                <a:latin typeface="Cambria" panose="02040503050406030204" pitchFamily="18" charset="0"/>
              </a:rPr>
              <a:t>  </a:t>
            </a:r>
          </a:p>
          <a:p>
            <a:r>
              <a:rPr lang="en-US" sz="2400">
                <a:solidFill>
                  <a:srgbClr val="002060"/>
                </a:solidFill>
                <a:latin typeface="Cambria" panose="02040503050406030204" pitchFamily="18" charset="0"/>
              </a:rPr>
              <a:t> </a:t>
            </a:r>
            <a:r>
              <a:rPr lang="en-US" sz="2400" smtClean="0">
                <a:solidFill>
                  <a:srgbClr val="002060"/>
                </a:solidFill>
                <a:latin typeface="Cambria" panose="02040503050406030204" pitchFamily="18" charset="0"/>
              </a:rPr>
              <a:t>   </a:t>
            </a:r>
            <a:r>
              <a:rPr lang="en-US" sz="2200" smtClean="0">
                <a:solidFill>
                  <a:srgbClr val="002060"/>
                </a:solidFill>
                <a:latin typeface="Cambria" panose="02040503050406030204" pitchFamily="18" charset="0"/>
              </a:rPr>
              <a:t>xmlns:android</a:t>
            </a:r>
            <a:r>
              <a:rPr lang="en-US" sz="2200">
                <a:solidFill>
                  <a:srgbClr val="002060"/>
                </a:solidFill>
                <a:latin typeface="Cambria" panose="02040503050406030204" pitchFamily="18" charset="0"/>
              </a:rPr>
              <a:t>="http://schemas.android.com/apk/res/android"</a:t>
            </a:r>
          </a:p>
          <a:p>
            <a:r>
              <a:rPr lang="en-US" sz="2400">
                <a:solidFill>
                  <a:srgbClr val="002060"/>
                </a:solidFill>
                <a:latin typeface="Cambria" panose="02040503050406030204" pitchFamily="18" charset="0"/>
              </a:rPr>
              <a:t>    android:layout_width="match_parent"</a:t>
            </a:r>
          </a:p>
          <a:p>
            <a:r>
              <a:rPr lang="en-US" sz="2400">
                <a:solidFill>
                  <a:srgbClr val="002060"/>
                </a:solidFill>
                <a:latin typeface="Cambria" panose="02040503050406030204" pitchFamily="18" charset="0"/>
              </a:rPr>
              <a:t>    android:layout_height="match_parent” &gt; </a:t>
            </a:r>
          </a:p>
          <a:p>
            <a:r>
              <a:rPr lang="en-US" sz="2400">
                <a:solidFill>
                  <a:srgbClr val="002060"/>
                </a:solidFill>
                <a:latin typeface="Cambria" panose="02040503050406030204" pitchFamily="18" charset="0"/>
              </a:rPr>
              <a:t>		&lt;Tablerow&gt;</a:t>
            </a:r>
          </a:p>
          <a:p>
            <a:r>
              <a:rPr lang="en-US" sz="2400">
                <a:solidFill>
                  <a:srgbClr val="002060"/>
                </a:solidFill>
                <a:latin typeface="Cambria" panose="02040503050406030204" pitchFamily="18" charset="0"/>
              </a:rPr>
              <a:t>			&lt;Button/&gt;</a:t>
            </a:r>
          </a:p>
          <a:p>
            <a:r>
              <a:rPr lang="en-US" sz="2400">
                <a:solidFill>
                  <a:srgbClr val="002060"/>
                </a:solidFill>
                <a:latin typeface="Cambria" panose="02040503050406030204" pitchFamily="18" charset="0"/>
              </a:rPr>
              <a:t>		&lt;/Tablerow&gt;</a:t>
            </a:r>
          </a:p>
          <a:p>
            <a:r>
              <a:rPr lang="en-US" sz="2400">
                <a:solidFill>
                  <a:srgbClr val="002060"/>
                </a:solidFill>
                <a:latin typeface="Cambria" panose="02040503050406030204" pitchFamily="18" charset="0"/>
              </a:rPr>
              <a:t>&lt;/TableLayout&gt;</a:t>
            </a:r>
          </a:p>
        </p:txBody>
      </p:sp>
    </p:spTree>
    <p:extLst>
      <p:ext uri="{BB962C8B-B14F-4D97-AF65-F5344CB8AC3E}">
        <p14:creationId xmlns:p14="http://schemas.microsoft.com/office/powerpoint/2010/main" val="15707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Table Layout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5776" y="1208300"/>
            <a:ext cx="8409624" cy="1200329"/>
          </a:xfrm>
          <a:prstGeom prst="rect">
            <a:avLst/>
          </a:prstGeom>
        </p:spPr>
        <p:txBody>
          <a:bodyPr wrap="square">
            <a:spAutoFit/>
          </a:bodyPr>
          <a:lstStyle/>
          <a:p>
            <a:pPr algn="just"/>
            <a:r>
              <a:rPr lang="vi-VN" sz="2400">
                <a:latin typeface="Cambria" panose="02040503050406030204" pitchFamily="18" charset="0"/>
              </a:rPr>
              <a:t>– TableLayout sẽ xem dòng nào có số lượng control nhiều nhất để xác định rằng nó có bao nhiêu cột (lấy dòng có số lượng control nhiều nhất làm số cột chuẩn).</a:t>
            </a:r>
            <a:endParaRPr lang="en-US" sz="2400">
              <a:latin typeface="Cambria" panose="02040503050406030204" pitchFamily="18" charset="0"/>
            </a:endParaRPr>
          </a:p>
        </p:txBody>
      </p:sp>
      <p:pic>
        <p:nvPicPr>
          <p:cNvPr id="1028" name="Picture 4" descr="7_Layout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625" y="2381249"/>
            <a:ext cx="5495925" cy="10477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88670" y="3360003"/>
            <a:ext cx="8113591" cy="830997"/>
          </a:xfrm>
          <a:prstGeom prst="rect">
            <a:avLst/>
          </a:prstGeom>
        </p:spPr>
        <p:txBody>
          <a:bodyPr wrap="square">
            <a:spAutoFit/>
          </a:bodyPr>
          <a:lstStyle/>
          <a:p>
            <a:r>
              <a:rPr lang="en-US" sz="2400" smtClean="0">
                <a:latin typeface="Cambria" panose="02040503050406030204" pitchFamily="18" charset="0"/>
              </a:rPr>
              <a:t>-</a:t>
            </a:r>
            <a:r>
              <a:rPr lang="vi-VN" sz="2400" smtClean="0">
                <a:latin typeface="Cambria" panose="02040503050406030204" pitchFamily="18" charset="0"/>
              </a:rPr>
              <a:t>Như </a:t>
            </a:r>
            <a:r>
              <a:rPr lang="vi-VN" sz="2400">
                <a:latin typeface="Cambria" panose="02040503050406030204" pitchFamily="18" charset="0"/>
              </a:rPr>
              <a:t>vậy theo hình trên thì bạn phải nói là TableLayout này có 4 cột, 3 dòng.</a:t>
            </a:r>
            <a:endParaRPr lang="en-US" sz="2400">
              <a:latin typeface="Cambria" panose="02040503050406030204" pitchFamily="18" charset="0"/>
            </a:endParaRPr>
          </a:p>
        </p:txBody>
      </p:sp>
      <p:sp>
        <p:nvSpPr>
          <p:cNvPr id="12" name="Rectangle 11"/>
          <p:cNvSpPr/>
          <p:nvPr/>
        </p:nvSpPr>
        <p:spPr>
          <a:xfrm>
            <a:off x="376890" y="4262735"/>
            <a:ext cx="4677371" cy="461665"/>
          </a:xfrm>
          <a:prstGeom prst="rect">
            <a:avLst/>
          </a:prstGeom>
        </p:spPr>
        <p:txBody>
          <a:bodyPr wrap="none">
            <a:spAutoFit/>
          </a:bodyPr>
          <a:lstStyle/>
          <a:p>
            <a:r>
              <a:rPr lang="en-US" sz="2400">
                <a:latin typeface="Cambria" panose="02040503050406030204" pitchFamily="18" charset="0"/>
              </a:rPr>
              <a:t>Dùng</a:t>
            </a:r>
            <a:r>
              <a:rPr lang="en-US" sz="2400" b="1">
                <a:latin typeface="Cambria" panose="02040503050406030204" pitchFamily="18" charset="0"/>
              </a:rPr>
              <a:t> layout_span</a:t>
            </a:r>
            <a:r>
              <a:rPr lang="en-US" sz="2400">
                <a:latin typeface="Cambria" panose="02040503050406030204" pitchFamily="18" charset="0"/>
              </a:rPr>
              <a:t> để trộn các cột:</a:t>
            </a:r>
          </a:p>
        </p:txBody>
      </p:sp>
      <p:pic>
        <p:nvPicPr>
          <p:cNvPr id="1030" name="Picture 6" descr="7_Layout_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016" y="4772024"/>
            <a:ext cx="49149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47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Table Layout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505776" y="1170737"/>
            <a:ext cx="8104824" cy="830997"/>
          </a:xfrm>
          <a:prstGeom prst="rect">
            <a:avLst/>
          </a:prstGeom>
        </p:spPr>
        <p:txBody>
          <a:bodyPr wrap="square">
            <a:spAutoFit/>
          </a:bodyPr>
          <a:lstStyle/>
          <a:p>
            <a:r>
              <a:rPr lang="en-US" sz="2400">
                <a:latin typeface="Cambria" panose="02040503050406030204" pitchFamily="18" charset="0"/>
              </a:rPr>
              <a:t>Dùng </a:t>
            </a:r>
            <a:r>
              <a:rPr lang="en-US" sz="2400" b="1">
                <a:latin typeface="Cambria" panose="02040503050406030204" pitchFamily="18" charset="0"/>
              </a:rPr>
              <a:t>layout_column</a:t>
            </a:r>
            <a:r>
              <a:rPr lang="en-US" sz="2400">
                <a:latin typeface="Cambria" panose="02040503050406030204" pitchFamily="18" charset="0"/>
              </a:rPr>
              <a:t> để di chuyển vị trí của control đến một cột nào đó trên 1 dòng:</a:t>
            </a:r>
          </a:p>
        </p:txBody>
      </p:sp>
      <p:pic>
        <p:nvPicPr>
          <p:cNvPr id="2050" name="Picture 2" descr="7_Layout_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5905500" cy="21526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55210" y="4198203"/>
            <a:ext cx="7955390" cy="830997"/>
          </a:xfrm>
          <a:prstGeom prst="rect">
            <a:avLst/>
          </a:prstGeom>
        </p:spPr>
        <p:txBody>
          <a:bodyPr wrap="square">
            <a:spAutoFit/>
          </a:bodyPr>
          <a:lstStyle/>
          <a:p>
            <a:pPr algn="just"/>
            <a:r>
              <a:rPr lang="vi-VN" sz="2400">
                <a:latin typeface="Cambria" panose="02040503050406030204" pitchFamily="18" charset="0"/>
              </a:rPr>
              <a:t>Dùng </a:t>
            </a:r>
            <a:r>
              <a:rPr lang="vi-VN" sz="2400" b="1">
                <a:latin typeface="Cambria" panose="02040503050406030204" pitchFamily="18" charset="0"/>
              </a:rPr>
              <a:t>stretchColumns </a:t>
            </a:r>
            <a:r>
              <a:rPr lang="vi-VN" sz="2400">
                <a:latin typeface="Cambria" panose="02040503050406030204" pitchFamily="18" charset="0"/>
              </a:rPr>
              <a:t>để dãn đều các control, các cell (ta thường dùng dấu “*”):</a:t>
            </a:r>
            <a:endParaRPr lang="en-US" sz="2400">
              <a:latin typeface="Cambria" panose="02040503050406030204" pitchFamily="18" charset="0"/>
            </a:endParaRPr>
          </a:p>
        </p:txBody>
      </p:sp>
      <p:pic>
        <p:nvPicPr>
          <p:cNvPr id="2052" name="Picture 4" descr="7_Layout_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072974"/>
            <a:ext cx="5092426" cy="132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36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152</Words>
  <Application>Microsoft Office PowerPoint</Application>
  <PresentationFormat>On-screen Show (4:3)</PresentationFormat>
  <Paragraphs>30</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477</cp:revision>
  <dcterms:created xsi:type="dcterms:W3CDTF">2011-04-06T04:04:31Z</dcterms:created>
  <dcterms:modified xsi:type="dcterms:W3CDTF">2016-12-13T08:32:33Z</dcterms:modified>
</cp:coreProperties>
</file>