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63" r:id="rId4"/>
    <p:sldId id="264"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09" autoAdjust="0"/>
    <p:restoredTop sz="95578" autoAdjust="0"/>
  </p:normalViewPr>
  <p:slideViewPr>
    <p:cSldViewPr>
      <p:cViewPr varScale="1">
        <p:scale>
          <a:sx n="94" d="100"/>
          <a:sy n="94" d="100"/>
        </p:scale>
        <p:origin x="37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22/12/2016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Ý nghĩa của hàm findViewById</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sz="2400" kern="0" smtClean="0">
                <a:solidFill>
                  <a:srgbClr val="002060"/>
                </a:solidFill>
                <a:latin typeface="Cambria" panose="02040503050406030204" pitchFamily="18" charset="0"/>
              </a:rPr>
              <a:t>Quy </a:t>
            </a:r>
            <a:r>
              <a:rPr lang="vi-VN" sz="2400" kern="0">
                <a:solidFill>
                  <a:srgbClr val="002060"/>
                </a:solidFill>
                <a:latin typeface="Cambria" panose="02040503050406030204" pitchFamily="18" charset="0"/>
              </a:rPr>
              <a:t>tắc đặt Id và ý nghĩa của Id</a:t>
            </a:r>
          </a:p>
          <a:p>
            <a:pPr lvl="0" algn="just">
              <a:buClr>
                <a:srgbClr val="3DC5C5"/>
              </a:buClr>
              <a:defRPr/>
            </a:pPr>
            <a:r>
              <a:rPr lang="vi-VN" sz="2400" kern="0" smtClean="0">
                <a:solidFill>
                  <a:srgbClr val="002060"/>
                </a:solidFill>
                <a:latin typeface="Cambria" panose="02040503050406030204" pitchFamily="18" charset="0"/>
              </a:rPr>
              <a:t>Cách </a:t>
            </a:r>
            <a:r>
              <a:rPr lang="vi-VN" sz="2400" kern="0">
                <a:solidFill>
                  <a:srgbClr val="002060"/>
                </a:solidFill>
                <a:latin typeface="Cambria" panose="02040503050406030204" pitchFamily="18" charset="0"/>
              </a:rPr>
              <a:t>khởi tạo View trong bộ nhớ</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257800" cy="508000"/>
            <a:chOff x="789624" y="1191463"/>
            <a:chExt cx="5257800" cy="508000"/>
          </a:xfrm>
        </p:grpSpPr>
        <p:sp>
          <p:nvSpPr>
            <p:cNvPr id="3" name="AutoShape 52"/>
            <p:cNvSpPr>
              <a:spLocks noChangeArrowheads="1"/>
            </p:cNvSpPr>
            <p:nvPr/>
          </p:nvSpPr>
          <p:spPr bwMode="gray">
            <a:xfrm>
              <a:off x="990600" y="1191463"/>
              <a:ext cx="5056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Quy tắc đặt Id và ý nghĩa của 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400" kern="0">
                <a:solidFill>
                  <a:srgbClr val="002060"/>
                </a:solidFill>
                <a:latin typeface="Cambria" panose="02040503050406030204" pitchFamily="18" charset="0"/>
              </a:rPr>
              <a:t>Gọi là “android naming conventions</a:t>
            </a:r>
            <a:r>
              <a:rPr lang="en-US" sz="2400" kern="0" smtClean="0">
                <a:solidFill>
                  <a:srgbClr val="002060"/>
                </a:solidFill>
                <a:latin typeface="Cambria" panose="02040503050406030204" pitchFamily="18" charset="0"/>
              </a:rPr>
              <a:t>” và cũng tùy thuộc vào tư tưởng của Lập trình viên</a:t>
            </a:r>
          </a:p>
          <a:p>
            <a:pPr lvl="0" algn="just">
              <a:buClr>
                <a:srgbClr val="3DC5C5"/>
              </a:buClr>
              <a:defRPr/>
            </a:pPr>
            <a:r>
              <a:rPr lang="en-US" sz="2400" kern="0" smtClean="0">
                <a:solidFill>
                  <a:srgbClr val="002060"/>
                </a:solidFill>
                <a:latin typeface="Cambria" panose="02040503050406030204" pitchFamily="18" charset="0"/>
              </a:rPr>
              <a:t>Button</a:t>
            </a:r>
            <a:r>
              <a:rPr lang="en-US" sz="2400" kern="0" smtClean="0">
                <a:solidFill>
                  <a:srgbClr val="002060"/>
                </a:solidFill>
                <a:latin typeface="Cambria" panose="02040503050406030204" pitchFamily="18" charset="0"/>
                <a:sym typeface="Wingdings" panose="05000000000000000000" pitchFamily="2" charset="2"/>
              </a:rPr>
              <a:t>btn</a:t>
            </a:r>
          </a:p>
          <a:p>
            <a:pPr lvl="0" algn="just">
              <a:buClr>
                <a:srgbClr val="3DC5C5"/>
              </a:buClr>
              <a:defRPr/>
            </a:pPr>
            <a:r>
              <a:rPr lang="en-US" sz="2400" kern="0" smtClean="0">
                <a:solidFill>
                  <a:srgbClr val="002060"/>
                </a:solidFill>
                <a:latin typeface="Cambria" panose="02040503050406030204" pitchFamily="18" charset="0"/>
                <a:sym typeface="Wingdings" panose="05000000000000000000" pitchFamily="2" charset="2"/>
              </a:rPr>
              <a:t>TextViewtxt</a:t>
            </a:r>
          </a:p>
          <a:p>
            <a:pPr lvl="0" algn="just">
              <a:buClr>
                <a:srgbClr val="3DC5C5"/>
              </a:buClr>
              <a:defRPr/>
            </a:pPr>
            <a:r>
              <a:rPr lang="en-US" sz="2400" kern="0" smtClean="0">
                <a:solidFill>
                  <a:srgbClr val="002060"/>
                </a:solidFill>
                <a:latin typeface="Cambria" panose="02040503050406030204" pitchFamily="18" charset="0"/>
                <a:sym typeface="Wingdings" panose="05000000000000000000" pitchFamily="2" charset="2"/>
              </a:rPr>
              <a:t>EditText</a:t>
            </a:r>
            <a:r>
              <a:rPr lang="en-US" sz="2400" kern="0" smtClean="0">
                <a:solidFill>
                  <a:srgbClr val="002060"/>
                </a:solidFill>
                <a:latin typeface="Cambria" panose="02040503050406030204" pitchFamily="18" charset="0"/>
                <a:sym typeface="Wingdings" panose="05000000000000000000" pitchFamily="2" charset="2"/>
              </a:rPr>
              <a:t>txt, edt</a:t>
            </a:r>
            <a:endParaRPr lang="en-US" sz="2400" kern="0" smtClean="0">
              <a:solidFill>
                <a:srgbClr val="002060"/>
              </a:solidFill>
              <a:latin typeface="Cambria" panose="02040503050406030204" pitchFamily="18" charset="0"/>
              <a:sym typeface="Wingdings" panose="05000000000000000000" pitchFamily="2" charset="2"/>
            </a:endParaRPr>
          </a:p>
          <a:p>
            <a:pPr lvl="0" algn="just">
              <a:buClr>
                <a:srgbClr val="3DC5C5"/>
              </a:buClr>
              <a:defRPr/>
            </a:pPr>
            <a:r>
              <a:rPr lang="en-US" sz="2400" kern="0" smtClean="0">
                <a:solidFill>
                  <a:srgbClr val="002060"/>
                </a:solidFill>
                <a:latin typeface="Cambria" panose="02040503050406030204" pitchFamily="18" charset="0"/>
                <a:sym typeface="Wingdings" panose="05000000000000000000" pitchFamily="2" charset="2"/>
              </a:rPr>
              <a:t>RadioButtonrad</a:t>
            </a:r>
          </a:p>
          <a:p>
            <a:pPr lvl="0" algn="just">
              <a:buClr>
                <a:srgbClr val="3DC5C5"/>
              </a:buClr>
              <a:defRPr/>
            </a:pPr>
            <a:r>
              <a:rPr lang="en-US" sz="2400" kern="0" smtClean="0">
                <a:solidFill>
                  <a:srgbClr val="002060"/>
                </a:solidFill>
                <a:latin typeface="Cambria" panose="02040503050406030204" pitchFamily="18" charset="0"/>
                <a:sym typeface="Wingdings" panose="05000000000000000000" pitchFamily="2" charset="2"/>
              </a:rPr>
              <a:t>CheckBoxchk</a:t>
            </a:r>
          </a:p>
          <a:p>
            <a:pPr lvl="0" algn="just">
              <a:buClr>
                <a:srgbClr val="3DC5C5"/>
              </a:buClr>
              <a:defRPr/>
            </a:pPr>
            <a:r>
              <a:rPr lang="en-US" sz="2400" kern="0" smtClean="0">
                <a:solidFill>
                  <a:srgbClr val="002060"/>
                </a:solidFill>
                <a:latin typeface="Cambria" panose="02040503050406030204" pitchFamily="18" charset="0"/>
                <a:sym typeface="Wingdings" panose="05000000000000000000" pitchFamily="2" charset="2"/>
              </a:rPr>
              <a:t>ListViewlv</a:t>
            </a:r>
            <a:endParaRPr lang="en-US" sz="2400" kern="0" smtClean="0">
              <a:solidFill>
                <a:srgbClr val="002060"/>
              </a:solidFill>
              <a:latin typeface="Cambria" panose="02040503050406030204" pitchFamily="18" charset="0"/>
            </a:endParaRPr>
          </a:p>
          <a:p>
            <a:pPr marL="0" lvl="0" indent="0" algn="just">
              <a:buClr>
                <a:srgbClr val="3DC5C5"/>
              </a:buClr>
              <a:buNone/>
              <a:defRPr/>
            </a:pPr>
            <a:r>
              <a:rPr kumimoji="0" lang="en-US" sz="2400" b="0" i="0" u="none" strike="noStrike" kern="0" cap="none" spc="0" normalizeH="0" baseline="0" noProof="0" smtClean="0">
                <a:ln>
                  <a:noFill/>
                </a:ln>
                <a:solidFill>
                  <a:srgbClr val="002060"/>
                </a:solidFill>
                <a:effectLst/>
                <a:uLnTx/>
                <a:uFillTx/>
                <a:latin typeface="Cambria" panose="02040503050406030204" pitchFamily="18" charset="0"/>
              </a:rPr>
              <a:t>Cần</a:t>
            </a:r>
            <a:r>
              <a:rPr kumimoji="0" lang="en-US" sz="2400" b="0" i="0" u="none" strike="noStrike" kern="0" cap="none" spc="0" normalizeH="0" noProof="0" smtClean="0">
                <a:ln>
                  <a:noFill/>
                </a:ln>
                <a:solidFill>
                  <a:srgbClr val="002060"/>
                </a:solidFill>
                <a:effectLst/>
                <a:uLnTx/>
                <a:uFillTx/>
                <a:latin typeface="Cambria" panose="02040503050406030204" pitchFamily="18" charset="0"/>
              </a:rPr>
              <a:t> đặt Id mang tính gợi nhớ. Id được định nghĩa bằng kiểu int, dùng cho Lập Trình Viên tương tác tới tài nguyên phần mềm. Nhưng Id này sẽ tự động được lưu trong R.java</a:t>
            </a:r>
          </a:p>
          <a:p>
            <a:pPr marL="0" lvl="0" indent="0" algn="just">
              <a:buClr>
                <a:srgbClr val="3DC5C5"/>
              </a:buClr>
              <a:buNone/>
              <a:defRPr/>
            </a:pPr>
            <a:r>
              <a:rPr lang="en-US" sz="2400" kern="0" noProof="0" smtClean="0">
                <a:solidFill>
                  <a:srgbClr val="002060"/>
                </a:solidFill>
                <a:latin typeface="Cambria" panose="02040503050406030204" pitchFamily="18" charset="0"/>
              </a:rPr>
              <a:t>Đặt Id phải giống như đặt tên biến, nếu không sẽ bị lỗi, R.java không thể phát sinh được.</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26574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594632" y="1371600"/>
            <a:ext cx="5715000" cy="2308324"/>
          </a:xfrm>
          <a:prstGeom prst="rect">
            <a:avLst/>
          </a:prstGeom>
        </p:spPr>
        <p:txBody>
          <a:bodyPr wrap="square">
            <a:spAutoFit/>
          </a:bodyPr>
          <a:lstStyle/>
          <a:p>
            <a:r>
              <a:rPr lang="en-US" sz="2400"/>
              <a:t>&lt;Button</a:t>
            </a:r>
            <a:br>
              <a:rPr lang="en-US" sz="2400"/>
            </a:br>
            <a:r>
              <a:rPr lang="en-US" sz="2400"/>
              <a:t>     android:id="@+</a:t>
            </a:r>
            <a:r>
              <a:rPr lang="en-US" sz="2400" smtClean="0"/>
              <a:t>id/btnOk"</a:t>
            </a:r>
            <a:r>
              <a:rPr lang="en-US" sz="2400"/>
              <a:t/>
            </a:r>
            <a:br>
              <a:rPr lang="en-US" sz="2400"/>
            </a:br>
            <a:r>
              <a:rPr lang="en-US" sz="2400"/>
              <a:t>     android:layout_width="wrap_content"</a:t>
            </a:r>
            <a:br>
              <a:rPr lang="en-US" sz="2400"/>
            </a:br>
            <a:r>
              <a:rPr lang="en-US" sz="2400"/>
              <a:t>     android:layout_height="wrap_content"</a:t>
            </a:r>
            <a:br>
              <a:rPr lang="en-US" sz="2400"/>
            </a:br>
            <a:r>
              <a:rPr lang="en-US" sz="2400"/>
              <a:t>     android:text="@string/my_button_text"/&gt;</a:t>
            </a:r>
          </a:p>
        </p:txBody>
      </p:sp>
      <p:sp>
        <p:nvSpPr>
          <p:cNvPr id="11" name="Rectangle 10"/>
          <p:cNvSpPr/>
          <p:nvPr/>
        </p:nvSpPr>
        <p:spPr>
          <a:xfrm>
            <a:off x="633310" y="4648200"/>
            <a:ext cx="7647624" cy="523220"/>
          </a:xfrm>
          <a:prstGeom prst="rect">
            <a:avLst/>
          </a:prstGeom>
        </p:spPr>
        <p:txBody>
          <a:bodyPr wrap="square">
            <a:spAutoFit/>
          </a:bodyPr>
          <a:lstStyle/>
          <a:p>
            <a:r>
              <a:rPr lang="en-US" sz="2800"/>
              <a:t>Button </a:t>
            </a:r>
            <a:r>
              <a:rPr lang="en-US" sz="2800" smtClean="0"/>
              <a:t>btnOk </a:t>
            </a:r>
            <a:r>
              <a:rPr lang="en-US" sz="2800"/>
              <a:t>= (</a:t>
            </a:r>
            <a:r>
              <a:rPr lang="en-US" sz="2800" smtClean="0"/>
              <a:t>Button)findViewById(R.id.btnOk);</a:t>
            </a:r>
            <a:endParaRPr lang="en-US" sz="2800"/>
          </a:p>
        </p:txBody>
      </p:sp>
      <p:sp>
        <p:nvSpPr>
          <p:cNvPr id="12" name="Rectangle 11"/>
          <p:cNvSpPr/>
          <p:nvPr/>
        </p:nvSpPr>
        <p:spPr>
          <a:xfrm>
            <a:off x="3352800" y="1752600"/>
            <a:ext cx="762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58000" y="4719310"/>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3794760" y="944880"/>
            <a:ext cx="3489960" cy="3749040"/>
          </a:xfrm>
          <a:custGeom>
            <a:avLst/>
            <a:gdLst>
              <a:gd name="connsiteX0" fmla="*/ 3489960 w 3489960"/>
              <a:gd name="connsiteY0" fmla="*/ 3749040 h 3749040"/>
              <a:gd name="connsiteX1" fmla="*/ 3398520 w 3489960"/>
              <a:gd name="connsiteY1" fmla="*/ 3627120 h 3749040"/>
              <a:gd name="connsiteX2" fmla="*/ 3368040 w 3489960"/>
              <a:gd name="connsiteY2" fmla="*/ 3489960 h 3749040"/>
              <a:gd name="connsiteX3" fmla="*/ 3322320 w 3489960"/>
              <a:gd name="connsiteY3" fmla="*/ 3413760 h 3749040"/>
              <a:gd name="connsiteX4" fmla="*/ 3307080 w 3489960"/>
              <a:gd name="connsiteY4" fmla="*/ 3337560 h 3749040"/>
              <a:gd name="connsiteX5" fmla="*/ 3291840 w 3489960"/>
              <a:gd name="connsiteY5" fmla="*/ 3230880 h 3749040"/>
              <a:gd name="connsiteX6" fmla="*/ 3261360 w 3489960"/>
              <a:gd name="connsiteY6" fmla="*/ 3169920 h 3749040"/>
              <a:gd name="connsiteX7" fmla="*/ 3261360 w 3489960"/>
              <a:gd name="connsiteY7" fmla="*/ 1965960 h 3749040"/>
              <a:gd name="connsiteX8" fmla="*/ 3230880 w 3489960"/>
              <a:gd name="connsiteY8" fmla="*/ 868680 h 3749040"/>
              <a:gd name="connsiteX9" fmla="*/ 3169920 w 3489960"/>
              <a:gd name="connsiteY9" fmla="*/ 746760 h 3749040"/>
              <a:gd name="connsiteX10" fmla="*/ 3108960 w 3489960"/>
              <a:gd name="connsiteY10" fmla="*/ 640080 h 3749040"/>
              <a:gd name="connsiteX11" fmla="*/ 3032760 w 3489960"/>
              <a:gd name="connsiteY11" fmla="*/ 533400 h 3749040"/>
              <a:gd name="connsiteX12" fmla="*/ 3002280 w 3489960"/>
              <a:gd name="connsiteY12" fmla="*/ 487680 h 3749040"/>
              <a:gd name="connsiteX13" fmla="*/ 2910840 w 3489960"/>
              <a:gd name="connsiteY13" fmla="*/ 396240 h 3749040"/>
              <a:gd name="connsiteX14" fmla="*/ 2865120 w 3489960"/>
              <a:gd name="connsiteY14" fmla="*/ 350520 h 3749040"/>
              <a:gd name="connsiteX15" fmla="*/ 2834640 w 3489960"/>
              <a:gd name="connsiteY15" fmla="*/ 304800 h 3749040"/>
              <a:gd name="connsiteX16" fmla="*/ 2773680 w 3489960"/>
              <a:gd name="connsiteY16" fmla="*/ 274320 h 3749040"/>
              <a:gd name="connsiteX17" fmla="*/ 2651760 w 3489960"/>
              <a:gd name="connsiteY17" fmla="*/ 198120 h 3749040"/>
              <a:gd name="connsiteX18" fmla="*/ 2529840 w 3489960"/>
              <a:gd name="connsiteY18" fmla="*/ 137160 h 3749040"/>
              <a:gd name="connsiteX19" fmla="*/ 2484120 w 3489960"/>
              <a:gd name="connsiteY19" fmla="*/ 121920 h 3749040"/>
              <a:gd name="connsiteX20" fmla="*/ 2423160 w 3489960"/>
              <a:gd name="connsiteY20" fmla="*/ 91440 h 3749040"/>
              <a:gd name="connsiteX21" fmla="*/ 2331720 w 3489960"/>
              <a:gd name="connsiteY21" fmla="*/ 76200 h 3749040"/>
              <a:gd name="connsiteX22" fmla="*/ 1889760 w 3489960"/>
              <a:gd name="connsiteY22" fmla="*/ 0 h 3749040"/>
              <a:gd name="connsiteX23" fmla="*/ 1478280 w 3489960"/>
              <a:gd name="connsiteY23" fmla="*/ 15240 h 3749040"/>
              <a:gd name="connsiteX24" fmla="*/ 1371600 w 3489960"/>
              <a:gd name="connsiteY24" fmla="*/ 45720 h 3749040"/>
              <a:gd name="connsiteX25" fmla="*/ 1325880 w 3489960"/>
              <a:gd name="connsiteY25" fmla="*/ 76200 h 3749040"/>
              <a:gd name="connsiteX26" fmla="*/ 1188720 w 3489960"/>
              <a:gd name="connsiteY26" fmla="*/ 106680 h 3749040"/>
              <a:gd name="connsiteX27" fmla="*/ 1082040 w 3489960"/>
              <a:gd name="connsiteY27" fmla="*/ 121920 h 3749040"/>
              <a:gd name="connsiteX28" fmla="*/ 1036320 w 3489960"/>
              <a:gd name="connsiteY28" fmla="*/ 137160 h 3749040"/>
              <a:gd name="connsiteX29" fmla="*/ 944880 w 3489960"/>
              <a:gd name="connsiteY29" fmla="*/ 152400 h 3749040"/>
              <a:gd name="connsiteX30" fmla="*/ 868680 w 3489960"/>
              <a:gd name="connsiteY30" fmla="*/ 167640 h 3749040"/>
              <a:gd name="connsiteX31" fmla="*/ 746760 w 3489960"/>
              <a:gd name="connsiteY31" fmla="*/ 213360 h 3749040"/>
              <a:gd name="connsiteX32" fmla="*/ 670560 w 3489960"/>
              <a:gd name="connsiteY32" fmla="*/ 228600 h 3749040"/>
              <a:gd name="connsiteX33" fmla="*/ 609600 w 3489960"/>
              <a:gd name="connsiteY33" fmla="*/ 259080 h 3749040"/>
              <a:gd name="connsiteX34" fmla="*/ 563880 w 3489960"/>
              <a:gd name="connsiteY34" fmla="*/ 289560 h 3749040"/>
              <a:gd name="connsiteX35" fmla="*/ 426720 w 3489960"/>
              <a:gd name="connsiteY35" fmla="*/ 320040 h 3749040"/>
              <a:gd name="connsiteX36" fmla="*/ 365760 w 3489960"/>
              <a:gd name="connsiteY36" fmla="*/ 335280 h 3749040"/>
              <a:gd name="connsiteX37" fmla="*/ 320040 w 3489960"/>
              <a:gd name="connsiteY37" fmla="*/ 365760 h 3749040"/>
              <a:gd name="connsiteX38" fmla="*/ 274320 w 3489960"/>
              <a:gd name="connsiteY38" fmla="*/ 381000 h 3749040"/>
              <a:gd name="connsiteX39" fmla="*/ 182880 w 3489960"/>
              <a:gd name="connsiteY39" fmla="*/ 441960 h 3749040"/>
              <a:gd name="connsiteX40" fmla="*/ 137160 w 3489960"/>
              <a:gd name="connsiteY40" fmla="*/ 472440 h 3749040"/>
              <a:gd name="connsiteX41" fmla="*/ 106680 w 3489960"/>
              <a:gd name="connsiteY41" fmla="*/ 518160 h 3749040"/>
              <a:gd name="connsiteX42" fmla="*/ 91440 w 3489960"/>
              <a:gd name="connsiteY42" fmla="*/ 563880 h 3749040"/>
              <a:gd name="connsiteX43" fmla="*/ 45720 w 3489960"/>
              <a:gd name="connsiteY43" fmla="*/ 594360 h 3749040"/>
              <a:gd name="connsiteX44" fmla="*/ 30480 w 3489960"/>
              <a:gd name="connsiteY44" fmla="*/ 640080 h 3749040"/>
              <a:gd name="connsiteX45" fmla="*/ 15240 w 3489960"/>
              <a:gd name="connsiteY45" fmla="*/ 701040 h 3749040"/>
              <a:gd name="connsiteX46" fmla="*/ 0 w 3489960"/>
              <a:gd name="connsiteY46" fmla="*/ 73152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89960" h="3749040">
                <a:moveTo>
                  <a:pt x="3489960" y="3749040"/>
                </a:moveTo>
                <a:cubicBezTo>
                  <a:pt x="3459480" y="3708400"/>
                  <a:pt x="3425793" y="3669978"/>
                  <a:pt x="3398520" y="3627120"/>
                </a:cubicBezTo>
                <a:cubicBezTo>
                  <a:pt x="3378191" y="3595175"/>
                  <a:pt x="3376913" y="3514361"/>
                  <a:pt x="3368040" y="3489960"/>
                </a:cubicBezTo>
                <a:cubicBezTo>
                  <a:pt x="3357917" y="3462122"/>
                  <a:pt x="3337560" y="3439160"/>
                  <a:pt x="3322320" y="3413760"/>
                </a:cubicBezTo>
                <a:cubicBezTo>
                  <a:pt x="3317240" y="3388360"/>
                  <a:pt x="3311338" y="3363111"/>
                  <a:pt x="3307080" y="3337560"/>
                </a:cubicBezTo>
                <a:cubicBezTo>
                  <a:pt x="3301175" y="3302128"/>
                  <a:pt x="3301291" y="3265535"/>
                  <a:pt x="3291840" y="3230880"/>
                </a:cubicBezTo>
                <a:cubicBezTo>
                  <a:pt x="3285862" y="3208962"/>
                  <a:pt x="3271520" y="3190240"/>
                  <a:pt x="3261360" y="3169920"/>
                </a:cubicBezTo>
                <a:cubicBezTo>
                  <a:pt x="3213143" y="2591317"/>
                  <a:pt x="3271408" y="3362614"/>
                  <a:pt x="3261360" y="1965960"/>
                </a:cubicBezTo>
                <a:cubicBezTo>
                  <a:pt x="3258728" y="1600068"/>
                  <a:pt x="3258246" y="1233556"/>
                  <a:pt x="3230880" y="868680"/>
                </a:cubicBezTo>
                <a:cubicBezTo>
                  <a:pt x="3227482" y="823370"/>
                  <a:pt x="3190240" y="787400"/>
                  <a:pt x="3169920" y="746760"/>
                </a:cubicBezTo>
                <a:cubicBezTo>
                  <a:pt x="3131249" y="669417"/>
                  <a:pt x="3152042" y="704703"/>
                  <a:pt x="3108960" y="640080"/>
                </a:cubicBezTo>
                <a:cubicBezTo>
                  <a:pt x="3082219" y="533116"/>
                  <a:pt x="3116953" y="617593"/>
                  <a:pt x="3032760" y="533400"/>
                </a:cubicBezTo>
                <a:cubicBezTo>
                  <a:pt x="3019808" y="520448"/>
                  <a:pt x="3014449" y="501370"/>
                  <a:pt x="3002280" y="487680"/>
                </a:cubicBezTo>
                <a:cubicBezTo>
                  <a:pt x="2973642" y="455463"/>
                  <a:pt x="2941320" y="426720"/>
                  <a:pt x="2910840" y="396240"/>
                </a:cubicBezTo>
                <a:cubicBezTo>
                  <a:pt x="2895600" y="381000"/>
                  <a:pt x="2877075" y="368453"/>
                  <a:pt x="2865120" y="350520"/>
                </a:cubicBezTo>
                <a:cubicBezTo>
                  <a:pt x="2854960" y="335280"/>
                  <a:pt x="2848711" y="316526"/>
                  <a:pt x="2834640" y="304800"/>
                </a:cubicBezTo>
                <a:cubicBezTo>
                  <a:pt x="2817187" y="290256"/>
                  <a:pt x="2794000" y="284480"/>
                  <a:pt x="2773680" y="274320"/>
                </a:cubicBezTo>
                <a:cubicBezTo>
                  <a:pt x="2693125" y="166914"/>
                  <a:pt x="2772542" y="244574"/>
                  <a:pt x="2651760" y="198120"/>
                </a:cubicBezTo>
                <a:cubicBezTo>
                  <a:pt x="2609352" y="181809"/>
                  <a:pt x="2572945" y="151528"/>
                  <a:pt x="2529840" y="137160"/>
                </a:cubicBezTo>
                <a:cubicBezTo>
                  <a:pt x="2514600" y="132080"/>
                  <a:pt x="2498885" y="128248"/>
                  <a:pt x="2484120" y="121920"/>
                </a:cubicBezTo>
                <a:cubicBezTo>
                  <a:pt x="2463238" y="112971"/>
                  <a:pt x="2444920" y="97968"/>
                  <a:pt x="2423160" y="91440"/>
                </a:cubicBezTo>
                <a:cubicBezTo>
                  <a:pt x="2393563" y="82561"/>
                  <a:pt x="2362075" y="81982"/>
                  <a:pt x="2331720" y="76200"/>
                </a:cubicBezTo>
                <a:cubicBezTo>
                  <a:pt x="1972864" y="7846"/>
                  <a:pt x="2235342" y="49369"/>
                  <a:pt x="1889760" y="0"/>
                </a:cubicBezTo>
                <a:cubicBezTo>
                  <a:pt x="1752600" y="5080"/>
                  <a:pt x="1615249" y="6403"/>
                  <a:pt x="1478280" y="15240"/>
                </a:cubicBezTo>
                <a:cubicBezTo>
                  <a:pt x="1467067" y="15963"/>
                  <a:pt x="1387083" y="37978"/>
                  <a:pt x="1371600" y="45720"/>
                </a:cubicBezTo>
                <a:cubicBezTo>
                  <a:pt x="1355217" y="53911"/>
                  <a:pt x="1342263" y="68009"/>
                  <a:pt x="1325880" y="76200"/>
                </a:cubicBezTo>
                <a:cubicBezTo>
                  <a:pt x="1289039" y="94621"/>
                  <a:pt x="1222539" y="101477"/>
                  <a:pt x="1188720" y="106680"/>
                </a:cubicBezTo>
                <a:cubicBezTo>
                  <a:pt x="1153217" y="112142"/>
                  <a:pt x="1117600" y="116840"/>
                  <a:pt x="1082040" y="121920"/>
                </a:cubicBezTo>
                <a:cubicBezTo>
                  <a:pt x="1066800" y="127000"/>
                  <a:pt x="1052002" y="133675"/>
                  <a:pt x="1036320" y="137160"/>
                </a:cubicBezTo>
                <a:cubicBezTo>
                  <a:pt x="1006155" y="143863"/>
                  <a:pt x="975282" y="146872"/>
                  <a:pt x="944880" y="152400"/>
                </a:cubicBezTo>
                <a:cubicBezTo>
                  <a:pt x="919395" y="157034"/>
                  <a:pt x="893966" y="162021"/>
                  <a:pt x="868680" y="167640"/>
                </a:cubicBezTo>
                <a:cubicBezTo>
                  <a:pt x="696218" y="205965"/>
                  <a:pt x="923489" y="154450"/>
                  <a:pt x="746760" y="213360"/>
                </a:cubicBezTo>
                <a:cubicBezTo>
                  <a:pt x="722186" y="221551"/>
                  <a:pt x="695960" y="223520"/>
                  <a:pt x="670560" y="228600"/>
                </a:cubicBezTo>
                <a:cubicBezTo>
                  <a:pt x="650240" y="238760"/>
                  <a:pt x="629325" y="247808"/>
                  <a:pt x="609600" y="259080"/>
                </a:cubicBezTo>
                <a:cubicBezTo>
                  <a:pt x="593697" y="268167"/>
                  <a:pt x="580263" y="281369"/>
                  <a:pt x="563880" y="289560"/>
                </a:cubicBezTo>
                <a:cubicBezTo>
                  <a:pt x="524334" y="309333"/>
                  <a:pt x="465742" y="312236"/>
                  <a:pt x="426720" y="320040"/>
                </a:cubicBezTo>
                <a:cubicBezTo>
                  <a:pt x="406181" y="324148"/>
                  <a:pt x="386080" y="330200"/>
                  <a:pt x="365760" y="335280"/>
                </a:cubicBezTo>
                <a:cubicBezTo>
                  <a:pt x="350520" y="345440"/>
                  <a:pt x="336423" y="357569"/>
                  <a:pt x="320040" y="365760"/>
                </a:cubicBezTo>
                <a:cubicBezTo>
                  <a:pt x="305672" y="372944"/>
                  <a:pt x="288363" y="373198"/>
                  <a:pt x="274320" y="381000"/>
                </a:cubicBezTo>
                <a:cubicBezTo>
                  <a:pt x="242298" y="398790"/>
                  <a:pt x="213360" y="421640"/>
                  <a:pt x="182880" y="441960"/>
                </a:cubicBezTo>
                <a:lnTo>
                  <a:pt x="137160" y="472440"/>
                </a:lnTo>
                <a:cubicBezTo>
                  <a:pt x="127000" y="487680"/>
                  <a:pt x="114871" y="501777"/>
                  <a:pt x="106680" y="518160"/>
                </a:cubicBezTo>
                <a:cubicBezTo>
                  <a:pt x="99496" y="532528"/>
                  <a:pt x="101475" y="551336"/>
                  <a:pt x="91440" y="563880"/>
                </a:cubicBezTo>
                <a:cubicBezTo>
                  <a:pt x="79998" y="578183"/>
                  <a:pt x="60960" y="584200"/>
                  <a:pt x="45720" y="594360"/>
                </a:cubicBezTo>
                <a:cubicBezTo>
                  <a:pt x="40640" y="609600"/>
                  <a:pt x="34893" y="624634"/>
                  <a:pt x="30480" y="640080"/>
                </a:cubicBezTo>
                <a:cubicBezTo>
                  <a:pt x="24726" y="660219"/>
                  <a:pt x="21864" y="681169"/>
                  <a:pt x="15240" y="701040"/>
                </a:cubicBezTo>
                <a:cubicBezTo>
                  <a:pt x="11648" y="711816"/>
                  <a:pt x="5080" y="721360"/>
                  <a:pt x="0" y="73152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8600" y="5513754"/>
            <a:ext cx="8763000" cy="461665"/>
          </a:xfrm>
          <a:prstGeom prst="rect">
            <a:avLst/>
          </a:prstGeom>
        </p:spPr>
        <p:txBody>
          <a:bodyPr wrap="square">
            <a:spAutoFit/>
          </a:bodyPr>
          <a:lstStyle/>
          <a:p>
            <a:pPr lvl="0" algn="just">
              <a:buClr>
                <a:srgbClr val="3DC5C5"/>
              </a:buClr>
              <a:defRPr/>
            </a:pPr>
            <a:r>
              <a:rPr lang="en-US" sz="2400" kern="0" smtClean="0">
                <a:solidFill>
                  <a:srgbClr val="002060"/>
                </a:solidFill>
                <a:latin typeface="Cambria" panose="02040503050406030204" pitchFamily="18" charset="0"/>
              </a:rPr>
              <a:t>findViewById truy suất tới Control/view trong bộ nhớ dựa vào </a:t>
            </a:r>
            <a:r>
              <a:rPr lang="en-US" sz="2400" kern="0" smtClean="0">
                <a:solidFill>
                  <a:srgbClr val="FF0000"/>
                </a:solidFill>
                <a:latin typeface="Cambria" panose="02040503050406030204" pitchFamily="18" charset="0"/>
              </a:rPr>
              <a:t>id</a:t>
            </a:r>
            <a:r>
              <a:rPr lang="en-US" sz="2400" kern="0" smtClean="0">
                <a:solidFill>
                  <a:srgbClr val="002060"/>
                </a:solidFill>
                <a:latin typeface="Cambria" panose="02040503050406030204" pitchFamily="18" charset="0"/>
              </a:rPr>
              <a:t>.</a:t>
            </a:r>
            <a:endParaRPr lang="en-US" sz="2400" kern="0">
              <a:solidFill>
                <a:srgbClr val="002060"/>
              </a:solidFill>
              <a:latin typeface="Cambria" panose="02040503050406030204" pitchFamily="18" charset="0"/>
            </a:endParaRPr>
          </a:p>
        </p:txBody>
      </p:sp>
    </p:spTree>
    <p:extLst>
      <p:ext uri="{BB962C8B-B14F-4D97-AF65-F5344CB8AC3E}">
        <p14:creationId xmlns:p14="http://schemas.microsoft.com/office/powerpoint/2010/main" val="3767792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182</Words>
  <Application>Microsoft Office PowerPoint</Application>
  <PresentationFormat>On-screen Show (4:3)</PresentationFormat>
  <Paragraphs>25</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490</cp:revision>
  <dcterms:created xsi:type="dcterms:W3CDTF">2011-04-06T04:04:31Z</dcterms:created>
  <dcterms:modified xsi:type="dcterms:W3CDTF">2016-12-21T22:20:01Z</dcterms:modified>
</cp:coreProperties>
</file>