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3" r:id="rId4"/>
    <p:sldId id="272" r:id="rId5"/>
    <p:sldId id="27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6" autoAdjust="0"/>
    <p:restoredTop sz="85817" autoAdjust="0"/>
  </p:normalViewPr>
  <p:slideViewPr>
    <p:cSldViewPr>
      <p:cViewPr>
        <p:scale>
          <a:sx n="66" d="100"/>
          <a:sy n="66" d="100"/>
        </p:scale>
        <p:origin x="123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Tác</a:t>
            </a:r>
            <a:r>
              <a:rPr lang="en-US" baseline="0" smtClean="0"/>
              <a:t> giả: Trần Duy Thanh</a:t>
            </a:r>
          </a:p>
          <a:p>
            <a:r>
              <a:rPr lang="en-US" baseline="0" smtClean="0"/>
              <a:t>Phone: 0987773061</a:t>
            </a:r>
          </a:p>
          <a:p>
            <a:r>
              <a:rPr lang="en-US" baseline="0" smtClean="0"/>
              <a:t>Email: duythanhcse@gmail.com</a:t>
            </a:r>
          </a:p>
          <a:p>
            <a:r>
              <a:rPr lang="en-US" baseline="0" smtClean="0"/>
              <a:t>Blog: http://duythanhcse.wordpress.com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27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-52130"/>
            <a:ext cx="9144000" cy="4524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1828800"/>
            <a:ext cx="83058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Giới thiệu các kỹ thuật gán sự kiện trên View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android vs i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63194"/>
            <a:ext cx="415290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52992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1430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Gán </a:t>
            </a:r>
            <a:r>
              <a:rPr lang="en-US" sz="2400" kern="0">
                <a:solidFill>
                  <a:srgbClr val="002060"/>
                </a:solidFill>
                <a:latin typeface="Cambria" panose="02040503050406030204" pitchFamily="18" charset="0"/>
              </a:rPr>
              <a:t>sự kiện là gì?</a:t>
            </a:r>
          </a:p>
          <a:p>
            <a:pPr lvl="0"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 </a:t>
            </a:r>
            <a:r>
              <a:rPr lang="en-US" sz="2400" kern="0">
                <a:solidFill>
                  <a:srgbClr val="002060"/>
                </a:solidFill>
                <a:latin typeface="Cambria" panose="02040503050406030204" pitchFamily="18" charset="0"/>
              </a:rPr>
              <a:t>kỹ thuật gán sự </a:t>
            </a: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kiện: </a:t>
            </a:r>
          </a:p>
          <a:p>
            <a:pPr lvl="1">
              <a:defRPr/>
            </a:pPr>
            <a:r>
              <a:rPr lang="en-US" sz="2000" kern="0" smtClean="0">
                <a:solidFill>
                  <a:srgbClr val="002060"/>
                </a:solidFill>
                <a:latin typeface="Cambria" panose="02040503050406030204" pitchFamily="18" charset="0"/>
              </a:rPr>
              <a:t>onClick </a:t>
            </a:r>
            <a:r>
              <a:rPr lang="en-US" sz="2000" kern="0">
                <a:solidFill>
                  <a:srgbClr val="002060"/>
                </a:solidFill>
                <a:latin typeface="Cambria" panose="02040503050406030204" pitchFamily="18" charset="0"/>
              </a:rPr>
              <a:t>XML</a:t>
            </a:r>
          </a:p>
          <a:p>
            <a:pPr lvl="1">
              <a:defRPr/>
            </a:pPr>
            <a:r>
              <a:rPr lang="en-US" sz="2000" kern="0" smtClean="0">
                <a:solidFill>
                  <a:srgbClr val="002060"/>
                </a:solidFill>
                <a:latin typeface="Cambria" panose="02040503050406030204" pitchFamily="18" charset="0"/>
              </a:rPr>
              <a:t>anomous </a:t>
            </a:r>
            <a:r>
              <a:rPr lang="en-US" sz="2000" kern="0">
                <a:solidFill>
                  <a:srgbClr val="002060"/>
                </a:solidFill>
                <a:latin typeface="Cambria" panose="02040503050406030204" pitchFamily="18" charset="0"/>
              </a:rPr>
              <a:t>listener</a:t>
            </a:r>
          </a:p>
          <a:p>
            <a:pPr lvl="1">
              <a:defRPr/>
            </a:pPr>
            <a:r>
              <a:rPr lang="en-US" sz="2000" kern="0" smtClean="0">
                <a:solidFill>
                  <a:srgbClr val="002060"/>
                </a:solidFill>
                <a:latin typeface="Cambria" panose="02040503050406030204" pitchFamily="18" charset="0"/>
              </a:rPr>
              <a:t>variable </a:t>
            </a:r>
            <a:r>
              <a:rPr lang="en-US" sz="2000" kern="0">
                <a:solidFill>
                  <a:srgbClr val="002060"/>
                </a:solidFill>
                <a:latin typeface="Cambria" panose="02040503050406030204" pitchFamily="18" charset="0"/>
              </a:rPr>
              <a:t>as Listener</a:t>
            </a:r>
          </a:p>
          <a:p>
            <a:pPr lvl="1">
              <a:defRPr/>
            </a:pPr>
            <a:r>
              <a:rPr lang="en-US" sz="2000" kern="0" smtClean="0">
                <a:solidFill>
                  <a:srgbClr val="002060"/>
                </a:solidFill>
                <a:latin typeface="Cambria" panose="02040503050406030204" pitchFamily="18" charset="0"/>
              </a:rPr>
              <a:t>Activity </a:t>
            </a:r>
            <a:r>
              <a:rPr lang="en-US" sz="2000" kern="0">
                <a:solidFill>
                  <a:srgbClr val="002060"/>
                </a:solidFill>
                <a:latin typeface="Cambria" panose="02040503050406030204" pitchFamily="18" charset="0"/>
              </a:rPr>
              <a:t>as Listener </a:t>
            </a:r>
          </a:p>
          <a:p>
            <a:pPr lvl="1">
              <a:defRPr/>
            </a:pPr>
            <a:r>
              <a:rPr lang="en-US" sz="2000" kern="0" smtClean="0">
                <a:solidFill>
                  <a:srgbClr val="002060"/>
                </a:solidFill>
                <a:latin typeface="Cambria" panose="02040503050406030204" pitchFamily="18" charset="0"/>
              </a:rPr>
              <a:t>Explicit </a:t>
            </a:r>
            <a:r>
              <a:rPr lang="en-US" sz="2000" kern="0">
                <a:solidFill>
                  <a:srgbClr val="002060"/>
                </a:solidFill>
                <a:latin typeface="Cambria" panose="02040503050406030204" pitchFamily="18" charset="0"/>
              </a:rPr>
              <a:t>class Listener</a:t>
            </a:r>
          </a:p>
          <a:p>
            <a:pPr lvl="1">
              <a:defRPr/>
            </a:pPr>
            <a:r>
              <a:rPr lang="en-US" sz="2000" kern="0" smtClean="0">
                <a:solidFill>
                  <a:srgbClr val="002060"/>
                </a:solidFill>
                <a:latin typeface="Cambria" panose="02040503050406030204" pitchFamily="18" charset="0"/>
              </a:rPr>
              <a:t>View </a:t>
            </a:r>
            <a:r>
              <a:rPr lang="en-US" sz="2000" kern="0">
                <a:solidFill>
                  <a:srgbClr val="002060"/>
                </a:solidFill>
                <a:latin typeface="Cambria" panose="02040503050406030204" pitchFamily="18" charset="0"/>
              </a:rPr>
              <a:t>Subclassing</a:t>
            </a: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>
                <a:defRPr/>
              </a:pPr>
              <a:r>
                <a:rPr lang="en-US" sz="2400" kern="0">
                  <a:solidFill>
                    <a:srgbClr val="002060"/>
                  </a:solidFill>
                  <a:latin typeface="Cambria" panose="02040503050406030204" pitchFamily="18" charset="0"/>
                </a:rPr>
                <a:t>Gán sự kiện là gì?</a:t>
              </a:r>
              <a:endParaRPr lang="en-US" sz="2400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1430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Là xử lý các nghiệp vụ tương tác người dùng (Người dùng thao tác trên các control trong phần mềm)</a:t>
            </a:r>
          </a:p>
          <a:p>
            <a:pPr lvl="0" algn="just">
              <a:buFont typeface="Wingdings" panose="05000000000000000000" pitchFamily="2" charset="2"/>
              <a:buChar char="ü"/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Nhấn</a:t>
            </a:r>
          </a:p>
          <a:p>
            <a:pPr lvl="0" algn="just">
              <a:buFont typeface="Wingdings" panose="05000000000000000000" pitchFamily="2" charset="2"/>
              <a:buChar char="ü"/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Nhấn lâu</a:t>
            </a:r>
            <a:endParaRPr lang="en-US" sz="20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2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 kỹ thuật gán sự kiện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1430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onClick </a:t>
            </a:r>
            <a:r>
              <a:rPr lang="en-US" sz="2400" kern="0">
                <a:solidFill>
                  <a:srgbClr val="002060"/>
                </a:solidFill>
                <a:latin typeface="Cambria" panose="02040503050406030204" pitchFamily="18" charset="0"/>
              </a:rPr>
              <a:t>XML</a:t>
            </a:r>
          </a:p>
          <a:p>
            <a:pPr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anomous </a:t>
            </a:r>
            <a:r>
              <a:rPr lang="en-US" sz="2400" kern="0">
                <a:solidFill>
                  <a:srgbClr val="002060"/>
                </a:solidFill>
                <a:latin typeface="Cambria" panose="02040503050406030204" pitchFamily="18" charset="0"/>
              </a:rPr>
              <a:t>listener</a:t>
            </a:r>
          </a:p>
          <a:p>
            <a:pPr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variable </a:t>
            </a:r>
            <a:r>
              <a:rPr lang="en-US" sz="2400" kern="0">
                <a:solidFill>
                  <a:srgbClr val="002060"/>
                </a:solidFill>
                <a:latin typeface="Cambria" panose="02040503050406030204" pitchFamily="18" charset="0"/>
              </a:rPr>
              <a:t>as Listener</a:t>
            </a:r>
          </a:p>
          <a:p>
            <a:pPr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Activity </a:t>
            </a:r>
            <a:r>
              <a:rPr lang="en-US" sz="2400" kern="0">
                <a:solidFill>
                  <a:srgbClr val="002060"/>
                </a:solidFill>
                <a:latin typeface="Cambria" panose="02040503050406030204" pitchFamily="18" charset="0"/>
              </a:rPr>
              <a:t>as Listener </a:t>
            </a:r>
          </a:p>
          <a:p>
            <a:pPr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Explicit </a:t>
            </a:r>
            <a:r>
              <a:rPr lang="en-US" sz="2400" kern="0">
                <a:solidFill>
                  <a:srgbClr val="002060"/>
                </a:solidFill>
                <a:latin typeface="Cambria" panose="02040503050406030204" pitchFamily="18" charset="0"/>
              </a:rPr>
              <a:t>class Listener</a:t>
            </a:r>
          </a:p>
          <a:p>
            <a:pPr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View </a:t>
            </a:r>
            <a:r>
              <a:rPr lang="en-US" sz="2400" kern="0">
                <a:solidFill>
                  <a:srgbClr val="002060"/>
                </a:solidFill>
                <a:latin typeface="Cambria" panose="02040503050406030204" pitchFamily="18" charset="0"/>
              </a:rPr>
              <a:t>Subclassing</a:t>
            </a:r>
          </a:p>
        </p:txBody>
      </p:sp>
    </p:spTree>
    <p:extLst>
      <p:ext uri="{BB962C8B-B14F-4D97-AF65-F5344CB8AC3E}">
        <p14:creationId xmlns:p14="http://schemas.microsoft.com/office/powerpoint/2010/main" val="294409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5</a:t>
            </a:fld>
            <a:endParaRPr lang="en-US"/>
          </a:p>
        </p:txBody>
      </p:sp>
      <p:sp>
        <p:nvSpPr>
          <p:cNvPr id="43" name="AutoShape 52"/>
          <p:cNvSpPr>
            <a:spLocks noChangeArrowheads="1"/>
          </p:cNvSpPr>
          <p:nvPr/>
        </p:nvSpPr>
        <p:spPr bwMode="gray">
          <a:xfrm>
            <a:off x="2350190" y="492125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tint val="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/>
              <a:t>Comparision </a:t>
            </a:r>
            <a:endParaRPr kumimoji="0" lang="en-US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09" y="1143000"/>
            <a:ext cx="7853363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5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122</Words>
  <Application>Microsoft Office PowerPoint</Application>
  <PresentationFormat>On-screen Show (4:3)</PresentationFormat>
  <Paragraphs>31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529</cp:revision>
  <dcterms:created xsi:type="dcterms:W3CDTF">2011-04-06T04:04:31Z</dcterms:created>
  <dcterms:modified xsi:type="dcterms:W3CDTF">2016-12-13T11:17:49Z</dcterms:modified>
</cp:coreProperties>
</file>