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1" r:id="rId3"/>
    <p:sldId id="263" r:id="rId4"/>
    <p:sldId id="265" r:id="rId5"/>
    <p:sldId id="264" r:id="rId6"/>
    <p:sldId id="266"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47" autoAdjust="0"/>
    <p:restoredTop sz="94434" autoAdjust="0"/>
  </p:normalViewPr>
  <p:slideViewPr>
    <p:cSldViewPr>
      <p:cViewPr varScale="1">
        <p:scale>
          <a:sx n="70" d="100"/>
          <a:sy n="70" d="100"/>
        </p:scale>
        <p:origin x="1098"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13/12/2016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Tác</a:t>
            </a:r>
            <a:r>
              <a:rPr lang="en-US" baseline="0" smtClean="0"/>
              <a:t> giả: Trần Duy Thanh</a:t>
            </a:r>
          </a:p>
          <a:p>
            <a:r>
              <a:rPr lang="en-US" baseline="0" smtClean="0"/>
              <a:t>Phone: 0987773061</a:t>
            </a:r>
          </a:p>
          <a:p>
            <a:r>
              <a:rPr lang="en-US" baseline="0" smtClean="0"/>
              <a:t>Email: duythanhcse@gmail.com</a:t>
            </a:r>
          </a:p>
          <a:p>
            <a:r>
              <a:rPr lang="en-US" baseline="0" smtClean="0"/>
              <a:t>Blog: http://duythanhcse.wordpress.com</a:t>
            </a:r>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7"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8" name="Rectangle 7"/>
          <p:cNvSpPr>
            <a:spLocks noChangeArrowheads="1"/>
          </p:cNvSpPr>
          <p:nvPr userDrawn="1"/>
        </p:nvSpPr>
        <p:spPr bwMode="auto">
          <a:xfrm>
            <a:off x="0" y="-52130"/>
            <a:ext cx="9144000" cy="4524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300" b="1" smtClean="0">
                <a:solidFill>
                  <a:schemeClr val="tx2"/>
                </a:solidFill>
                <a:latin typeface="Cambria" panose="02040503050406030204" pitchFamily="18" charset="0"/>
              </a:rPr>
              <a:t>Lập</a:t>
            </a:r>
            <a:r>
              <a:rPr lang="en-US" sz="1300" b="1" baseline="0" smtClean="0">
                <a:solidFill>
                  <a:schemeClr val="tx2"/>
                </a:solidFill>
                <a:latin typeface="Cambria" panose="02040503050406030204" pitchFamily="18" charset="0"/>
              </a:rPr>
              <a:t> trình Android</a:t>
            </a:r>
            <a:endParaRPr lang="en-US" sz="1300" b="1" baseline="0" smtClean="0">
              <a:solidFill>
                <a:srgbClr val="0070C0"/>
              </a:solidFill>
              <a:latin typeface="Cambria" panose="02040503050406030204" pitchFamily="18" charset="0"/>
              <a:cs typeface="Times New Roman" pitchFamily="18" charset="0"/>
            </a:endParaRPr>
          </a:p>
        </p:txBody>
      </p:sp>
      <p:sp>
        <p:nvSpPr>
          <p:cNvPr id="9" name="TextBox 8"/>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13/12/2016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13/12/2016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13/12/2016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13/12/2016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13/12/2016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ourceforge.net/projects/jeval/fil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381000" y="1828800"/>
            <a:ext cx="83058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a:solidFill>
                  <a:srgbClr val="002060"/>
                </a:solidFill>
                <a:latin typeface="Cambria" panose="02040503050406030204" pitchFamily="18" charset="0"/>
              </a:rPr>
              <a:t>Các bài tập rèn luyện </a:t>
            </a:r>
            <a:endParaRPr lang="en-US" kern="0" smtClean="0">
              <a:solidFill>
                <a:srgbClr val="002060"/>
              </a:solidFill>
              <a:latin typeface="Cambria" panose="02040503050406030204" pitchFamily="18" charset="0"/>
            </a:endParaRPr>
          </a:p>
          <a:p>
            <a:pPr lvl="0">
              <a:defRPr/>
            </a:pPr>
            <a:r>
              <a:rPr lang="en-US" kern="0" smtClean="0">
                <a:solidFill>
                  <a:srgbClr val="002060"/>
                </a:solidFill>
                <a:latin typeface="Cambria" panose="02040503050406030204" pitchFamily="18" charset="0"/>
              </a:rPr>
              <a:t>tự </a:t>
            </a:r>
            <a:r>
              <a:rPr lang="en-US" kern="0">
                <a:solidFill>
                  <a:srgbClr val="002060"/>
                </a:solidFill>
                <a:latin typeface="Cambria" panose="02040503050406030204" pitchFamily="18" charset="0"/>
              </a:rPr>
              <a:t>giải </a:t>
            </a:r>
            <a:r>
              <a:rPr lang="en-US" kern="0" smtClean="0">
                <a:solidFill>
                  <a:srgbClr val="002060"/>
                </a:solidFill>
                <a:latin typeface="Cambria" panose="02040503050406030204" pitchFamily="18" charset="0"/>
              </a:rPr>
              <a:t>2</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1026" name="Picture 2" descr="Image result for android vs i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63194"/>
            <a:ext cx="4152900" cy="23717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52992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43000"/>
            <a:ext cx="8229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en-US" sz="2400" kern="0" smtClean="0">
                <a:solidFill>
                  <a:srgbClr val="002060"/>
                </a:solidFill>
                <a:latin typeface="Cambria" panose="02040503050406030204" pitchFamily="18" charset="0"/>
              </a:rPr>
              <a:t>Bài 1: Sử dụng 6 loại sự kiện đã học để làm bài sau</a:t>
            </a:r>
            <a:endParaRPr lang="en-US" sz="6000" b="1" kern="0" dirty="0">
              <a:solidFill>
                <a:srgbClr val="002060"/>
              </a:solidFill>
              <a:latin typeface="Cambria" panose="02040503050406030204" pitchFamily="18" charset="0"/>
            </a:endParaRP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5334000" y="1648918"/>
            <a:ext cx="3657600" cy="4319239"/>
          </a:xfrm>
          <a:prstGeom prst="rect">
            <a:avLst/>
          </a:prstGeom>
        </p:spPr>
      </p:pic>
      <p:sp>
        <p:nvSpPr>
          <p:cNvPr id="10" name="Rectangle 9"/>
          <p:cNvSpPr/>
          <p:nvPr/>
        </p:nvSpPr>
        <p:spPr>
          <a:xfrm>
            <a:off x="360870" y="1600200"/>
            <a:ext cx="4973129" cy="4552015"/>
          </a:xfrm>
          <a:prstGeom prst="rect">
            <a:avLst/>
          </a:prstGeom>
        </p:spPr>
        <p:txBody>
          <a:bodyPr wrap="square">
            <a:spAutoFit/>
          </a:bodyPr>
          <a:lstStyle/>
          <a:p>
            <a:pPr marL="342900" marR="0" lvl="0" indent="-342900">
              <a:lnSpc>
                <a:spcPct val="115000"/>
              </a:lnSpc>
              <a:spcBef>
                <a:spcPts val="0"/>
              </a:spcBef>
              <a:spcAft>
                <a:spcPts val="0"/>
              </a:spcAft>
              <a:buSzPts val="1200"/>
              <a:buFont typeface="Times New Roman" panose="02020603050405020304" pitchFamily="18" charset="0"/>
              <a:buChar char="-"/>
            </a:pPr>
            <a:r>
              <a:rPr lang="en-US">
                <a:latin typeface="Times New Roman" panose="02020603050405020304" pitchFamily="18" charset="0"/>
                <a:ea typeface="Times New Roman" panose="02020603050405020304" pitchFamily="18" charset="0"/>
              </a:rPr>
              <a:t>Mỗi lần click chuột vào các Button thì sẽ thực hiện phép toán tương ứng: ví dụ khi click chuột vào Tổng 2 số thì kết quả ở trên là 113.</a:t>
            </a:r>
          </a:p>
          <a:p>
            <a:pPr marL="342900" marR="0" lvl="0" indent="-342900">
              <a:lnSpc>
                <a:spcPct val="115000"/>
              </a:lnSpc>
              <a:spcBef>
                <a:spcPts val="0"/>
              </a:spcBef>
              <a:spcAft>
                <a:spcPts val="0"/>
              </a:spcAft>
              <a:buSzPts val="1200"/>
              <a:buFont typeface="Times New Roman" panose="02020603050405020304" pitchFamily="18" charset="0"/>
              <a:buChar char="-"/>
            </a:pPr>
            <a:r>
              <a:rPr lang="en-US">
                <a:latin typeface="Times New Roman" panose="02020603050405020304" pitchFamily="18" charset="0"/>
                <a:ea typeface="Times New Roman" panose="02020603050405020304" pitchFamily="18" charset="0"/>
              </a:rPr>
              <a:t>Riêng nút Thoát chương trình: cho phép đóng chương trình</a:t>
            </a:r>
          </a:p>
          <a:p>
            <a:pPr marL="342900" marR="0" lvl="0" indent="-342900">
              <a:lnSpc>
                <a:spcPct val="115000"/>
              </a:lnSpc>
              <a:spcBef>
                <a:spcPts val="0"/>
              </a:spcBef>
              <a:spcAft>
                <a:spcPts val="0"/>
              </a:spcAft>
              <a:buSzPts val="1200"/>
              <a:buFont typeface="Times New Roman" panose="02020603050405020304" pitchFamily="18" charset="0"/>
              <a:buChar char="-"/>
            </a:pPr>
            <a:r>
              <a:rPr lang="en-US">
                <a:latin typeface="Times New Roman" panose="02020603050405020304" pitchFamily="18" charset="0"/>
                <a:ea typeface="Times New Roman" panose="02020603050405020304" pitchFamily="18" charset="0"/>
              </a:rPr>
              <a:t>Tổng 2 số viết theo </a:t>
            </a:r>
            <a:r>
              <a:rPr lang="en-US">
                <a:latin typeface="Times New Roman" panose="02020603050405020304" pitchFamily="18" charset="0"/>
                <a:ea typeface="Times New Roman" panose="02020603050405020304" pitchFamily="18" charset="0"/>
                <a:sym typeface="Wingdings" panose="05000000000000000000" pitchFamily="2" charset="2"/>
              </a:rPr>
              <a:t></a:t>
            </a:r>
            <a:r>
              <a:rPr lang="en-US">
                <a:latin typeface="Times New Roman" panose="02020603050405020304" pitchFamily="18" charset="0"/>
                <a:ea typeface="Times New Roman" panose="02020603050405020304" pitchFamily="18" charset="0"/>
              </a:rPr>
              <a:t>Onclick In XML</a:t>
            </a:r>
          </a:p>
          <a:p>
            <a:pPr marL="342900" marR="0" lvl="0" indent="-342900">
              <a:lnSpc>
                <a:spcPct val="115000"/>
              </a:lnSpc>
              <a:spcBef>
                <a:spcPts val="0"/>
              </a:spcBef>
              <a:spcAft>
                <a:spcPts val="0"/>
              </a:spcAft>
              <a:buSzPts val="1200"/>
              <a:buFont typeface="Times New Roman" panose="02020603050405020304" pitchFamily="18" charset="0"/>
              <a:buChar char="-"/>
            </a:pPr>
            <a:r>
              <a:rPr lang="en-US">
                <a:latin typeface="Times New Roman" panose="02020603050405020304" pitchFamily="18" charset="0"/>
                <a:ea typeface="Times New Roman" panose="02020603050405020304" pitchFamily="18" charset="0"/>
              </a:rPr>
              <a:t> Hiệu 2 số viết theo </a:t>
            </a:r>
            <a:r>
              <a:rPr lang="en-US">
                <a:latin typeface="Times New Roman" panose="02020603050405020304" pitchFamily="18" charset="0"/>
                <a:ea typeface="Times New Roman" panose="02020603050405020304" pitchFamily="18" charset="0"/>
                <a:sym typeface="Wingdings" panose="05000000000000000000" pitchFamily="2" charset="2"/>
              </a:rPr>
              <a:t></a:t>
            </a:r>
            <a:r>
              <a:rPr lang="en-US">
                <a:latin typeface="Times New Roman" panose="02020603050405020304" pitchFamily="18" charset="0"/>
                <a:ea typeface="Times New Roman" panose="02020603050405020304" pitchFamily="18" charset="0"/>
              </a:rPr>
              <a:t>Inline anonymous listener</a:t>
            </a:r>
          </a:p>
          <a:p>
            <a:pPr marL="342900" marR="0" lvl="0" indent="-342900">
              <a:lnSpc>
                <a:spcPct val="115000"/>
              </a:lnSpc>
              <a:spcBef>
                <a:spcPts val="0"/>
              </a:spcBef>
              <a:spcAft>
                <a:spcPts val="0"/>
              </a:spcAft>
              <a:buSzPts val="1200"/>
              <a:buFont typeface="Times New Roman" panose="02020603050405020304" pitchFamily="18" charset="0"/>
              <a:buChar char="-"/>
            </a:pPr>
            <a:r>
              <a:rPr lang="en-US">
                <a:latin typeface="Times New Roman" panose="02020603050405020304" pitchFamily="18" charset="0"/>
                <a:ea typeface="Times New Roman" panose="02020603050405020304" pitchFamily="18" charset="0"/>
              </a:rPr>
              <a:t>Tích 2 số viết theo </a:t>
            </a:r>
            <a:r>
              <a:rPr lang="en-US">
                <a:latin typeface="Times New Roman" panose="02020603050405020304" pitchFamily="18" charset="0"/>
                <a:ea typeface="Times New Roman" panose="02020603050405020304" pitchFamily="18" charset="0"/>
                <a:sym typeface="Wingdings" panose="05000000000000000000" pitchFamily="2" charset="2"/>
              </a:rPr>
              <a:t></a:t>
            </a:r>
            <a:r>
              <a:rPr lang="en-US">
                <a:latin typeface="Times New Roman" panose="02020603050405020304" pitchFamily="18" charset="0"/>
                <a:ea typeface="Times New Roman" panose="02020603050405020304" pitchFamily="18" charset="0"/>
              </a:rPr>
              <a:t>Activity is listener</a:t>
            </a:r>
          </a:p>
          <a:p>
            <a:pPr marL="342900" marR="0" lvl="0" indent="-342900">
              <a:lnSpc>
                <a:spcPct val="115000"/>
              </a:lnSpc>
              <a:spcBef>
                <a:spcPts val="0"/>
              </a:spcBef>
              <a:spcAft>
                <a:spcPts val="0"/>
              </a:spcAft>
              <a:buSzPts val="1200"/>
              <a:buFont typeface="Times New Roman" panose="02020603050405020304" pitchFamily="18" charset="0"/>
              <a:buChar char="-"/>
            </a:pPr>
            <a:r>
              <a:rPr lang="en-US">
                <a:latin typeface="Times New Roman" panose="02020603050405020304" pitchFamily="18" charset="0"/>
                <a:ea typeface="Times New Roman" panose="02020603050405020304" pitchFamily="18" charset="0"/>
              </a:rPr>
              <a:t>Thương 2 số viết theo </a:t>
            </a:r>
            <a:r>
              <a:rPr lang="en-US">
                <a:latin typeface="Times New Roman" panose="02020603050405020304" pitchFamily="18" charset="0"/>
                <a:ea typeface="Times New Roman" panose="02020603050405020304" pitchFamily="18" charset="0"/>
                <a:sym typeface="Wingdings" panose="05000000000000000000" pitchFamily="2" charset="2"/>
              </a:rPr>
              <a:t></a:t>
            </a:r>
            <a:r>
              <a:rPr lang="en-US">
                <a:latin typeface="Times New Roman" panose="02020603050405020304" pitchFamily="18" charset="0"/>
                <a:ea typeface="Times New Roman" panose="02020603050405020304" pitchFamily="18" charset="0"/>
              </a:rPr>
              <a:t>Listener in variable</a:t>
            </a:r>
          </a:p>
          <a:p>
            <a:pPr marL="342900" marR="0" lvl="0" indent="-342900">
              <a:lnSpc>
                <a:spcPct val="115000"/>
              </a:lnSpc>
              <a:spcBef>
                <a:spcPts val="0"/>
              </a:spcBef>
              <a:spcAft>
                <a:spcPts val="0"/>
              </a:spcAft>
              <a:buSzPts val="1200"/>
              <a:buFont typeface="Times New Roman" panose="02020603050405020304" pitchFamily="18" charset="0"/>
              <a:buChar char="-"/>
            </a:pPr>
            <a:r>
              <a:rPr lang="en-US">
                <a:latin typeface="Times New Roman" panose="02020603050405020304" pitchFamily="18" charset="0"/>
                <a:ea typeface="Times New Roman" panose="02020603050405020304" pitchFamily="18" charset="0"/>
              </a:rPr>
              <a:t>Ước số chung lớn nhất viết theo </a:t>
            </a:r>
            <a:r>
              <a:rPr lang="en-US">
                <a:latin typeface="Times New Roman" panose="02020603050405020304" pitchFamily="18" charset="0"/>
                <a:ea typeface="Times New Roman" panose="02020603050405020304" pitchFamily="18" charset="0"/>
                <a:sym typeface="Wingdings" panose="05000000000000000000" pitchFamily="2" charset="2"/>
              </a:rPr>
              <a:t></a:t>
            </a:r>
            <a:r>
              <a:rPr lang="en-US">
                <a:latin typeface="Times New Roman" panose="02020603050405020304" pitchFamily="18" charset="0"/>
                <a:ea typeface="Times New Roman" panose="02020603050405020304" pitchFamily="18" charset="0"/>
              </a:rPr>
              <a:t>Explicit listener class</a:t>
            </a:r>
          </a:p>
          <a:p>
            <a:pPr marL="342900" marR="0" lvl="0" indent="-342900">
              <a:lnSpc>
                <a:spcPct val="115000"/>
              </a:lnSpc>
              <a:spcBef>
                <a:spcPts val="0"/>
              </a:spcBef>
              <a:spcAft>
                <a:spcPts val="1000"/>
              </a:spcAft>
              <a:buSzPts val="1200"/>
              <a:buFont typeface="Times New Roman" panose="02020603050405020304" pitchFamily="18" charset="0"/>
              <a:buChar char="-"/>
            </a:pPr>
            <a:r>
              <a:rPr lang="en-US">
                <a:latin typeface="Times New Roman" panose="02020603050405020304" pitchFamily="18" charset="0"/>
                <a:ea typeface="Times New Roman" panose="02020603050405020304" pitchFamily="18" charset="0"/>
              </a:rPr>
              <a:t>Và Thoát chương trình viết theo </a:t>
            </a:r>
            <a:r>
              <a:rPr lang="en-US">
                <a:latin typeface="Times New Roman" panose="02020603050405020304" pitchFamily="18" charset="0"/>
                <a:ea typeface="Times New Roman" panose="02020603050405020304" pitchFamily="18" charset="0"/>
                <a:sym typeface="Wingdings" panose="05000000000000000000" pitchFamily="2" charset="2"/>
              </a:rPr>
              <a:t></a:t>
            </a:r>
            <a:r>
              <a:rPr lang="en-US">
                <a:latin typeface="Times New Roman" panose="02020603050405020304" pitchFamily="18" charset="0"/>
                <a:ea typeface="Times New Roman" panose="02020603050405020304" pitchFamily="18" charset="0"/>
              </a:rPr>
              <a:t>View Subclassing</a:t>
            </a:r>
            <a:endParaRPr lang="en-US">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43000"/>
            <a:ext cx="8229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en-US" sz="2400" kern="0" smtClean="0">
                <a:solidFill>
                  <a:srgbClr val="002060"/>
                </a:solidFill>
                <a:latin typeface="Cambria" panose="02040503050406030204" pitchFamily="18" charset="0"/>
              </a:rPr>
              <a:t>Bài 2: Viết phần mềm Máy tính bỏ túi</a:t>
            </a:r>
            <a:endParaRPr lang="en-US" sz="6000" b="1" kern="0" dirty="0">
              <a:solidFill>
                <a:srgbClr val="002060"/>
              </a:solidFill>
              <a:latin typeface="Cambria" panose="02040503050406030204" pitchFamily="18" charset="0"/>
            </a:endParaRPr>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5943600" y="1707630"/>
            <a:ext cx="2940685" cy="4464570"/>
          </a:xfrm>
          <a:prstGeom prst="rect">
            <a:avLst/>
          </a:prstGeom>
          <a:ln>
            <a:solidFill>
              <a:schemeClr val="accent6">
                <a:lumMod val="50000"/>
              </a:schemeClr>
            </a:solidFill>
          </a:ln>
        </p:spPr>
      </p:pic>
      <p:sp>
        <p:nvSpPr>
          <p:cNvPr id="12" name="Rectangle 11"/>
          <p:cNvSpPr/>
          <p:nvPr/>
        </p:nvSpPr>
        <p:spPr>
          <a:xfrm>
            <a:off x="341026" y="1696386"/>
            <a:ext cx="5297774" cy="3406061"/>
          </a:xfrm>
          <a:prstGeom prst="rect">
            <a:avLst/>
          </a:prstGeom>
        </p:spPr>
        <p:txBody>
          <a:bodyPr wrap="square">
            <a:spAutoFit/>
          </a:bodyPr>
          <a:lstStyle/>
          <a:p>
            <a:pPr marL="342900" marR="0" lvl="0" indent="-342900">
              <a:lnSpc>
                <a:spcPct val="115000"/>
              </a:lnSpc>
              <a:spcBef>
                <a:spcPts val="0"/>
              </a:spcBef>
              <a:spcAft>
                <a:spcPts val="0"/>
              </a:spcAft>
              <a:buSzPts val="1200"/>
              <a:buFont typeface="Times New Roman" panose="02020603050405020304" pitchFamily="18" charset="0"/>
              <a:buChar char="-"/>
            </a:pPr>
            <a:r>
              <a:rPr lang="en-US" sz="2000" smtClean="0">
                <a:latin typeface="Times New Roman" panose="02020603050405020304" pitchFamily="18" charset="0"/>
                <a:ea typeface="Times New Roman" panose="02020603050405020304" pitchFamily="18" charset="0"/>
              </a:rPr>
              <a:t>Cho phép lồng các phép toán</a:t>
            </a:r>
            <a:endParaRPr lang="en-US" sz="2000">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SzPts val="1200"/>
              <a:buFont typeface="Times New Roman" panose="02020603050405020304" pitchFamily="18" charset="0"/>
              <a:buChar char="-"/>
            </a:pPr>
            <a:r>
              <a:rPr lang="en-US" sz="2000">
                <a:latin typeface="Times New Roman" panose="02020603050405020304" pitchFamily="18" charset="0"/>
                <a:ea typeface="Times New Roman" panose="02020603050405020304" pitchFamily="18" charset="0"/>
              </a:rPr>
              <a:t>Bấm Delete : xóa dữ liệu hiện hữu trên EditText trên cùng</a:t>
            </a:r>
          </a:p>
          <a:p>
            <a:pPr marL="342900" marR="0" lvl="0" indent="-342900">
              <a:lnSpc>
                <a:spcPct val="115000"/>
              </a:lnSpc>
              <a:spcBef>
                <a:spcPts val="0"/>
              </a:spcBef>
              <a:spcAft>
                <a:spcPts val="0"/>
              </a:spcAft>
              <a:buSzPts val="1200"/>
              <a:buFont typeface="Times New Roman" panose="02020603050405020304" pitchFamily="18" charset="0"/>
              <a:buChar char="-"/>
            </a:pPr>
            <a:r>
              <a:rPr lang="en-US" sz="2000">
                <a:latin typeface="Times New Roman" panose="02020603050405020304" pitchFamily="18" charset="0"/>
                <a:ea typeface="Times New Roman" panose="02020603050405020304" pitchFamily="18" charset="0"/>
              </a:rPr>
              <a:t>Bấm vào các con số</a:t>
            </a:r>
            <a:r>
              <a:rPr lang="en-US" sz="2000">
                <a:latin typeface="Times New Roman" panose="02020603050405020304" pitchFamily="18" charset="0"/>
                <a:ea typeface="Times New Roman" panose="02020603050405020304" pitchFamily="18" charset="0"/>
                <a:sym typeface="Wingdings" panose="05000000000000000000" pitchFamily="2" charset="2"/>
              </a:rPr>
              <a:t></a:t>
            </a:r>
            <a:r>
              <a:rPr lang="en-US" sz="2000">
                <a:latin typeface="Times New Roman" panose="02020603050405020304" pitchFamily="18" charset="0"/>
                <a:ea typeface="Times New Roman" panose="02020603050405020304" pitchFamily="18" charset="0"/>
              </a:rPr>
              <a:t>hiển thị lên EditText</a:t>
            </a:r>
          </a:p>
          <a:p>
            <a:pPr marL="342900" marR="0" lvl="0" indent="-342900">
              <a:lnSpc>
                <a:spcPct val="115000"/>
              </a:lnSpc>
              <a:spcBef>
                <a:spcPts val="0"/>
              </a:spcBef>
              <a:spcAft>
                <a:spcPts val="0"/>
              </a:spcAft>
              <a:buSzPts val="1200"/>
              <a:buFont typeface="Times New Roman" panose="02020603050405020304" pitchFamily="18" charset="0"/>
              <a:buChar char="-"/>
            </a:pPr>
            <a:r>
              <a:rPr lang="en-US" sz="2000">
                <a:latin typeface="Times New Roman" panose="02020603050405020304" pitchFamily="18" charset="0"/>
                <a:ea typeface="Times New Roman" panose="02020603050405020304" pitchFamily="18" charset="0"/>
              </a:rPr>
              <a:t>Bấm vào phép toán: +, -, *, / </a:t>
            </a:r>
            <a:r>
              <a:rPr lang="en-US" sz="2000">
                <a:latin typeface="Times New Roman" panose="02020603050405020304" pitchFamily="18" charset="0"/>
                <a:ea typeface="Times New Roman" panose="02020603050405020304" pitchFamily="18" charset="0"/>
                <a:sym typeface="Wingdings" panose="05000000000000000000" pitchFamily="2" charset="2"/>
              </a:rPr>
              <a:t></a:t>
            </a:r>
            <a:r>
              <a:rPr lang="en-US" sz="2000">
                <a:latin typeface="Times New Roman" panose="02020603050405020304" pitchFamily="18" charset="0"/>
                <a:ea typeface="Times New Roman" panose="02020603050405020304" pitchFamily="18" charset="0"/>
              </a:rPr>
              <a:t>hiển thị lên EditText</a:t>
            </a:r>
          </a:p>
          <a:p>
            <a:pPr marL="342900" marR="0" lvl="0" indent="-342900">
              <a:lnSpc>
                <a:spcPct val="115000"/>
              </a:lnSpc>
              <a:spcBef>
                <a:spcPts val="0"/>
              </a:spcBef>
              <a:spcAft>
                <a:spcPts val="0"/>
              </a:spcAft>
              <a:buSzPts val="1200"/>
              <a:buFont typeface="Times New Roman" panose="02020603050405020304" pitchFamily="18" charset="0"/>
              <a:buChar char="-"/>
            </a:pPr>
            <a:r>
              <a:rPr lang="en-US" sz="2000">
                <a:latin typeface="Times New Roman" panose="02020603050405020304" pitchFamily="18" charset="0"/>
                <a:ea typeface="Times New Roman" panose="02020603050405020304" pitchFamily="18" charset="0"/>
              </a:rPr>
              <a:t>Bấm tiếp các con số </a:t>
            </a:r>
            <a:r>
              <a:rPr lang="en-US" sz="2000">
                <a:latin typeface="Times New Roman" panose="02020603050405020304" pitchFamily="18" charset="0"/>
                <a:ea typeface="Times New Roman" panose="02020603050405020304" pitchFamily="18" charset="0"/>
                <a:sym typeface="Wingdings" panose="05000000000000000000" pitchFamily="2" charset="2"/>
              </a:rPr>
              <a:t></a:t>
            </a:r>
            <a:r>
              <a:rPr lang="en-US" sz="2000">
                <a:latin typeface="Times New Roman" panose="02020603050405020304" pitchFamily="18" charset="0"/>
                <a:ea typeface="Times New Roman" panose="02020603050405020304" pitchFamily="18" charset="0"/>
              </a:rPr>
              <a:t>hiển thị lên EditText</a:t>
            </a:r>
          </a:p>
          <a:p>
            <a:pPr marL="342900" marR="0" lvl="0" indent="-342900">
              <a:lnSpc>
                <a:spcPct val="115000"/>
              </a:lnSpc>
              <a:spcBef>
                <a:spcPts val="0"/>
              </a:spcBef>
              <a:spcAft>
                <a:spcPts val="1000"/>
              </a:spcAft>
              <a:buSzPts val="1200"/>
              <a:buFont typeface="Times New Roman" panose="02020603050405020304" pitchFamily="18" charset="0"/>
              <a:buChar char="-"/>
            </a:pPr>
            <a:r>
              <a:rPr lang="en-US" sz="2000">
                <a:latin typeface="Times New Roman" panose="02020603050405020304" pitchFamily="18" charset="0"/>
                <a:ea typeface="Times New Roman" panose="02020603050405020304" pitchFamily="18" charset="0"/>
              </a:rPr>
              <a:t>Bấm dấu “=” để thực hiện </a:t>
            </a:r>
            <a:r>
              <a:rPr lang="en-US" sz="2000">
                <a:latin typeface="Times New Roman" panose="02020603050405020304" pitchFamily="18" charset="0"/>
                <a:ea typeface="Times New Roman" panose="02020603050405020304" pitchFamily="18" charset="0"/>
              </a:rPr>
              <a:t>phép </a:t>
            </a:r>
            <a:r>
              <a:rPr lang="en-US" sz="2000" smtClean="0">
                <a:latin typeface="Times New Roman" panose="02020603050405020304" pitchFamily="18" charset="0"/>
                <a:ea typeface="Times New Roman" panose="02020603050405020304" pitchFamily="18" charset="0"/>
              </a:rPr>
              <a:t>toán</a:t>
            </a:r>
          </a:p>
          <a:p>
            <a:pPr marL="342900" marR="0" lvl="0" indent="-342900">
              <a:lnSpc>
                <a:spcPct val="115000"/>
              </a:lnSpc>
              <a:spcBef>
                <a:spcPts val="0"/>
              </a:spcBef>
              <a:spcAft>
                <a:spcPts val="1000"/>
              </a:spcAft>
              <a:buSzPts val="1200"/>
              <a:buFont typeface="Times New Roman" panose="02020603050405020304" pitchFamily="18" charset="0"/>
              <a:buChar char="-"/>
            </a:pPr>
            <a:r>
              <a:rPr lang="en-US" sz="2000" smtClean="0">
                <a:effectLst/>
                <a:latin typeface="Times New Roman" panose="02020603050405020304" pitchFamily="18" charset="0"/>
                <a:ea typeface="Times New Roman" panose="02020603050405020304" pitchFamily="18" charset="0"/>
              </a:rPr>
              <a:t>(hướng dẫn Slide kế bên)</a:t>
            </a:r>
            <a:endParaRPr lang="en-US" sz="20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53952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304800" y="609600"/>
            <a:ext cx="7656263"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sng" strike="noStrike" cap="none" normalizeH="0" baseline="0" smtClean="0">
                <a:ln>
                  <a:noFill/>
                </a:ln>
                <a:solidFill>
                  <a:srgbClr val="222222"/>
                </a:solidFill>
                <a:effectLst/>
                <a:latin typeface="Arial" panose="020B0604020202020204" pitchFamily="34" charset="0"/>
                <a:cs typeface="Arial" panose="020B0604020202020204" pitchFamily="34" charset="0"/>
              </a:rPr>
              <a:t>Bước 1: </a:t>
            </a:r>
            <a:r>
              <a:rPr kumimoji="0" lang="en-US"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Em tải thư viện jeval: </a:t>
            </a:r>
            <a:r>
              <a:rPr kumimoji="0" lang="en-US" b="0" i="0" u="none" strike="noStrike" cap="none" normalizeH="0" baseline="0" smtClean="0">
                <a:ln>
                  <a:noFill/>
                </a:ln>
                <a:solidFill>
                  <a:srgbClr val="1155CC"/>
                </a:solidFill>
                <a:effectLst/>
                <a:latin typeface="Arial" panose="020B0604020202020204" pitchFamily="34" charset="0"/>
                <a:cs typeface="Arial" panose="020B0604020202020204" pitchFamily="34" charset="0"/>
                <a:hlinkClick r:id="rId2"/>
              </a:rPr>
              <a:t>https://sourceforge.net/projects/jeval/files/</a:t>
            </a:r>
            <a:r>
              <a:rPr kumimoji="0" lang="en-US" sz="1600" b="0" i="0" u="none" strike="noStrike" cap="none" normalizeH="0" baseline="0" smtClean="0">
                <a:ln>
                  <a:noFill/>
                </a:ln>
                <a:solidFill>
                  <a:schemeClr val="tx1"/>
                </a:solidFill>
                <a:effectLst/>
              </a:rPr>
              <a:t> </a:t>
            </a:r>
            <a:endParaRPr kumimoji="0" lang="en-US" sz="44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304800" y="1194136"/>
            <a:ext cx="4572000" cy="1200329"/>
          </a:xfrm>
          <a:prstGeom prst="rect">
            <a:avLst/>
          </a:prstGeom>
        </p:spPr>
        <p:txBody>
          <a:bodyPr>
            <a:spAutoFit/>
          </a:bodyPr>
          <a:lstStyle/>
          <a:p>
            <a:r>
              <a:rPr lang="vi-VN" b="1" u="sng">
                <a:solidFill>
                  <a:srgbClr val="222222"/>
                </a:solidFill>
                <a:latin typeface="arial" panose="020B0604020202020204" pitchFamily="34" charset="0"/>
              </a:rPr>
              <a:t>Bước 2: </a:t>
            </a:r>
            <a:r>
              <a:rPr lang="vi-VN">
                <a:solidFill>
                  <a:srgbClr val="222222"/>
                </a:solidFill>
                <a:latin typeface="arial" panose="020B0604020202020204" pitchFamily="34" charset="0"/>
              </a:rPr>
              <a:t>tìm thư mục </a:t>
            </a:r>
            <a:r>
              <a:rPr lang="vi-VN" b="1">
                <a:solidFill>
                  <a:srgbClr val="222222"/>
                </a:solidFill>
                <a:latin typeface="arial" panose="020B0604020202020204" pitchFamily="34" charset="0"/>
              </a:rPr>
              <a:t>libs </a:t>
            </a:r>
            <a:r>
              <a:rPr lang="vi-VN">
                <a:solidFill>
                  <a:srgbClr val="222222"/>
                </a:solidFill>
                <a:latin typeface="arial" panose="020B0604020202020204" pitchFamily="34" charset="0"/>
              </a:rPr>
              <a:t>và thư mục </a:t>
            </a:r>
            <a:r>
              <a:rPr lang="vi-VN" b="1">
                <a:solidFill>
                  <a:srgbClr val="222222"/>
                </a:solidFill>
                <a:latin typeface="arial" panose="020B0604020202020204" pitchFamily="34" charset="0"/>
              </a:rPr>
              <a:t>dist</a:t>
            </a:r>
            <a:endParaRPr lang="vi-VN">
              <a:solidFill>
                <a:srgbClr val="222222"/>
              </a:solidFill>
              <a:latin typeface="arial" panose="020B0604020202020204" pitchFamily="34" charset="0"/>
            </a:endParaRPr>
          </a:p>
          <a:p>
            <a:r>
              <a:rPr lang="vi-VN">
                <a:solidFill>
                  <a:srgbClr val="222222"/>
                </a:solidFill>
                <a:latin typeface="arial" panose="020B0604020202020204" pitchFamily="34" charset="0"/>
              </a:rPr>
              <a:t>Nó có tổng cộng 5 thư viện:</a:t>
            </a:r>
          </a:p>
          <a:p>
            <a:r>
              <a:rPr lang="vi-VN"/>
              <a:t/>
            </a:r>
            <a:br>
              <a:rPr lang="vi-VN"/>
            </a:br>
            <a:endParaRPr lang="en-US"/>
          </a:p>
        </p:txBody>
      </p:sp>
      <p:pic>
        <p:nvPicPr>
          <p:cNvPr id="8" name="Picture 7"/>
          <p:cNvPicPr>
            <a:picLocks noChangeAspect="1"/>
          </p:cNvPicPr>
          <p:nvPr/>
        </p:nvPicPr>
        <p:blipFill>
          <a:blip r:embed="rId3"/>
          <a:stretch>
            <a:fillRect/>
          </a:stretch>
        </p:blipFill>
        <p:spPr>
          <a:xfrm>
            <a:off x="3581400" y="1508920"/>
            <a:ext cx="1920320" cy="1539080"/>
          </a:xfrm>
          <a:prstGeom prst="rect">
            <a:avLst/>
          </a:prstGeom>
        </p:spPr>
      </p:pic>
      <p:sp>
        <p:nvSpPr>
          <p:cNvPr id="9" name="Rectangle 8"/>
          <p:cNvSpPr/>
          <p:nvPr/>
        </p:nvSpPr>
        <p:spPr>
          <a:xfrm>
            <a:off x="289810" y="3114881"/>
            <a:ext cx="7637525" cy="369332"/>
          </a:xfrm>
          <a:prstGeom prst="rect">
            <a:avLst/>
          </a:prstGeom>
        </p:spPr>
        <p:txBody>
          <a:bodyPr wrap="square">
            <a:spAutoFit/>
          </a:bodyPr>
          <a:lstStyle/>
          <a:p>
            <a:r>
              <a:rPr lang="vi-VN">
                <a:solidFill>
                  <a:srgbClr val="222222"/>
                </a:solidFill>
                <a:latin typeface="arial" panose="020B0604020202020204" pitchFamily="34" charset="0"/>
              </a:rPr>
              <a:t>Em sẽ tham chiếu cả năm thư viện này vào dự án của em</a:t>
            </a:r>
            <a:endParaRPr lang="en-US"/>
          </a:p>
        </p:txBody>
      </p:sp>
      <p:sp>
        <p:nvSpPr>
          <p:cNvPr id="10" name="Rectangle 6"/>
          <p:cNvSpPr>
            <a:spLocks noChangeArrowheads="1"/>
          </p:cNvSpPr>
          <p:nvPr/>
        </p:nvSpPr>
        <p:spPr bwMode="auto">
          <a:xfrm>
            <a:off x="289810" y="3649176"/>
            <a:ext cx="854939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Evaluator evaluator = </a:t>
            </a:r>
            <a:r>
              <a:rPr kumimoji="0" lang="en-US" b="1" i="0" u="none" strike="noStrike" cap="none" normalizeH="0" baseline="0" smtClean="0">
                <a:ln>
                  <a:noFill/>
                </a:ln>
                <a:solidFill>
                  <a:srgbClr val="7F0055"/>
                </a:solidFill>
                <a:effectLst/>
                <a:latin typeface="Courier New" panose="02070309020205020404" pitchFamily="49" charset="0"/>
                <a:cs typeface="Courier New" panose="02070309020205020404" pitchFamily="49" charset="0"/>
              </a:rPr>
              <a:t>new</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Evaluator</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222222"/>
                </a:solidFill>
                <a:effectLst/>
                <a:latin typeface="Courier New" panose="02070309020205020404" pitchFamily="49" charset="0"/>
                <a:cs typeface="Courier New" panose="02070309020205020404" pitchFamily="49" charset="0"/>
              </a:rPr>
              <a:t> </a:t>
            </a:r>
            <a:endParaRPr kumimoji="0" lang="en-US" sz="1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7F0055"/>
                </a:solidFill>
                <a:effectLst/>
                <a:latin typeface="Courier New" panose="02070309020205020404" pitchFamily="49" charset="0"/>
                <a:cs typeface="Courier New" panose="02070309020205020404" pitchFamily="49" charset="0"/>
              </a:rPr>
              <a:t>try</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222222"/>
                </a:solidFill>
                <a:effectLst/>
                <a:latin typeface="Courier New" panose="02070309020205020404" pitchFamily="49" charset="0"/>
                <a:cs typeface="Courier New" panose="02070309020205020404" pitchFamily="49" charset="0"/>
              </a:rPr>
              <a:t> </a:t>
            </a:r>
            <a:endParaRPr kumimoji="0" lang="en-US" sz="1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a:t>
            </a:r>
            <a:r>
              <a:rPr kumimoji="0" lang="en-US" b="0" i="0" u="none" strike="noStrike" cap="none" normalizeH="0" smtClean="0">
                <a:ln>
                  <a:noFill/>
                </a:ln>
                <a:solidFill>
                  <a:srgbClr val="000000"/>
                </a:solidFill>
                <a:effectLst/>
                <a:latin typeface="Courier New" panose="02070309020205020404" pitchFamily="49" charset="0"/>
                <a:cs typeface="Courier New" panose="02070309020205020404" pitchFamily="49" charset="0"/>
              </a:rPr>
              <a:t> kq=</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evaluator.evaluate</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2A00FF"/>
                </a:solidFill>
                <a:effectLst/>
                <a:latin typeface="Courier New" panose="02070309020205020404" pitchFamily="49" charset="0"/>
                <a:cs typeface="Courier New" panose="02070309020205020404" pitchFamily="49" charset="0"/>
              </a:rPr>
              <a:t>"3*sin(60)-(7-3*(6-2+3/2)+4)+</a:t>
            </a:r>
            <a:r>
              <a:rPr kumimoji="0" lang="en-US" b="0" i="0" u="none" strike="noStrike" cap="none" normalizeH="0" baseline="0" smtClean="0">
                <a:ln>
                  <a:noFill/>
                </a:ln>
                <a:solidFill>
                  <a:srgbClr val="2A00FF"/>
                </a:solidFill>
                <a:effectLst/>
                <a:latin typeface="Courier New" panose="02070309020205020404" pitchFamily="49" charset="0"/>
                <a:cs typeface="Courier New" panose="02070309020205020404" pitchFamily="49" charset="0"/>
              </a:rPr>
              <a:t>5*6*7</a:t>
            </a:r>
            <a:r>
              <a:rPr kumimoji="0" lang="en-US" b="0" i="0" u="none" strike="noStrike" cap="none" normalizeH="0" baseline="0" smtClean="0">
                <a:ln>
                  <a:noFill/>
                </a:ln>
                <a:solidFill>
                  <a:srgbClr val="2A00FF"/>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sz="1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rgbClr val="7F0055"/>
                </a:solidFill>
                <a:effectLst/>
                <a:latin typeface="Courier New" panose="02070309020205020404" pitchFamily="49" charset="0"/>
                <a:cs typeface="Courier New" panose="02070309020205020404" pitchFamily="49" charset="0"/>
              </a:rPr>
              <a:t>catch</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(EvaluationException ee) {</a:t>
            </a:r>
            <a:endParaRPr kumimoji="0" lang="en-US" sz="1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System.</a:t>
            </a:r>
            <a:r>
              <a:rPr kumimoji="0" lang="en-US" b="0" i="1" u="none" strike="noStrike" cap="none" normalizeH="0" baseline="0" smtClean="0">
                <a:ln>
                  <a:noFill/>
                </a:ln>
                <a:solidFill>
                  <a:srgbClr val="0000C0"/>
                </a:solidFill>
                <a:effectLst/>
                <a:latin typeface="Courier New" panose="02070309020205020404" pitchFamily="49" charset="0"/>
                <a:cs typeface="Courier New" panose="02070309020205020404" pitchFamily="49" charset="0"/>
              </a:rPr>
              <a:t>out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.println(ee</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sz="1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endParaRPr kumimoji="0" lang="en-US"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138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Inline image 1"/>
          <p:cNvSpPr>
            <a:spLocks noChangeAspect="1" noChangeArrowheads="1"/>
          </p:cNvSpPr>
          <p:nvPr/>
        </p:nvSpPr>
        <p:spPr bwMode="auto">
          <a:xfrm>
            <a:off x="123825" y="-1746250"/>
            <a:ext cx="1390650" cy="895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4" name="Content Placeholder 2"/>
          <p:cNvSpPr txBox="1">
            <a:spLocks/>
          </p:cNvSpPr>
          <p:nvPr/>
        </p:nvSpPr>
        <p:spPr bwMode="auto">
          <a:xfrm>
            <a:off x="92595" y="457200"/>
            <a:ext cx="8229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en-US" sz="2400" kern="0" smtClean="0">
                <a:solidFill>
                  <a:srgbClr val="002060"/>
                </a:solidFill>
                <a:latin typeface="Cambria" panose="02040503050406030204" pitchFamily="18" charset="0"/>
              </a:rPr>
              <a:t>Bài 3: Ôn tập EditText, Button, RadioButton, CheckBox</a:t>
            </a:r>
            <a:endParaRPr lang="en-US" sz="6000" b="1" kern="0" dirty="0">
              <a:solidFill>
                <a:srgbClr val="002060"/>
              </a:solidFill>
              <a:latin typeface="Cambria" panose="020405030504060302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629400" y="1283732"/>
            <a:ext cx="2485030" cy="3365688"/>
          </a:xfrm>
          <a:prstGeom prst="rect">
            <a:avLst/>
          </a:prstGeom>
        </p:spPr>
      </p:pic>
      <p:sp>
        <p:nvSpPr>
          <p:cNvPr id="6" name="Rectangle 5"/>
          <p:cNvSpPr/>
          <p:nvPr/>
        </p:nvSpPr>
        <p:spPr>
          <a:xfrm>
            <a:off x="304799" y="914400"/>
            <a:ext cx="8017395" cy="369332"/>
          </a:xfrm>
          <a:prstGeom prst="rect">
            <a:avLst/>
          </a:prstGeom>
        </p:spPr>
        <p:txBody>
          <a:bodyPr wrap="square">
            <a:spAutoFit/>
          </a:bodyPr>
          <a:lstStyle/>
          <a:p>
            <a:r>
              <a:rPr lang="en-US">
                <a:latin typeface="Times New Roman" panose="02020603050405020304" pitchFamily="18" charset="0"/>
                <a:ea typeface="Calibri" panose="020F0502020204030204" pitchFamily="34" charset="0"/>
              </a:rPr>
              <a:t>Thiết kế giao diện như hình bên dưới và thực hiện các </a:t>
            </a:r>
            <a:r>
              <a:rPr lang="en-US">
                <a:latin typeface="Times New Roman" panose="02020603050405020304" pitchFamily="18" charset="0"/>
                <a:ea typeface="Calibri" panose="020F0502020204030204" pitchFamily="34" charset="0"/>
              </a:rPr>
              <a:t>chức </a:t>
            </a:r>
            <a:r>
              <a:rPr lang="en-US" smtClean="0">
                <a:latin typeface="Times New Roman" panose="02020603050405020304" pitchFamily="18" charset="0"/>
                <a:ea typeface="Calibri" panose="020F0502020204030204" pitchFamily="34" charset="0"/>
              </a:rPr>
              <a:t>năng:</a:t>
            </a:r>
            <a:endParaRPr lang="en-US"/>
          </a:p>
        </p:txBody>
      </p:sp>
      <p:sp>
        <p:nvSpPr>
          <p:cNvPr id="7" name="Rectangle 6"/>
          <p:cNvSpPr/>
          <p:nvPr/>
        </p:nvSpPr>
        <p:spPr>
          <a:xfrm>
            <a:off x="0" y="1371600"/>
            <a:ext cx="6477000" cy="2640723"/>
          </a:xfrm>
          <a:prstGeom prst="rect">
            <a:avLst/>
          </a:prstGeom>
        </p:spPr>
        <p:txBody>
          <a:bodyPr wrap="square">
            <a:spAutoFit/>
          </a:bodyPr>
          <a:lstStyle/>
          <a:p>
            <a:pPr marL="342900" marR="0" lvl="0" indent="-342900">
              <a:lnSpc>
                <a:spcPct val="115000"/>
              </a:lnSpc>
              <a:spcBef>
                <a:spcPts val="0"/>
              </a:spcBef>
              <a:spcAft>
                <a:spcPts val="0"/>
              </a:spcAft>
              <a:buSzPts val="1200"/>
              <a:buFont typeface="Times New Roman" panose="02020603050405020304" pitchFamily="18" charset="0"/>
              <a:buChar char="-"/>
            </a:pPr>
            <a:r>
              <a:rPr lang="en-US">
                <a:latin typeface="Times New Roman" panose="02020603050405020304" pitchFamily="18" charset="0"/>
                <a:ea typeface="Times New Roman" panose="02020603050405020304" pitchFamily="18" charset="0"/>
              </a:rPr>
              <a:t>Tên người không được để trống và phải có ít nhất 3 ký tự</a:t>
            </a:r>
          </a:p>
          <a:p>
            <a:pPr marL="342900" marR="0" lvl="0" indent="-342900">
              <a:lnSpc>
                <a:spcPct val="115000"/>
              </a:lnSpc>
              <a:spcBef>
                <a:spcPts val="0"/>
              </a:spcBef>
              <a:spcAft>
                <a:spcPts val="0"/>
              </a:spcAft>
              <a:buSzPts val="1200"/>
              <a:buFont typeface="Times New Roman" panose="02020603050405020304" pitchFamily="18" charset="0"/>
              <a:buChar char="-"/>
            </a:pPr>
            <a:r>
              <a:rPr lang="en-US">
                <a:latin typeface="Times New Roman" panose="02020603050405020304" pitchFamily="18" charset="0"/>
                <a:ea typeface="Times New Roman" panose="02020603050405020304" pitchFamily="18" charset="0"/>
              </a:rPr>
              <a:t>Chứng minh nhân dân chỉ được nhập kiểu số và phải có đúng 9 chữ số</a:t>
            </a:r>
          </a:p>
          <a:p>
            <a:pPr marL="342900" marR="0" lvl="0" indent="-342900">
              <a:lnSpc>
                <a:spcPct val="115000"/>
              </a:lnSpc>
              <a:spcBef>
                <a:spcPts val="0"/>
              </a:spcBef>
              <a:spcAft>
                <a:spcPts val="0"/>
              </a:spcAft>
              <a:buSzPts val="1200"/>
              <a:buFont typeface="Times New Roman" panose="02020603050405020304" pitchFamily="18" charset="0"/>
              <a:buChar char="-"/>
            </a:pPr>
            <a:r>
              <a:rPr lang="en-US">
                <a:latin typeface="Times New Roman" panose="02020603050405020304" pitchFamily="18" charset="0"/>
                <a:ea typeface="Times New Roman" panose="02020603050405020304" pitchFamily="18" charset="0"/>
              </a:rPr>
              <a:t>Bằng cấp mặc định sẽ chọn là Đại học</a:t>
            </a:r>
          </a:p>
          <a:p>
            <a:pPr marL="342900" marR="0" lvl="0" indent="-342900">
              <a:lnSpc>
                <a:spcPct val="115000"/>
              </a:lnSpc>
              <a:spcBef>
                <a:spcPts val="0"/>
              </a:spcBef>
              <a:spcAft>
                <a:spcPts val="0"/>
              </a:spcAft>
              <a:buSzPts val="1200"/>
              <a:buFont typeface="Times New Roman" panose="02020603050405020304" pitchFamily="18" charset="0"/>
              <a:buChar char="-"/>
            </a:pPr>
            <a:r>
              <a:rPr lang="en-US">
                <a:latin typeface="Times New Roman" panose="02020603050405020304" pitchFamily="18" charset="0"/>
                <a:ea typeface="Times New Roman" panose="02020603050405020304" pitchFamily="18" charset="0"/>
              </a:rPr>
              <a:t>Sở thích phải chọn ít nhất 1 chọn lựa</a:t>
            </a:r>
          </a:p>
          <a:p>
            <a:pPr marL="342900" marR="0" lvl="0" indent="-342900">
              <a:lnSpc>
                <a:spcPct val="115000"/>
              </a:lnSpc>
              <a:spcBef>
                <a:spcPts val="0"/>
              </a:spcBef>
              <a:spcAft>
                <a:spcPts val="0"/>
              </a:spcAft>
              <a:buSzPts val="1200"/>
              <a:buFont typeface="Times New Roman" panose="02020603050405020304" pitchFamily="18" charset="0"/>
              <a:buChar char="-"/>
            </a:pPr>
            <a:r>
              <a:rPr lang="en-US">
                <a:latin typeface="Times New Roman" panose="02020603050405020304" pitchFamily="18" charset="0"/>
                <a:ea typeface="Times New Roman" panose="02020603050405020304" pitchFamily="18" charset="0"/>
              </a:rPr>
              <a:t>Thông tin bổ sung có thể để trống</a:t>
            </a:r>
          </a:p>
          <a:p>
            <a:pPr marL="342900" marR="0" lvl="0" indent="-342900">
              <a:lnSpc>
                <a:spcPct val="115000"/>
              </a:lnSpc>
              <a:spcBef>
                <a:spcPts val="0"/>
              </a:spcBef>
              <a:spcAft>
                <a:spcPts val="1000"/>
              </a:spcAft>
              <a:buSzPts val="1200"/>
              <a:buFont typeface="Times New Roman" panose="02020603050405020304" pitchFamily="18" charset="0"/>
              <a:buChar char="-"/>
            </a:pPr>
            <a:r>
              <a:rPr lang="en-US">
                <a:latin typeface="Times New Roman" panose="02020603050405020304" pitchFamily="18" charset="0"/>
                <a:ea typeface="Times New Roman" panose="02020603050405020304" pitchFamily="18" charset="0"/>
              </a:rPr>
              <a:t>Khi bấm gửi thông tin, chương trình sẽ hiển thị toàn bộ thông tin cá nhân cho người sử dụng biết (dùng Alert Dialog):</a:t>
            </a:r>
            <a:endParaRPr lang="en-US">
              <a:effectLst/>
              <a:latin typeface="Times New Roman" panose="02020603050405020304" pitchFamily="18" charset="0"/>
              <a:ea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2324734" y="4012322"/>
            <a:ext cx="1942465" cy="2159877"/>
          </a:xfrm>
          <a:prstGeom prst="rect">
            <a:avLst/>
          </a:prstGeom>
        </p:spPr>
      </p:pic>
    </p:spTree>
    <p:extLst>
      <p:ext uri="{BB962C8B-B14F-4D97-AF65-F5344CB8AC3E}">
        <p14:creationId xmlns:p14="http://schemas.microsoft.com/office/powerpoint/2010/main" val="179844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Inline image 1"/>
          <p:cNvSpPr>
            <a:spLocks noChangeAspect="1" noChangeArrowheads="1"/>
          </p:cNvSpPr>
          <p:nvPr/>
        </p:nvSpPr>
        <p:spPr bwMode="auto">
          <a:xfrm>
            <a:off x="123825" y="-1746250"/>
            <a:ext cx="1390650" cy="895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4" name="Content Placeholder 2"/>
          <p:cNvSpPr txBox="1">
            <a:spLocks/>
          </p:cNvSpPr>
          <p:nvPr/>
        </p:nvSpPr>
        <p:spPr bwMode="auto">
          <a:xfrm>
            <a:off x="92595" y="457200"/>
            <a:ext cx="8229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en-US" sz="2400" kern="0" smtClean="0">
                <a:solidFill>
                  <a:srgbClr val="002060"/>
                </a:solidFill>
                <a:latin typeface="Cambria" panose="02040503050406030204" pitchFamily="18" charset="0"/>
              </a:rPr>
              <a:t>Bài 4: Cửa hàng đồng giá</a:t>
            </a:r>
            <a:endParaRPr lang="en-US" sz="6000" b="1" kern="0" dirty="0">
              <a:solidFill>
                <a:srgbClr val="002060"/>
              </a:solidFill>
              <a:latin typeface="Cambria" panose="02040503050406030204" pitchFamily="18" charset="0"/>
            </a:endParaRPr>
          </a:p>
        </p:txBody>
      </p:sp>
      <p:sp>
        <p:nvSpPr>
          <p:cNvPr id="2" name="Rectangle 1"/>
          <p:cNvSpPr/>
          <p:nvPr/>
        </p:nvSpPr>
        <p:spPr>
          <a:xfrm>
            <a:off x="92594" y="876869"/>
            <a:ext cx="8899005" cy="1047979"/>
          </a:xfrm>
          <a:prstGeom prst="rect">
            <a:avLst/>
          </a:prstGeom>
        </p:spPr>
        <p:txBody>
          <a:bodyPr wrap="square">
            <a:spAutoFit/>
          </a:bodyPr>
          <a:lstStyle/>
          <a:p>
            <a:pPr marL="342900" marR="0" lvl="0" indent="-342900">
              <a:lnSpc>
                <a:spcPct val="115000"/>
              </a:lnSpc>
              <a:spcBef>
                <a:spcPts val="0"/>
              </a:spcBef>
              <a:spcAft>
                <a:spcPts val="0"/>
              </a:spcAft>
              <a:buSzPts val="1200"/>
              <a:buFont typeface="Times New Roman" panose="02020603050405020304" pitchFamily="18" charset="0"/>
              <a:buChar char="-"/>
            </a:pPr>
            <a:r>
              <a:rPr lang="en-US">
                <a:latin typeface="Times New Roman" panose="02020603050405020304" pitchFamily="18" charset="0"/>
                <a:ea typeface="Times New Roman" panose="02020603050405020304" pitchFamily="18" charset="0"/>
              </a:rPr>
              <a:t>Viết chương trình tính tiền bán sách online, thiết kế giao diện như hình bên dưới và thực hiện các chức năng theo yêu cầu (chú ý dùng Scroll View vì giao diện có kích thước dài hơn chiều cao của màn hình):</a:t>
            </a:r>
            <a:endParaRPr lang="en-US">
              <a:effectLst/>
              <a:latin typeface="Times New Roman" panose="02020603050405020304" pitchFamily="18" charset="0"/>
              <a:ea typeface="Times New Roman" panose="02020603050405020304" pitchFamily="18" charset="0"/>
            </a:endParaRP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5562600" y="1858884"/>
            <a:ext cx="3447196" cy="3170316"/>
          </a:xfrm>
          <a:prstGeom prst="rect">
            <a:avLst/>
          </a:prstGeom>
        </p:spPr>
      </p:pic>
      <p:sp>
        <p:nvSpPr>
          <p:cNvPr id="10" name="Rectangle 9"/>
          <p:cNvSpPr/>
          <p:nvPr/>
        </p:nvSpPr>
        <p:spPr>
          <a:xfrm>
            <a:off x="228600" y="2033706"/>
            <a:ext cx="5334000" cy="4056495"/>
          </a:xfrm>
          <a:prstGeom prst="rect">
            <a:avLst/>
          </a:prstGeom>
        </p:spPr>
        <p:txBody>
          <a:bodyPr wrap="square">
            <a:spAutoFit/>
          </a:bodyPr>
          <a:lstStyle/>
          <a:p>
            <a:pPr marL="342900" marR="0" lvl="0" indent="-342900">
              <a:lnSpc>
                <a:spcPct val="115000"/>
              </a:lnSpc>
              <a:spcBef>
                <a:spcPts val="0"/>
              </a:spcBef>
              <a:spcAft>
                <a:spcPts val="0"/>
              </a:spcAft>
              <a:buSzPts val="1200"/>
              <a:buFont typeface="Times New Roman" panose="02020603050405020304" pitchFamily="18" charset="0"/>
              <a:buChar char="-"/>
            </a:pPr>
            <a:r>
              <a:rPr lang="en-US" sz="1600">
                <a:latin typeface="Times New Roman" panose="02020603050405020304" pitchFamily="18" charset="0"/>
                <a:ea typeface="Times New Roman" panose="02020603050405020304" pitchFamily="18" charset="0"/>
              </a:rPr>
              <a:t>Yêu cầu thực hiện:</a:t>
            </a:r>
          </a:p>
          <a:p>
            <a:pPr marL="742950" marR="0" lvl="1" indent="-285750">
              <a:lnSpc>
                <a:spcPct val="115000"/>
              </a:lnSpc>
              <a:spcBef>
                <a:spcPts val="0"/>
              </a:spcBef>
              <a:spcAft>
                <a:spcPts val="0"/>
              </a:spcAft>
              <a:buFont typeface="Courier New" panose="02070309020205020404" pitchFamily="49" charset="0"/>
              <a:buChar char="o"/>
            </a:pPr>
            <a:r>
              <a:rPr lang="en-US" sz="1600">
                <a:latin typeface="Times New Roman" panose="02020603050405020304" pitchFamily="18" charset="0"/>
                <a:ea typeface="Calibri" panose="020F0502020204030204" pitchFamily="34" charset="0"/>
              </a:rPr>
              <a:t>Khi bấm nút Tính Thành Tiền (Tính TT) chương trình sẽ tính thành tiền biết rằng mỗi cuốn sách có đơn giá là 20000, nếu là khách hàng VIP thì giảm 10%</a:t>
            </a:r>
          </a:p>
          <a:p>
            <a:pPr marL="742950" marR="0" lvl="1" indent="-285750">
              <a:lnSpc>
                <a:spcPct val="115000"/>
              </a:lnSpc>
              <a:spcBef>
                <a:spcPts val="0"/>
              </a:spcBef>
              <a:spcAft>
                <a:spcPts val="0"/>
              </a:spcAft>
              <a:buFont typeface="Courier New" panose="02070309020205020404" pitchFamily="49" charset="0"/>
              <a:buChar char="o"/>
            </a:pPr>
            <a:r>
              <a:rPr lang="en-US" sz="1600">
                <a:latin typeface="Times New Roman" panose="02020603050405020304" pitchFamily="18" charset="0"/>
                <a:ea typeface="Calibri" panose="020F0502020204030204" pitchFamily="34" charset="0"/>
              </a:rPr>
              <a:t>Khi bấm nút Tiếp, chương trình sẽ lưu thông tin hóa đơn vừa tính Thành Tiền vào danh sách, đồng thời xóa trắng dữ liệu trong hóa đơn và cho focus tới EditText Tên khách hàng</a:t>
            </a:r>
          </a:p>
          <a:p>
            <a:pPr marL="742950" marR="0" lvl="1" indent="-285750">
              <a:lnSpc>
                <a:spcPct val="115000"/>
              </a:lnSpc>
              <a:spcBef>
                <a:spcPts val="0"/>
              </a:spcBef>
              <a:spcAft>
                <a:spcPts val="0"/>
              </a:spcAft>
              <a:buFont typeface="Courier New" panose="02070309020205020404" pitchFamily="49" charset="0"/>
              <a:buChar char="o"/>
            </a:pPr>
            <a:r>
              <a:rPr lang="en-US" sz="1600">
                <a:latin typeface="Times New Roman" panose="02020603050405020304" pitchFamily="18" charset="0"/>
                <a:ea typeface="Calibri" panose="020F0502020204030204" pitchFamily="34" charset="0"/>
              </a:rPr>
              <a:t>Khi bấm nút Thống kê, chương trình sẽ hiển thị thông tin vào mục Thông tin thống kê: tổng số KH, tổng số KH VIP và tổng doanh thu</a:t>
            </a:r>
          </a:p>
          <a:p>
            <a:pPr marL="742950" marR="0" lvl="1" indent="-285750">
              <a:lnSpc>
                <a:spcPct val="115000"/>
              </a:lnSpc>
              <a:spcBef>
                <a:spcPts val="0"/>
              </a:spcBef>
              <a:spcAft>
                <a:spcPts val="1000"/>
              </a:spcAft>
              <a:buFont typeface="Courier New" panose="02070309020205020404" pitchFamily="49" charset="0"/>
              <a:buChar char="o"/>
            </a:pPr>
            <a:r>
              <a:rPr lang="en-US" sz="1600">
                <a:latin typeface="Times New Roman" panose="02020603050405020304" pitchFamily="18" charset="0"/>
                <a:ea typeface="Calibri" panose="020F0502020204030204" pitchFamily="34" charset="0"/>
              </a:rPr>
              <a:t>Khi bấm vào nút thoát (dùng ImageButton): hiển thị AlertDialog hỏi xem người sử dụng có chắc chắn muốn thoát hay không?</a:t>
            </a:r>
            <a:endParaRPr lang="en-US" sz="160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597006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9" name="Picture 2" descr="Image result for min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Callout 10"/>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609</TotalTime>
  <Words>556</Words>
  <Application>Microsoft Office PowerPoint</Application>
  <PresentationFormat>On-screen Show (4:3)</PresentationFormat>
  <Paragraphs>56</Paragraphs>
  <Slides>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Arial</vt:lpstr>
      <vt:lpstr>Calibri</vt:lpstr>
      <vt:lpstr>Cambria</vt:lpstr>
      <vt:lpstr>Courier New</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523</cp:revision>
  <dcterms:created xsi:type="dcterms:W3CDTF">2011-04-06T04:04:31Z</dcterms:created>
  <dcterms:modified xsi:type="dcterms:W3CDTF">2016-12-13T15:30:25Z</dcterms:modified>
</cp:coreProperties>
</file>