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63" r:id="rId4"/>
    <p:sldId id="264" r:id="rId5"/>
    <p:sldId id="265" r:id="rId6"/>
    <p:sldId id="266"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88" autoAdjust="0"/>
    <p:restoredTop sz="85817" autoAdjust="0"/>
  </p:normalViewPr>
  <p:slideViewPr>
    <p:cSldViewPr>
      <p:cViewPr varScale="1">
        <p:scale>
          <a:sx n="64" d="100"/>
          <a:sy n="64" d="100"/>
        </p:scale>
        <p:origin x="126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13/12/2016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Tác</a:t>
            </a:r>
            <a:r>
              <a:rPr lang="en-US" baseline="0" smtClean="0"/>
              <a:t> giả: Trần Duy Thanh</a:t>
            </a:r>
          </a:p>
          <a:p>
            <a:r>
              <a:rPr lang="en-US" baseline="0" smtClean="0"/>
              <a:t>Phone: 0987773061</a:t>
            </a:r>
          </a:p>
          <a:p>
            <a:r>
              <a:rPr lang="en-US" baseline="0" smtClean="0"/>
              <a:t>Email: duythanhcse@gmail.com</a:t>
            </a:r>
          </a:p>
          <a:p>
            <a:r>
              <a:rPr lang="en-US" baseline="0" smtClean="0"/>
              <a:t>Blog: http://duythanhcse.wordpress.com</a:t>
            </a:r>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8" name="Rectangle 7"/>
          <p:cNvSpPr>
            <a:spLocks noChangeArrowheads="1"/>
          </p:cNvSpPr>
          <p:nvPr userDrawn="1"/>
        </p:nvSpPr>
        <p:spPr bwMode="auto">
          <a:xfrm>
            <a:off x="0" y="-52130"/>
            <a:ext cx="9144000" cy="4524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300" b="1" smtClean="0">
                <a:solidFill>
                  <a:schemeClr val="tx2"/>
                </a:solidFill>
                <a:latin typeface="Cambria" panose="02040503050406030204" pitchFamily="18" charset="0"/>
              </a:rPr>
              <a:t>Lập</a:t>
            </a:r>
            <a:r>
              <a:rPr lang="en-US" sz="1300" b="1" baseline="0" smtClean="0">
                <a:solidFill>
                  <a:schemeClr val="tx2"/>
                </a:solidFill>
                <a:latin typeface="Cambria" panose="02040503050406030204" pitchFamily="18" charset="0"/>
              </a:rPr>
              <a:t> trình Android</a:t>
            </a:r>
            <a:endParaRPr lang="en-US" sz="1300" b="1" baseline="0" smtClean="0">
              <a:solidFill>
                <a:srgbClr val="0070C0"/>
              </a:solidFill>
              <a:latin typeface="Cambria" panose="02040503050406030204" pitchFamily="18" charset="0"/>
              <a:cs typeface="Times New Roman" pitchFamily="18" charset="0"/>
            </a:endParaRPr>
          </a:p>
        </p:txBody>
      </p:sp>
      <p:sp>
        <p:nvSpPr>
          <p:cNvPr id="9" name="TextBox 8"/>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13/12/2016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13/12/2016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13/12/2016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13/12/2016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13/12/2016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13/12/2016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bwMode="auto">
          <a:xfrm>
            <a:off x="381000" y="1828800"/>
            <a:ext cx="83058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en-US" kern="0" smtClean="0">
                <a:solidFill>
                  <a:srgbClr val="002060"/>
                </a:solidFill>
                <a:latin typeface="Cambria" panose="02040503050406030204" pitchFamily="18" charset="0"/>
              </a:rPr>
              <a:t>Toast</a:t>
            </a:r>
            <a:endParaRPr kumimoji="0" lang="en-US" sz="4800" b="1" i="0" u="none" strike="noStrike" kern="0" cap="none" spc="0" normalizeH="0" baseline="0" noProof="0" dirty="0">
              <a:ln>
                <a:noFill/>
              </a:ln>
              <a:solidFill>
                <a:srgbClr val="002060"/>
              </a:solidFill>
              <a:effectLst/>
              <a:uLnTx/>
              <a:uFillTx/>
              <a:latin typeface="Cambria" panose="02040503050406030204" pitchFamily="18" charset="0"/>
            </a:endParaRPr>
          </a:p>
        </p:txBody>
      </p:sp>
      <p:pic>
        <p:nvPicPr>
          <p:cNvPr id="1026" name="Picture 2" descr="Image result for android vs i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3194"/>
            <a:ext cx="4152900" cy="23717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52992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smtClean="0">
                  <a:latin typeface="Cambria" panose="02040503050406030204" pitchFamily="18" charset="0"/>
                </a:rPr>
                <a:t>Nội dung bài học</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Content Placeholder 2"/>
          <p:cNvSpPr txBox="1">
            <a:spLocks/>
          </p:cNvSpPr>
          <p:nvPr/>
        </p:nvSpPr>
        <p:spPr bwMode="auto">
          <a:xfrm>
            <a:off x="479321" y="1143000"/>
            <a:ext cx="82296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b="0">
                <a:solidFill>
                  <a:schemeClr val="accent1"/>
                </a:solidFill>
                <a:latin typeface="Segoe UI" pitchFamily="34" charset="0"/>
                <a:ea typeface="Segoe UI" pitchFamily="34" charset="0"/>
                <a:cs typeface="Segoe UI"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Segoe UI" pitchFamily="34" charset="0"/>
                <a:ea typeface="Segoe UI" pitchFamily="34" charset="0"/>
                <a:cs typeface="Segoe UI"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Segoe UI" pitchFamily="34" charset="0"/>
                <a:ea typeface="Segoe UI" pitchFamily="34" charset="0"/>
                <a:cs typeface="Segoe UI" pitchFamily="34" charset="0"/>
              </a:defRPr>
            </a:lvl3pPr>
            <a:lvl4pPr marL="16002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4pPr>
            <a:lvl5pPr marL="2057400" indent="-228600" algn="l" rtl="0" eaLnBrk="1" fontAlgn="base" hangingPunct="1">
              <a:spcBef>
                <a:spcPct val="20000"/>
              </a:spcBef>
              <a:spcAft>
                <a:spcPct val="0"/>
              </a:spcAft>
              <a:buChar char="»"/>
              <a:defRPr sz="2000">
                <a:solidFill>
                  <a:schemeClr val="tx1"/>
                </a:solidFill>
                <a:latin typeface="Segoe UI" pitchFamily="34" charset="0"/>
                <a:ea typeface="Segoe UI" pitchFamily="34" charset="0"/>
                <a:cs typeface="Segoe U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0">
              <a:defRPr/>
            </a:pPr>
            <a:r>
              <a:rPr lang="en-US" sz="2400" kern="0" smtClean="0">
                <a:solidFill>
                  <a:srgbClr val="002060"/>
                </a:solidFill>
                <a:latin typeface="Cambria" panose="02040503050406030204" pitchFamily="18" charset="0"/>
              </a:rPr>
              <a:t>Giới </a:t>
            </a:r>
            <a:r>
              <a:rPr lang="en-US" sz="2400" kern="0">
                <a:solidFill>
                  <a:srgbClr val="002060"/>
                </a:solidFill>
                <a:latin typeface="Cambria" panose="02040503050406030204" pitchFamily="18" charset="0"/>
              </a:rPr>
              <a:t>thiệu Toast</a:t>
            </a:r>
          </a:p>
          <a:p>
            <a:pPr lvl="0">
              <a:defRPr/>
            </a:pPr>
            <a:r>
              <a:rPr lang="en-US" sz="2400" kern="0" smtClean="0">
                <a:solidFill>
                  <a:srgbClr val="002060"/>
                </a:solidFill>
                <a:latin typeface="Cambria" panose="02040503050406030204" pitchFamily="18" charset="0"/>
              </a:rPr>
              <a:t>LENGTH_SHORT</a:t>
            </a:r>
            <a:endParaRPr lang="en-US" sz="2400" kern="0">
              <a:solidFill>
                <a:srgbClr val="002060"/>
              </a:solidFill>
              <a:latin typeface="Cambria" panose="02040503050406030204" pitchFamily="18" charset="0"/>
            </a:endParaRPr>
          </a:p>
          <a:p>
            <a:pPr lvl="0">
              <a:defRPr/>
            </a:pPr>
            <a:r>
              <a:rPr lang="en-US" sz="2400" kern="0" smtClean="0">
                <a:solidFill>
                  <a:srgbClr val="002060"/>
                </a:solidFill>
                <a:latin typeface="Cambria" panose="02040503050406030204" pitchFamily="18" charset="0"/>
              </a:rPr>
              <a:t>LENGTH_LONG</a:t>
            </a:r>
            <a:endParaRPr lang="en-US" sz="6000" b="1" kern="0" dirty="0">
              <a:solidFill>
                <a:srgbClr val="002060"/>
              </a:solidFill>
              <a:latin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defRPr/>
              </a:pPr>
              <a:r>
                <a:rPr lang="en-US" sz="2400" b="1" kern="0">
                  <a:solidFill>
                    <a:srgbClr val="002060"/>
                  </a:solidFill>
                  <a:latin typeface="Cambria" panose="02040503050406030204" pitchFamily="18" charset="0"/>
                </a:rPr>
                <a:t>Giới thiệu Toast</a:t>
              </a:r>
              <a:endParaRPr lang="en-US" sz="2400" b="1" kern="0">
                <a:solidFill>
                  <a:srgbClr val="00206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06048" y="1170737"/>
            <a:ext cx="8609351" cy="2677656"/>
          </a:xfrm>
          <a:prstGeom prst="rect">
            <a:avLst/>
          </a:prstGeom>
        </p:spPr>
        <p:txBody>
          <a:bodyPr wrap="square">
            <a:spAutoFit/>
          </a:bodyPr>
          <a:lstStyle/>
          <a:p>
            <a:pPr algn="just"/>
            <a:r>
              <a:rPr lang="vi-VN" sz="2400">
                <a:latin typeface="Cambria" panose="02040503050406030204" pitchFamily="18" charset="0"/>
              </a:rPr>
              <a:t>– Toast có thể được tạo và hiển thị trong Activity hoặc trong Servive.</a:t>
            </a:r>
          </a:p>
          <a:p>
            <a:pPr algn="just"/>
            <a:r>
              <a:rPr lang="vi-VN" sz="2400">
                <a:latin typeface="Cambria" panose="02040503050406030204" pitchFamily="18" charset="0"/>
              </a:rPr>
              <a:t>– Không cho phép người sử dụng tương tác</a:t>
            </a:r>
          </a:p>
          <a:p>
            <a:pPr algn="just"/>
            <a:r>
              <a:rPr lang="vi-VN" sz="2400">
                <a:latin typeface="Cambria" panose="02040503050406030204" pitchFamily="18" charset="0"/>
              </a:rPr>
              <a:t>– Khi hiển thị sau khoảng thời gian nào đó sẽ tự đóng lại</a:t>
            </a:r>
          </a:p>
          <a:p>
            <a:pPr algn="just"/>
            <a:r>
              <a:rPr lang="vi-VN" sz="2400">
                <a:latin typeface="Cambria" panose="02040503050406030204" pitchFamily="18" charset="0"/>
              </a:rPr>
              <a:t>– Có 2 giá trị mặc định (ta nên sử dụng 2 giá trị này, không nên gõ con số cụ thể vào): hằng số </a:t>
            </a:r>
            <a:r>
              <a:rPr lang="vi-VN" sz="2400" b="1">
                <a:solidFill>
                  <a:srgbClr val="FF0000"/>
                </a:solidFill>
                <a:latin typeface="Cambria" panose="02040503050406030204" pitchFamily="18" charset="0"/>
              </a:rPr>
              <a:t>Toast.LENGTH_SHORT</a:t>
            </a:r>
            <a:r>
              <a:rPr lang="vi-VN" sz="2400">
                <a:latin typeface="Cambria" panose="02040503050406030204" pitchFamily="18" charset="0"/>
              </a:rPr>
              <a:t> hiển thị trong  </a:t>
            </a:r>
            <a:r>
              <a:rPr lang="vi-VN" sz="2400">
                <a:solidFill>
                  <a:srgbClr val="FF0000"/>
                </a:solidFill>
                <a:latin typeface="Cambria" panose="02040503050406030204" pitchFamily="18" charset="0"/>
              </a:rPr>
              <a:t>2</a:t>
            </a:r>
            <a:r>
              <a:rPr lang="vi-VN" sz="2400">
                <a:latin typeface="Cambria" panose="02040503050406030204" pitchFamily="18" charset="0"/>
              </a:rPr>
              <a:t> giây, </a:t>
            </a:r>
            <a:r>
              <a:rPr lang="vi-VN" sz="2400" b="1">
                <a:solidFill>
                  <a:srgbClr val="FF0000"/>
                </a:solidFill>
                <a:latin typeface="Cambria" panose="02040503050406030204" pitchFamily="18" charset="0"/>
              </a:rPr>
              <a:t>Toast.LENGTH_LONG</a:t>
            </a:r>
            <a:r>
              <a:rPr lang="vi-VN" sz="2400">
                <a:solidFill>
                  <a:srgbClr val="FF0000"/>
                </a:solidFill>
                <a:latin typeface="Cambria" panose="02040503050406030204" pitchFamily="18" charset="0"/>
              </a:rPr>
              <a:t> </a:t>
            </a:r>
            <a:r>
              <a:rPr lang="vi-VN" sz="2400">
                <a:latin typeface="Cambria" panose="02040503050406030204" pitchFamily="18" charset="0"/>
              </a:rPr>
              <a:t>hiển thị trong </a:t>
            </a:r>
            <a:r>
              <a:rPr lang="vi-VN" sz="2400">
                <a:solidFill>
                  <a:srgbClr val="FF0000"/>
                </a:solidFill>
                <a:latin typeface="Cambria" panose="02040503050406030204" pitchFamily="18" charset="0"/>
              </a:rPr>
              <a:t>3.5</a:t>
            </a:r>
            <a:r>
              <a:rPr lang="vi-VN" sz="2400">
                <a:latin typeface="Cambria" panose="02040503050406030204" pitchFamily="18" charset="0"/>
              </a:rPr>
              <a:t> giây.</a:t>
            </a:r>
          </a:p>
        </p:txBody>
      </p:sp>
      <p:pic>
        <p:nvPicPr>
          <p:cNvPr id="2052" name="Picture 4" descr="Image result for toast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952331"/>
            <a:ext cx="4515296" cy="230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37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solidFill>
                    <a:srgbClr val="FF0000"/>
                  </a:solidFill>
                  <a:latin typeface="Cambria" panose="02040503050406030204" pitchFamily="18" charset="0"/>
                </a:rPr>
                <a:t>LENGTH_SHORT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505776" y="1371600"/>
            <a:ext cx="8214634" cy="1938992"/>
          </a:xfrm>
          <a:prstGeom prst="rect">
            <a:avLst/>
          </a:prstGeom>
        </p:spPr>
        <p:txBody>
          <a:bodyPr wrap="square">
            <a:spAutoFit/>
          </a:bodyPr>
          <a:lstStyle/>
          <a:p>
            <a:r>
              <a:rPr lang="en-US" sz="2400" b="1">
                <a:solidFill>
                  <a:srgbClr val="0000FF"/>
                </a:solidFill>
                <a:latin typeface="Cambria" panose="02040503050406030204" pitchFamily="18" charset="0"/>
              </a:rPr>
              <a:t>Toast</a:t>
            </a:r>
            <a:r>
              <a:rPr lang="en-US" sz="2400">
                <a:solidFill>
                  <a:srgbClr val="0000FF"/>
                </a:solidFill>
                <a:latin typeface="Cambria" panose="02040503050406030204" pitchFamily="18" charset="0"/>
              </a:rPr>
              <a:t> </a:t>
            </a:r>
            <a:r>
              <a:rPr lang="en-US" sz="2400">
                <a:latin typeface="Cambria" panose="02040503050406030204" pitchFamily="18" charset="0"/>
              </a:rPr>
              <a:t>toast=</a:t>
            </a:r>
            <a:r>
              <a:rPr lang="en-US" sz="2400" b="1">
                <a:solidFill>
                  <a:srgbClr val="0000FF"/>
                </a:solidFill>
                <a:latin typeface="Cambria" panose="02040503050406030204" pitchFamily="18" charset="0"/>
              </a:rPr>
              <a:t>Toast</a:t>
            </a:r>
            <a:r>
              <a:rPr lang="en-US" sz="2400">
                <a:latin typeface="Cambria" panose="02040503050406030204" pitchFamily="18" charset="0"/>
              </a:rPr>
              <a:t>.makeText</a:t>
            </a:r>
            <a:r>
              <a:rPr lang="en-US" sz="2400" smtClean="0">
                <a:latin typeface="Cambria" panose="02040503050406030204" pitchFamily="18" charset="0"/>
              </a:rPr>
              <a:t>(</a:t>
            </a:r>
          </a:p>
          <a:p>
            <a:pPr lvl="6"/>
            <a:r>
              <a:rPr lang="en-US" sz="2400" b="1" smtClean="0">
                <a:solidFill>
                  <a:srgbClr val="FF0000"/>
                </a:solidFill>
                <a:latin typeface="Cambria" panose="02040503050406030204" pitchFamily="18" charset="0"/>
              </a:rPr>
              <a:t>YourActivity</a:t>
            </a:r>
            <a:r>
              <a:rPr lang="en-US" sz="2400" smtClean="0">
                <a:latin typeface="Cambria" panose="02040503050406030204" pitchFamily="18" charset="0"/>
              </a:rPr>
              <a:t>.</a:t>
            </a:r>
            <a:r>
              <a:rPr lang="en-US" sz="2400" b="1" smtClean="0">
                <a:solidFill>
                  <a:srgbClr val="0000FF"/>
                </a:solidFill>
                <a:latin typeface="Cambria" panose="02040503050406030204" pitchFamily="18" charset="0"/>
              </a:rPr>
              <a:t>this</a:t>
            </a:r>
            <a:r>
              <a:rPr lang="en-US" sz="2400">
                <a:latin typeface="Cambria" panose="02040503050406030204" pitchFamily="18" charset="0"/>
              </a:rPr>
              <a:t>, </a:t>
            </a:r>
            <a:endParaRPr lang="en-US" sz="2400" smtClean="0">
              <a:latin typeface="Cambria" panose="02040503050406030204" pitchFamily="18" charset="0"/>
            </a:endParaRPr>
          </a:p>
          <a:p>
            <a:pPr lvl="6"/>
            <a:r>
              <a:rPr lang="en-US" sz="2400" smtClean="0">
                <a:latin typeface="Cambria" panose="02040503050406030204" pitchFamily="18" charset="0"/>
              </a:rPr>
              <a:t>“</a:t>
            </a:r>
            <a:r>
              <a:rPr lang="en-US" sz="2400">
                <a:latin typeface="Cambria" panose="02040503050406030204" pitchFamily="18" charset="0"/>
              </a:rPr>
              <a:t>Hiển thị gì thì ghi ở đây”, </a:t>
            </a:r>
            <a:r>
              <a:rPr lang="en-US" sz="2400">
                <a:latin typeface="Cambria" panose="02040503050406030204" pitchFamily="18" charset="0"/>
              </a:rPr>
              <a:t> </a:t>
            </a:r>
            <a:endParaRPr lang="en-US" sz="2400" smtClean="0">
              <a:latin typeface="Cambria" panose="02040503050406030204" pitchFamily="18" charset="0"/>
            </a:endParaRPr>
          </a:p>
          <a:p>
            <a:pPr lvl="6"/>
            <a:r>
              <a:rPr lang="en-US" sz="2400" smtClean="0">
                <a:latin typeface="Cambria" panose="02040503050406030204" pitchFamily="18" charset="0"/>
              </a:rPr>
              <a:t> </a:t>
            </a:r>
            <a:r>
              <a:rPr lang="en-US" sz="2400" b="1">
                <a:solidFill>
                  <a:srgbClr val="FF0000"/>
                </a:solidFill>
                <a:latin typeface="Cambria" panose="02040503050406030204" pitchFamily="18" charset="0"/>
              </a:rPr>
              <a:t>Toast.LENGTH_SHORT</a:t>
            </a:r>
            <a:r>
              <a:rPr lang="en-US" sz="2400">
                <a:latin typeface="Cambria" panose="02040503050406030204" pitchFamily="18" charset="0"/>
              </a:rPr>
              <a:t>);</a:t>
            </a:r>
          </a:p>
          <a:p>
            <a:r>
              <a:rPr lang="en-US" sz="2400">
                <a:latin typeface="Cambria" panose="02040503050406030204" pitchFamily="18" charset="0"/>
              </a:rPr>
              <a:t>toast.show();</a:t>
            </a:r>
            <a:endParaRPr lang="en-US" sz="2400">
              <a:effectLst/>
              <a:latin typeface="Cambria" panose="02040503050406030204" pitchFamily="18" charset="0"/>
            </a:endParaRPr>
          </a:p>
        </p:txBody>
      </p:sp>
    </p:spTree>
    <p:extLst>
      <p:ext uri="{BB962C8B-B14F-4D97-AF65-F5344CB8AC3E}">
        <p14:creationId xmlns:p14="http://schemas.microsoft.com/office/powerpoint/2010/main" val="798248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a:solidFill>
                    <a:srgbClr val="002060"/>
                  </a:solidFill>
                  <a:latin typeface="Cambria" panose="02040503050406030204" pitchFamily="18" charset="0"/>
                </a:rPr>
                <a:t>LENGTH_LONG</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505776" y="1371600"/>
            <a:ext cx="8214634" cy="1938992"/>
          </a:xfrm>
          <a:prstGeom prst="rect">
            <a:avLst/>
          </a:prstGeom>
        </p:spPr>
        <p:txBody>
          <a:bodyPr wrap="square">
            <a:spAutoFit/>
          </a:bodyPr>
          <a:lstStyle/>
          <a:p>
            <a:r>
              <a:rPr lang="en-US" sz="2400" b="1">
                <a:solidFill>
                  <a:srgbClr val="0000FF"/>
                </a:solidFill>
                <a:latin typeface="Cambria" panose="02040503050406030204" pitchFamily="18" charset="0"/>
              </a:rPr>
              <a:t>Toast</a:t>
            </a:r>
            <a:r>
              <a:rPr lang="en-US" sz="2400">
                <a:solidFill>
                  <a:srgbClr val="0000FF"/>
                </a:solidFill>
                <a:latin typeface="Cambria" panose="02040503050406030204" pitchFamily="18" charset="0"/>
              </a:rPr>
              <a:t> </a:t>
            </a:r>
            <a:r>
              <a:rPr lang="en-US" sz="2400">
                <a:latin typeface="Cambria" panose="02040503050406030204" pitchFamily="18" charset="0"/>
              </a:rPr>
              <a:t>toast=</a:t>
            </a:r>
            <a:r>
              <a:rPr lang="en-US" sz="2400" b="1">
                <a:solidFill>
                  <a:srgbClr val="0000FF"/>
                </a:solidFill>
                <a:latin typeface="Cambria" panose="02040503050406030204" pitchFamily="18" charset="0"/>
              </a:rPr>
              <a:t>Toast</a:t>
            </a:r>
            <a:r>
              <a:rPr lang="en-US" sz="2400">
                <a:latin typeface="Cambria" panose="02040503050406030204" pitchFamily="18" charset="0"/>
              </a:rPr>
              <a:t>.makeText</a:t>
            </a:r>
            <a:r>
              <a:rPr lang="en-US" sz="2400" smtClean="0">
                <a:latin typeface="Cambria" panose="02040503050406030204" pitchFamily="18" charset="0"/>
              </a:rPr>
              <a:t>(</a:t>
            </a:r>
          </a:p>
          <a:p>
            <a:pPr lvl="6"/>
            <a:r>
              <a:rPr lang="en-US" sz="2400" b="1" smtClean="0">
                <a:solidFill>
                  <a:srgbClr val="FF0000"/>
                </a:solidFill>
                <a:latin typeface="Cambria" panose="02040503050406030204" pitchFamily="18" charset="0"/>
              </a:rPr>
              <a:t>YourActivity</a:t>
            </a:r>
            <a:r>
              <a:rPr lang="en-US" sz="2400" smtClean="0">
                <a:latin typeface="Cambria" panose="02040503050406030204" pitchFamily="18" charset="0"/>
              </a:rPr>
              <a:t>.</a:t>
            </a:r>
            <a:r>
              <a:rPr lang="en-US" sz="2400" b="1" smtClean="0">
                <a:solidFill>
                  <a:srgbClr val="0000FF"/>
                </a:solidFill>
                <a:latin typeface="Cambria" panose="02040503050406030204" pitchFamily="18" charset="0"/>
              </a:rPr>
              <a:t>this</a:t>
            </a:r>
            <a:r>
              <a:rPr lang="en-US" sz="2400">
                <a:latin typeface="Cambria" panose="02040503050406030204" pitchFamily="18" charset="0"/>
              </a:rPr>
              <a:t>, </a:t>
            </a:r>
            <a:endParaRPr lang="en-US" sz="2400" smtClean="0">
              <a:latin typeface="Cambria" panose="02040503050406030204" pitchFamily="18" charset="0"/>
            </a:endParaRPr>
          </a:p>
          <a:p>
            <a:pPr lvl="6"/>
            <a:r>
              <a:rPr lang="en-US" sz="2400" smtClean="0">
                <a:latin typeface="Cambria" panose="02040503050406030204" pitchFamily="18" charset="0"/>
              </a:rPr>
              <a:t>“</a:t>
            </a:r>
            <a:r>
              <a:rPr lang="en-US" sz="2400">
                <a:latin typeface="Cambria" panose="02040503050406030204" pitchFamily="18" charset="0"/>
              </a:rPr>
              <a:t>Hiển thị gì thì ghi ở đây”, </a:t>
            </a:r>
            <a:r>
              <a:rPr lang="en-US" sz="2400">
                <a:latin typeface="Cambria" panose="02040503050406030204" pitchFamily="18" charset="0"/>
              </a:rPr>
              <a:t> </a:t>
            </a:r>
            <a:endParaRPr lang="en-US" sz="2400" smtClean="0">
              <a:latin typeface="Cambria" panose="02040503050406030204" pitchFamily="18" charset="0"/>
            </a:endParaRPr>
          </a:p>
          <a:p>
            <a:pPr lvl="6"/>
            <a:r>
              <a:rPr lang="en-US" sz="2400" smtClean="0">
                <a:latin typeface="Cambria" panose="02040503050406030204" pitchFamily="18" charset="0"/>
              </a:rPr>
              <a:t> </a:t>
            </a:r>
            <a:r>
              <a:rPr lang="en-US" sz="2400" b="1" smtClean="0">
                <a:solidFill>
                  <a:srgbClr val="FF0000"/>
                </a:solidFill>
                <a:latin typeface="Cambria" panose="02040503050406030204" pitchFamily="18" charset="0"/>
              </a:rPr>
              <a:t>Toast.LENGTH_LONG</a:t>
            </a:r>
            <a:r>
              <a:rPr lang="en-US" sz="2400" smtClean="0">
                <a:latin typeface="Cambria" panose="02040503050406030204" pitchFamily="18" charset="0"/>
              </a:rPr>
              <a:t>);</a:t>
            </a:r>
            <a:endParaRPr lang="en-US" sz="2400">
              <a:latin typeface="Cambria" panose="02040503050406030204" pitchFamily="18" charset="0"/>
            </a:endParaRPr>
          </a:p>
          <a:p>
            <a:r>
              <a:rPr lang="en-US" sz="2400">
                <a:latin typeface="Cambria" panose="02040503050406030204" pitchFamily="18" charset="0"/>
              </a:rPr>
              <a:t>toast.show();</a:t>
            </a:r>
            <a:endParaRPr lang="en-US" sz="2400">
              <a:effectLst/>
              <a:latin typeface="Cambria" panose="02040503050406030204" pitchFamily="18" charset="0"/>
            </a:endParaRPr>
          </a:p>
        </p:txBody>
      </p:sp>
    </p:spTree>
    <p:extLst>
      <p:ext uri="{BB962C8B-B14F-4D97-AF65-F5344CB8AC3E}">
        <p14:creationId xmlns:p14="http://schemas.microsoft.com/office/powerpoint/2010/main" val="1692299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kern="0" smtClean="0">
                  <a:solidFill>
                    <a:srgbClr val="002060"/>
                  </a:solidFill>
                  <a:latin typeface="Cambria" panose="02040503050406030204" pitchFamily="18" charset="0"/>
                </a:rPr>
                <a:t>Khi nào nên dùng Toast</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10" name="Rectangle 9"/>
          <p:cNvSpPr/>
          <p:nvPr/>
        </p:nvSpPr>
        <p:spPr>
          <a:xfrm>
            <a:off x="429576" y="1098283"/>
            <a:ext cx="8485824" cy="2308324"/>
          </a:xfrm>
          <a:prstGeom prst="rect">
            <a:avLst/>
          </a:prstGeom>
        </p:spPr>
        <p:txBody>
          <a:bodyPr wrap="square">
            <a:spAutoFit/>
          </a:bodyPr>
          <a:lstStyle/>
          <a:p>
            <a:pPr algn="just"/>
            <a:r>
              <a:rPr lang="vi-VN" sz="2400" b="1">
                <a:latin typeface="Cambria" panose="02040503050406030204" pitchFamily="18" charset="0"/>
              </a:rPr>
              <a:t>– Khi nào bạn nên sử dụng Toast?</a:t>
            </a:r>
            <a:endParaRPr lang="vi-VN" sz="2400">
              <a:latin typeface="Cambria" panose="02040503050406030204" pitchFamily="18" charset="0"/>
            </a:endParaRPr>
          </a:p>
          <a:p>
            <a:pPr algn="just"/>
            <a:r>
              <a:rPr lang="vi-VN" sz="2400">
                <a:latin typeface="Cambria" panose="02040503050406030204" pitchFamily="18" charset="0"/>
              </a:rPr>
              <a:t>Theo Tôi thì tùy bạn, bạn có thể sử dụng trong trường hợp hiển thông báo trong các mục thiết lập thông số cấu hình, hay đơn giản chỉ là hiển thị lên để xem thông tin tạm thời nào đó (giống như để kiểm tra một vấn đề sảy ra chẳng hạn).</a:t>
            </a:r>
          </a:p>
          <a:p>
            <a:pPr algn="just"/>
            <a:r>
              <a:rPr lang="vi-VN" sz="2400">
                <a:latin typeface="Cambria" panose="02040503050406030204" pitchFamily="18" charset="0"/>
              </a:rPr>
              <a:t>– Hình dưới đây cho bạn biết 1 Toast đang hiển thị:</a:t>
            </a:r>
          </a:p>
        </p:txBody>
      </p:sp>
      <p:pic>
        <p:nvPicPr>
          <p:cNvPr id="1028" name="Picture 4" descr="https://duythanhcse.files.wordpress.com/2013/04/9_dialog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569681"/>
            <a:ext cx="3582326" cy="253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770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9" name="Picture 2" descr="Image result for min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3995934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218</Words>
  <Application>Microsoft Office PowerPoint</Application>
  <PresentationFormat>On-screen Show (4:3)</PresentationFormat>
  <Paragraphs>33</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Cambria</vt:lpstr>
      <vt:lpstr>Segoe UI</vt:lpstr>
      <vt:lpstr>Times New Roman</vt:lpstr>
      <vt:lpstr>VNI-Heather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499</cp:revision>
  <dcterms:created xsi:type="dcterms:W3CDTF">2011-04-06T04:04:31Z</dcterms:created>
  <dcterms:modified xsi:type="dcterms:W3CDTF">2016-12-13T16:21:34Z</dcterms:modified>
</cp:coreProperties>
</file>