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3" r:id="rId4"/>
    <p:sldId id="264" r:id="rId5"/>
    <p:sldId id="265" r:id="rId6"/>
    <p:sldId id="266" r:id="rId7"/>
    <p:sldId id="274" r:id="rId8"/>
    <p:sldId id="267" r:id="rId9"/>
    <p:sldId id="270" r:id="rId10"/>
    <p:sldId id="271" r:id="rId11"/>
    <p:sldId id="272" r:id="rId12"/>
    <p:sldId id="273" r:id="rId13"/>
    <p:sldId id="269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8" autoAdjust="0"/>
    <p:restoredTop sz="95578" autoAdjust="0"/>
  </p:normalViewPr>
  <p:slideViewPr>
    <p:cSldViewPr>
      <p:cViewPr varScale="1">
        <p:scale>
          <a:sx n="74" d="100"/>
          <a:sy n="74" d="100"/>
        </p:scale>
        <p:origin x="9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ListView cơ bản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858000" cy="508000"/>
            <a:chOff x="789624" y="1191463"/>
            <a:chExt cx="6858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657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ách tạo ListView cơ 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bản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 – đối tượng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6" y="1447800"/>
            <a:ext cx="83248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858000" cy="508000"/>
            <a:chOff x="789624" y="1191463"/>
            <a:chExt cx="6858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657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ách tạo ListView cơ 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bản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 – đối tượng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97084" y="1243442"/>
            <a:ext cx="5724644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lvContact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ArrayAdapter&lt;Contact&gt;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adapterContact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9328" y="2743200"/>
            <a:ext cx="84582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lvContact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(ListView) findViewById(R.id.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lvContact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adapterContact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ArrayAdapter&lt;Contact&gt;(MainActivity.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,android.R.layout.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lvContact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adapterContact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858000" cy="508000"/>
            <a:chOff x="789624" y="1191463"/>
            <a:chExt cx="6858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657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ách tạo ListView cơ 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bản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 – đối tượng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33310" y="1600200"/>
            <a:ext cx="693972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 contact=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adapterContact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.getItem(position);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txtMa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.setText(contact.getId()+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txtTen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.setText(contact.getName());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txtPhone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.setText(contact.getPhone());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858000" cy="508000"/>
            <a:chOff x="789624" y="1191463"/>
            <a:chExt cx="6858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657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sự kiện trên ListView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5776" y="1324690"/>
            <a:ext cx="810843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lvContact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.setOnItemClickListener(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AdapterView.OnItemClickListener()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onItemClick(AdapterView&lt;?&gt; parent, View view,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hienThiChiTiet(position);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8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Giới thiệu ListView</a:t>
            </a:r>
          </a:p>
          <a:p>
            <a:pPr>
              <a:defRPr/>
            </a:pP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Các thuộc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tính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, phương thức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quan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trọng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Giới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thiệu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ArrayAdapter</a:t>
            </a:r>
          </a:p>
          <a:p>
            <a:pP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ách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tạo ListView cơ bản 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Xử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lý sự kiện trên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ListView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Giới thiệu Listview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468313" y="1196975"/>
            <a:ext cx="395128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ListView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Là một dạng điều khiển nâng cao có chức năng hỗ trợ hiển thị dữ liệu theo dạng từng dòng.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ListView cần một đối tượng Adapter để quản lý và giúp hiển thị dữ liệu.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48200" y="1175739"/>
            <a:ext cx="4029075" cy="493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9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thuộc tính quan trọng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655210" y="1072316"/>
            <a:ext cx="69567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id:mã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listSelector: drawable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divider: drawable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dividerHeight: dimen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entries: string-array</a:t>
            </a:r>
          </a:p>
        </p:txBody>
      </p:sp>
    </p:spTree>
    <p:extLst>
      <p:ext uri="{BB962C8B-B14F-4D97-AF65-F5344CB8AC3E}">
        <p14:creationId xmlns:p14="http://schemas.microsoft.com/office/powerpoint/2010/main" val="41283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phương thức quan trọng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33310" y="1170737"/>
            <a:ext cx="78248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setAdapter(Class Extends &lt;T implements Adapter&gt;)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addHeaderView(View) – removeHeaderView(View)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 addFooterView(View) – removeFooterView(View)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setSelection(int)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smoothScrollToPosition(int)</a:t>
            </a:r>
          </a:p>
        </p:txBody>
      </p:sp>
    </p:spTree>
    <p:extLst>
      <p:ext uri="{BB962C8B-B14F-4D97-AF65-F5344CB8AC3E}">
        <p14:creationId xmlns:p14="http://schemas.microsoft.com/office/powerpoint/2010/main" val="18769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bước sử dụng ListView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01806" y="1171986"/>
            <a:ext cx="8261194" cy="365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30066"/>
              </a:buClr>
              <a:buSzPct val="90000"/>
              <a:buFont typeface="Arial" panose="020B0604020202020204" pitchFamily="34" charset="0"/>
              <a:buChar char="●"/>
            </a:pPr>
            <a:r>
              <a:rPr lang="en-GB" altLang="en-US" sz="2400" i="1" smtClean="0">
                <a:solidFill>
                  <a:srgbClr val="C00000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Bước </a:t>
            </a:r>
            <a:r>
              <a:rPr lang="en-GB" altLang="en-US" sz="2400" i="1">
                <a:solidFill>
                  <a:srgbClr val="C00000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1:</a:t>
            </a:r>
            <a:r>
              <a:rPr lang="en-GB" altLang="en-US" sz="240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 Đưa dữ liệu cần hiển thị lên ListView vào một mảng hoặc danh sách (ArrayList, mảng thông thường, mảng đối tượng,…).</a:t>
            </a:r>
            <a:endParaRPr lang="en-US" altLang="en-US" sz="2400">
              <a:solidFill>
                <a:srgbClr val="333399"/>
              </a:solidFill>
              <a:latin typeface="Cambria" panose="02040503050406030204" pitchFamily="18" charset="0"/>
              <a:ea typeface="MS PGothic" panose="020B0600070205080204" pitchFamily="34" charset="-128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30066"/>
              </a:buClr>
              <a:buSzPct val="90000"/>
              <a:buFont typeface="Arial" panose="020B0604020202020204" pitchFamily="34" charset="0"/>
              <a:buChar char="●"/>
            </a:pPr>
            <a:r>
              <a:rPr lang="en-GB" altLang="en-US" sz="2400" i="1">
                <a:solidFill>
                  <a:srgbClr val="C00000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Bước 2:</a:t>
            </a:r>
            <a:r>
              <a:rPr lang="en-GB" altLang="en-US" sz="240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  Tạo một  ListView trên giao diện.</a:t>
            </a:r>
            <a:endParaRPr lang="en-US" altLang="en-US" sz="2400">
              <a:solidFill>
                <a:srgbClr val="333399"/>
              </a:solidFill>
              <a:latin typeface="Cambria" panose="02040503050406030204" pitchFamily="18" charset="0"/>
              <a:ea typeface="MS PGothic" panose="020B0600070205080204" pitchFamily="34" charset="-128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30066"/>
              </a:buClr>
              <a:buSzPct val="90000"/>
              <a:buFont typeface="Arial" panose="020B0604020202020204" pitchFamily="34" charset="0"/>
              <a:buChar char="●"/>
            </a:pPr>
            <a:r>
              <a:rPr lang="en-GB" altLang="en-US" sz="2400" i="1">
                <a:solidFill>
                  <a:srgbClr val="C00000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Bước 3:</a:t>
            </a:r>
            <a:r>
              <a:rPr lang="en-GB" altLang="en-US" sz="240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 Tạo một đối tượng ArrayAdapter để liên kết giữ ListView và mảng hoặc danh sách dữ liệu.</a:t>
            </a:r>
            <a:endParaRPr lang="en-US" altLang="en-US" sz="2400">
              <a:solidFill>
                <a:srgbClr val="333399"/>
              </a:solidFill>
              <a:latin typeface="Cambria" panose="02040503050406030204" pitchFamily="18" charset="0"/>
              <a:ea typeface="MS PGothic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0830" y="5068064"/>
            <a:ext cx="8390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400">
                <a:solidFill>
                  <a:srgbClr val="C00000"/>
                </a:solidFill>
                <a:latin typeface="Cambria" panose="02040503050406030204" pitchFamily="18" charset="0"/>
              </a:rPr>
              <a:t>ArrayAdapter</a:t>
            </a:r>
            <a:r>
              <a:rPr lang="en-US" altLang="en-US" sz="2400">
                <a:latin typeface="Cambria" panose="02040503050406030204" pitchFamily="18" charset="0"/>
              </a:rPr>
              <a:t> được hiểu như cái modem mạng. Nó giúp ListView có thể “đọc và hiểu” dữ liệu từ mảng dữ liệu để hiện lên giao diện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0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bước sử dụng ListView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Flowchart: Magnetic Disk 7"/>
          <p:cNvSpPr/>
          <p:nvPr/>
        </p:nvSpPr>
        <p:spPr>
          <a:xfrm>
            <a:off x="505776" y="4495800"/>
            <a:ext cx="1728890" cy="1752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Cơ  sở dữ liệu</a:t>
            </a:r>
          </a:p>
          <a:p>
            <a:pPr algn="ctr"/>
            <a:r>
              <a:rPr lang="en-US" smtClean="0"/>
              <a:t>(mảng, collection-ArrayList)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90536" y="525530"/>
            <a:ext cx="2672781" cy="3275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Explosion 1 11"/>
          <p:cNvSpPr/>
          <p:nvPr/>
        </p:nvSpPr>
        <p:spPr>
          <a:xfrm>
            <a:off x="2538211" y="2163108"/>
            <a:ext cx="2819400" cy="2133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ArrayAdapter</a:t>
            </a: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30310" y="3309243"/>
            <a:ext cx="1506828" cy="1249878"/>
          </a:xfrm>
          <a:custGeom>
            <a:avLst/>
            <a:gdLst>
              <a:gd name="connsiteX0" fmla="*/ 0 w 1506828"/>
              <a:gd name="connsiteY0" fmla="*/ 1249878 h 1249878"/>
              <a:gd name="connsiteX1" fmla="*/ 25758 w 1506828"/>
              <a:gd name="connsiteY1" fmla="*/ 863512 h 1249878"/>
              <a:gd name="connsiteX2" fmla="*/ 77273 w 1506828"/>
              <a:gd name="connsiteY2" fmla="*/ 747602 h 1249878"/>
              <a:gd name="connsiteX3" fmla="*/ 103031 w 1506828"/>
              <a:gd name="connsiteY3" fmla="*/ 708965 h 1249878"/>
              <a:gd name="connsiteX4" fmla="*/ 128789 w 1506828"/>
              <a:gd name="connsiteY4" fmla="*/ 644571 h 1249878"/>
              <a:gd name="connsiteX5" fmla="*/ 167425 w 1506828"/>
              <a:gd name="connsiteY5" fmla="*/ 605934 h 1249878"/>
              <a:gd name="connsiteX6" fmla="*/ 257577 w 1506828"/>
              <a:gd name="connsiteY6" fmla="*/ 502903 h 1249878"/>
              <a:gd name="connsiteX7" fmla="*/ 296214 w 1506828"/>
              <a:gd name="connsiteY7" fmla="*/ 477146 h 1249878"/>
              <a:gd name="connsiteX8" fmla="*/ 347729 w 1506828"/>
              <a:gd name="connsiteY8" fmla="*/ 425630 h 1249878"/>
              <a:gd name="connsiteX9" fmla="*/ 412124 w 1506828"/>
              <a:gd name="connsiteY9" fmla="*/ 386994 h 1249878"/>
              <a:gd name="connsiteX10" fmla="*/ 502276 w 1506828"/>
              <a:gd name="connsiteY10" fmla="*/ 335478 h 1249878"/>
              <a:gd name="connsiteX11" fmla="*/ 553791 w 1506828"/>
              <a:gd name="connsiteY11" fmla="*/ 296842 h 1249878"/>
              <a:gd name="connsiteX12" fmla="*/ 592428 w 1506828"/>
              <a:gd name="connsiteY12" fmla="*/ 283963 h 1249878"/>
              <a:gd name="connsiteX13" fmla="*/ 656822 w 1506828"/>
              <a:gd name="connsiteY13" fmla="*/ 258205 h 1249878"/>
              <a:gd name="connsiteX14" fmla="*/ 708338 w 1506828"/>
              <a:gd name="connsiteY14" fmla="*/ 232447 h 1249878"/>
              <a:gd name="connsiteX15" fmla="*/ 811369 w 1506828"/>
              <a:gd name="connsiteY15" fmla="*/ 193811 h 1249878"/>
              <a:gd name="connsiteX16" fmla="*/ 914400 w 1506828"/>
              <a:gd name="connsiteY16" fmla="*/ 168053 h 1249878"/>
              <a:gd name="connsiteX17" fmla="*/ 1068946 w 1506828"/>
              <a:gd name="connsiteY17" fmla="*/ 116537 h 1249878"/>
              <a:gd name="connsiteX18" fmla="*/ 1197735 w 1506828"/>
              <a:gd name="connsiteY18" fmla="*/ 90780 h 1249878"/>
              <a:gd name="connsiteX19" fmla="*/ 1390918 w 1506828"/>
              <a:gd name="connsiteY19" fmla="*/ 26385 h 1249878"/>
              <a:gd name="connsiteX20" fmla="*/ 1481070 w 1506828"/>
              <a:gd name="connsiteY20" fmla="*/ 627 h 1249878"/>
              <a:gd name="connsiteX21" fmla="*/ 1506828 w 1506828"/>
              <a:gd name="connsiteY21" fmla="*/ 627 h 124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06828" h="1249878">
                <a:moveTo>
                  <a:pt x="0" y="1249878"/>
                </a:moveTo>
                <a:cubicBezTo>
                  <a:pt x="5824" y="1104281"/>
                  <a:pt x="-6570" y="992828"/>
                  <a:pt x="25758" y="863512"/>
                </a:cubicBezTo>
                <a:cubicBezTo>
                  <a:pt x="35835" y="823202"/>
                  <a:pt x="57823" y="782612"/>
                  <a:pt x="77273" y="747602"/>
                </a:cubicBezTo>
                <a:cubicBezTo>
                  <a:pt x="84790" y="734071"/>
                  <a:pt x="96109" y="722809"/>
                  <a:pt x="103031" y="708965"/>
                </a:cubicBezTo>
                <a:cubicBezTo>
                  <a:pt x="113370" y="688287"/>
                  <a:pt x="116536" y="664175"/>
                  <a:pt x="128789" y="644571"/>
                </a:cubicBezTo>
                <a:cubicBezTo>
                  <a:pt x="138442" y="629126"/>
                  <a:pt x="155765" y="619926"/>
                  <a:pt x="167425" y="605934"/>
                </a:cubicBezTo>
                <a:cubicBezTo>
                  <a:pt x="234559" y="525373"/>
                  <a:pt x="134116" y="610931"/>
                  <a:pt x="257577" y="502903"/>
                </a:cubicBezTo>
                <a:cubicBezTo>
                  <a:pt x="269226" y="492710"/>
                  <a:pt x="284462" y="487219"/>
                  <a:pt x="296214" y="477146"/>
                </a:cubicBezTo>
                <a:cubicBezTo>
                  <a:pt x="314652" y="461342"/>
                  <a:pt x="328560" y="440539"/>
                  <a:pt x="347729" y="425630"/>
                </a:cubicBezTo>
                <a:cubicBezTo>
                  <a:pt x="367488" y="410262"/>
                  <a:pt x="391296" y="400879"/>
                  <a:pt x="412124" y="386994"/>
                </a:cubicBezTo>
                <a:cubicBezTo>
                  <a:pt x="490097" y="335012"/>
                  <a:pt x="433411" y="358433"/>
                  <a:pt x="502276" y="335478"/>
                </a:cubicBezTo>
                <a:cubicBezTo>
                  <a:pt x="519448" y="322599"/>
                  <a:pt x="535155" y="307491"/>
                  <a:pt x="553791" y="296842"/>
                </a:cubicBezTo>
                <a:cubicBezTo>
                  <a:pt x="565578" y="290107"/>
                  <a:pt x="579717" y="288730"/>
                  <a:pt x="592428" y="283963"/>
                </a:cubicBezTo>
                <a:cubicBezTo>
                  <a:pt x="614074" y="275846"/>
                  <a:pt x="635696" y="267594"/>
                  <a:pt x="656822" y="258205"/>
                </a:cubicBezTo>
                <a:cubicBezTo>
                  <a:pt x="674366" y="250408"/>
                  <a:pt x="690794" y="240244"/>
                  <a:pt x="708338" y="232447"/>
                </a:cubicBezTo>
                <a:cubicBezTo>
                  <a:pt x="729020" y="223255"/>
                  <a:pt x="783870" y="201310"/>
                  <a:pt x="811369" y="193811"/>
                </a:cubicBezTo>
                <a:cubicBezTo>
                  <a:pt x="845522" y="184497"/>
                  <a:pt x="881531" y="181201"/>
                  <a:pt x="914400" y="168053"/>
                </a:cubicBezTo>
                <a:cubicBezTo>
                  <a:pt x="982363" y="140867"/>
                  <a:pt x="990970" y="134884"/>
                  <a:pt x="1068946" y="116537"/>
                </a:cubicBezTo>
                <a:cubicBezTo>
                  <a:pt x="1111562" y="106510"/>
                  <a:pt x="1156202" y="104625"/>
                  <a:pt x="1197735" y="90780"/>
                </a:cubicBezTo>
                <a:lnTo>
                  <a:pt x="1390918" y="26385"/>
                </a:lnTo>
                <a:cubicBezTo>
                  <a:pt x="1421539" y="16178"/>
                  <a:pt x="1448730" y="6017"/>
                  <a:pt x="1481070" y="627"/>
                </a:cubicBezTo>
                <a:cubicBezTo>
                  <a:pt x="1489539" y="-785"/>
                  <a:pt x="1498242" y="627"/>
                  <a:pt x="1506828" y="627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781562" y="1295400"/>
            <a:ext cx="1506828" cy="1249878"/>
          </a:xfrm>
          <a:custGeom>
            <a:avLst/>
            <a:gdLst>
              <a:gd name="connsiteX0" fmla="*/ 0 w 1506828"/>
              <a:gd name="connsiteY0" fmla="*/ 1249878 h 1249878"/>
              <a:gd name="connsiteX1" fmla="*/ 25758 w 1506828"/>
              <a:gd name="connsiteY1" fmla="*/ 863512 h 1249878"/>
              <a:gd name="connsiteX2" fmla="*/ 77273 w 1506828"/>
              <a:gd name="connsiteY2" fmla="*/ 747602 h 1249878"/>
              <a:gd name="connsiteX3" fmla="*/ 103031 w 1506828"/>
              <a:gd name="connsiteY3" fmla="*/ 708965 h 1249878"/>
              <a:gd name="connsiteX4" fmla="*/ 128789 w 1506828"/>
              <a:gd name="connsiteY4" fmla="*/ 644571 h 1249878"/>
              <a:gd name="connsiteX5" fmla="*/ 167425 w 1506828"/>
              <a:gd name="connsiteY5" fmla="*/ 605934 h 1249878"/>
              <a:gd name="connsiteX6" fmla="*/ 257577 w 1506828"/>
              <a:gd name="connsiteY6" fmla="*/ 502903 h 1249878"/>
              <a:gd name="connsiteX7" fmla="*/ 296214 w 1506828"/>
              <a:gd name="connsiteY7" fmla="*/ 477146 h 1249878"/>
              <a:gd name="connsiteX8" fmla="*/ 347729 w 1506828"/>
              <a:gd name="connsiteY8" fmla="*/ 425630 h 1249878"/>
              <a:gd name="connsiteX9" fmla="*/ 412124 w 1506828"/>
              <a:gd name="connsiteY9" fmla="*/ 386994 h 1249878"/>
              <a:gd name="connsiteX10" fmla="*/ 502276 w 1506828"/>
              <a:gd name="connsiteY10" fmla="*/ 335478 h 1249878"/>
              <a:gd name="connsiteX11" fmla="*/ 553791 w 1506828"/>
              <a:gd name="connsiteY11" fmla="*/ 296842 h 1249878"/>
              <a:gd name="connsiteX12" fmla="*/ 592428 w 1506828"/>
              <a:gd name="connsiteY12" fmla="*/ 283963 h 1249878"/>
              <a:gd name="connsiteX13" fmla="*/ 656822 w 1506828"/>
              <a:gd name="connsiteY13" fmla="*/ 258205 h 1249878"/>
              <a:gd name="connsiteX14" fmla="*/ 708338 w 1506828"/>
              <a:gd name="connsiteY14" fmla="*/ 232447 h 1249878"/>
              <a:gd name="connsiteX15" fmla="*/ 811369 w 1506828"/>
              <a:gd name="connsiteY15" fmla="*/ 193811 h 1249878"/>
              <a:gd name="connsiteX16" fmla="*/ 914400 w 1506828"/>
              <a:gd name="connsiteY16" fmla="*/ 168053 h 1249878"/>
              <a:gd name="connsiteX17" fmla="*/ 1068946 w 1506828"/>
              <a:gd name="connsiteY17" fmla="*/ 116537 h 1249878"/>
              <a:gd name="connsiteX18" fmla="*/ 1197735 w 1506828"/>
              <a:gd name="connsiteY18" fmla="*/ 90780 h 1249878"/>
              <a:gd name="connsiteX19" fmla="*/ 1390918 w 1506828"/>
              <a:gd name="connsiteY19" fmla="*/ 26385 h 1249878"/>
              <a:gd name="connsiteX20" fmla="*/ 1481070 w 1506828"/>
              <a:gd name="connsiteY20" fmla="*/ 627 h 1249878"/>
              <a:gd name="connsiteX21" fmla="*/ 1506828 w 1506828"/>
              <a:gd name="connsiteY21" fmla="*/ 627 h 124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06828" h="1249878">
                <a:moveTo>
                  <a:pt x="0" y="1249878"/>
                </a:moveTo>
                <a:cubicBezTo>
                  <a:pt x="5824" y="1104281"/>
                  <a:pt x="-6570" y="992828"/>
                  <a:pt x="25758" y="863512"/>
                </a:cubicBezTo>
                <a:cubicBezTo>
                  <a:pt x="35835" y="823202"/>
                  <a:pt x="57823" y="782612"/>
                  <a:pt x="77273" y="747602"/>
                </a:cubicBezTo>
                <a:cubicBezTo>
                  <a:pt x="84790" y="734071"/>
                  <a:pt x="96109" y="722809"/>
                  <a:pt x="103031" y="708965"/>
                </a:cubicBezTo>
                <a:cubicBezTo>
                  <a:pt x="113370" y="688287"/>
                  <a:pt x="116536" y="664175"/>
                  <a:pt x="128789" y="644571"/>
                </a:cubicBezTo>
                <a:cubicBezTo>
                  <a:pt x="138442" y="629126"/>
                  <a:pt x="155765" y="619926"/>
                  <a:pt x="167425" y="605934"/>
                </a:cubicBezTo>
                <a:cubicBezTo>
                  <a:pt x="234559" y="525373"/>
                  <a:pt x="134116" y="610931"/>
                  <a:pt x="257577" y="502903"/>
                </a:cubicBezTo>
                <a:cubicBezTo>
                  <a:pt x="269226" y="492710"/>
                  <a:pt x="284462" y="487219"/>
                  <a:pt x="296214" y="477146"/>
                </a:cubicBezTo>
                <a:cubicBezTo>
                  <a:pt x="314652" y="461342"/>
                  <a:pt x="328560" y="440539"/>
                  <a:pt x="347729" y="425630"/>
                </a:cubicBezTo>
                <a:cubicBezTo>
                  <a:pt x="367488" y="410262"/>
                  <a:pt x="391296" y="400879"/>
                  <a:pt x="412124" y="386994"/>
                </a:cubicBezTo>
                <a:cubicBezTo>
                  <a:pt x="490097" y="335012"/>
                  <a:pt x="433411" y="358433"/>
                  <a:pt x="502276" y="335478"/>
                </a:cubicBezTo>
                <a:cubicBezTo>
                  <a:pt x="519448" y="322599"/>
                  <a:pt x="535155" y="307491"/>
                  <a:pt x="553791" y="296842"/>
                </a:cubicBezTo>
                <a:cubicBezTo>
                  <a:pt x="565578" y="290107"/>
                  <a:pt x="579717" y="288730"/>
                  <a:pt x="592428" y="283963"/>
                </a:cubicBezTo>
                <a:cubicBezTo>
                  <a:pt x="614074" y="275846"/>
                  <a:pt x="635696" y="267594"/>
                  <a:pt x="656822" y="258205"/>
                </a:cubicBezTo>
                <a:cubicBezTo>
                  <a:pt x="674366" y="250408"/>
                  <a:pt x="690794" y="240244"/>
                  <a:pt x="708338" y="232447"/>
                </a:cubicBezTo>
                <a:cubicBezTo>
                  <a:pt x="729020" y="223255"/>
                  <a:pt x="783870" y="201310"/>
                  <a:pt x="811369" y="193811"/>
                </a:cubicBezTo>
                <a:cubicBezTo>
                  <a:pt x="845522" y="184497"/>
                  <a:pt x="881531" y="181201"/>
                  <a:pt x="914400" y="168053"/>
                </a:cubicBezTo>
                <a:cubicBezTo>
                  <a:pt x="982363" y="140867"/>
                  <a:pt x="990970" y="134884"/>
                  <a:pt x="1068946" y="116537"/>
                </a:cubicBezTo>
                <a:cubicBezTo>
                  <a:pt x="1111562" y="106510"/>
                  <a:pt x="1156202" y="104625"/>
                  <a:pt x="1197735" y="90780"/>
                </a:cubicBezTo>
                <a:lnTo>
                  <a:pt x="1390918" y="26385"/>
                </a:lnTo>
                <a:cubicBezTo>
                  <a:pt x="1421539" y="16178"/>
                  <a:pt x="1448730" y="6017"/>
                  <a:pt x="1481070" y="627"/>
                </a:cubicBezTo>
                <a:cubicBezTo>
                  <a:pt x="1489539" y="-785"/>
                  <a:pt x="1498242" y="627"/>
                  <a:pt x="1506828" y="627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858000" cy="508000"/>
            <a:chOff x="789624" y="1191463"/>
            <a:chExt cx="6858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657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ách tạo ListView cơ 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bản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26" name="Picture 2" descr="13_lv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605226" cy="249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87857" y="1179016"/>
            <a:ext cx="794294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//1. Khởi tạo dữ liệu cho mảng arr (còn gọi là data source)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ambria" panose="02040503050406030204" pitchFamily="18" charset="0"/>
              </a:rPr>
              <a:t>String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arr[]={"Teo","Ty","Bin","Bo"};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 //2. Lấy đối tượng Listview dựa vào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 ListView lv=(ListView) findViewById(R.id.lvperson);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 //3. Gán Data source vào ArrayAdapter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 ArrayAdapter&lt;String&gt;adapter=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ambria" panose="02040503050406030204" pitchFamily="18" charset="0"/>
              </a:rPr>
              <a:t>new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ArrayAdapter&lt;String&gt;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 (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this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android.R.layout.simple_list_item_1,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arr);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 //4. Đưa Data source vào ListView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 lv.setAdapter(adapter);</a:t>
            </a:r>
          </a:p>
        </p:txBody>
      </p:sp>
    </p:spTree>
    <p:extLst>
      <p:ext uri="{BB962C8B-B14F-4D97-AF65-F5344CB8AC3E}">
        <p14:creationId xmlns:p14="http://schemas.microsoft.com/office/powerpoint/2010/main" val="26249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858000" cy="508000"/>
            <a:chOff x="789624" y="1191463"/>
            <a:chExt cx="6858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657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ách tạo ListView cơ 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bản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94" y="1219200"/>
            <a:ext cx="4105275" cy="1533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45131" y="2905125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String arr[]=</a:t>
            </a:r>
            <a:r>
              <a:rPr lang="en-US" b="1"/>
              <a:t>getResources</a:t>
            </a:r>
            <a:r>
              <a:rPr lang="en-US"/>
              <a:t>().</a:t>
            </a:r>
            <a:r>
              <a:rPr lang="en-US" b="1"/>
              <a:t>getStringArray</a:t>
            </a:r>
            <a:r>
              <a:rPr lang="en-US"/>
              <a:t>(</a:t>
            </a:r>
            <a:r>
              <a:rPr lang="en-US" b="1">
                <a:solidFill>
                  <a:srgbClr val="FF0000"/>
                </a:solidFill>
              </a:rPr>
              <a:t>R</a:t>
            </a:r>
            <a:r>
              <a:rPr lang="en-US" b="1"/>
              <a:t>.</a:t>
            </a:r>
            <a:r>
              <a:rPr lang="en-US" b="1">
                <a:solidFill>
                  <a:srgbClr val="0000FF"/>
                </a:solidFill>
              </a:rPr>
              <a:t>array</a:t>
            </a:r>
            <a:r>
              <a:rPr lang="en-US" b="1"/>
              <a:t>.</a:t>
            </a:r>
            <a:r>
              <a:rPr lang="en-US" b="1">
                <a:solidFill>
                  <a:srgbClr val="FF0000"/>
                </a:solidFill>
              </a:rPr>
              <a:t>myarray</a:t>
            </a:r>
            <a:r>
              <a:rPr lang="en-US"/>
              <a:t>);</a:t>
            </a:r>
          </a:p>
        </p:txBody>
      </p:sp>
      <p:pic>
        <p:nvPicPr>
          <p:cNvPr id="7170" name="Picture 2" descr="13_lv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53090"/>
            <a:ext cx="30861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8899D2A-CFE3-4D50-8FE5-2F2A388D51B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8899D2A-CFE3-4D50-8FE5-2F2A388D51BE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349</Words>
  <Application>Microsoft Office PowerPoint</Application>
  <PresentationFormat>On-screen Show (4:3)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ＭＳ Ｐゴシック</vt:lpstr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545</cp:revision>
  <dcterms:created xsi:type="dcterms:W3CDTF">2011-04-06T04:04:31Z</dcterms:created>
  <dcterms:modified xsi:type="dcterms:W3CDTF">2016-12-24T08:41:51Z</dcterms:modified>
</cp:coreProperties>
</file>