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ListView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nâng cao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thiệu một số giao diện ListView nâng cao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bước tạo Custom ArrayAdapter và ý nghĩa các thành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phần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trong nó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lý sự kiện trên Custom ArrayAdapter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một số giao diện 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1617" y="1584216"/>
            <a:ext cx="274320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21833" y="1203216"/>
            <a:ext cx="2466340" cy="3914775"/>
          </a:xfrm>
          <a:prstGeom prst="rect">
            <a:avLst/>
          </a:prstGeom>
        </p:spPr>
      </p:pic>
      <p:pic>
        <p:nvPicPr>
          <p:cNvPr id="11" name="Picture 2" descr="14_custom_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55616"/>
            <a:ext cx="2672558" cy="41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5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56562" y="1078296"/>
            <a:ext cx="79200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Sau khi đã có ListView trên giao diện, chúng ta có thể tạo Custom Layout cho ListView như sau: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Bước 1: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Tạo thêm một layout cho một item của ListView.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Bước 2: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 Tạo lớp Custom Adapter kế thừa từ lớp ArrayAdapter.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Bước 3: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 Tạo một lớp dùng để quản lý dữ liệu.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Bước 4: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 Hiển thị dữ liệu lên ListView.</a:t>
            </a:r>
          </a:p>
        </p:txBody>
      </p:sp>
    </p:spTree>
    <p:extLst>
      <p:ext uri="{BB962C8B-B14F-4D97-AF65-F5344CB8AC3E}">
        <p14:creationId xmlns:p14="http://schemas.microsoft.com/office/powerpoint/2010/main" val="35034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279714" y="1120775"/>
            <a:ext cx="7920037" cy="6175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/>
              <a:t>Mỗi</a:t>
            </a:r>
            <a:r>
              <a:rPr lang="en-US" altLang="en-US" sz="2000"/>
              <a:t> </a:t>
            </a:r>
            <a:r>
              <a:rPr lang="en-US" altLang="en-US" sz="2000" err="1"/>
              <a:t>dòng</a:t>
            </a:r>
            <a:r>
              <a:rPr lang="en-US" altLang="en-US" sz="2000"/>
              <a:t> </a:t>
            </a:r>
            <a:r>
              <a:rPr lang="en-US" altLang="en-US" sz="2000" err="1"/>
              <a:t>hiển</a:t>
            </a:r>
            <a:r>
              <a:rPr lang="en-US" altLang="en-US" sz="2000"/>
              <a:t> </a:t>
            </a:r>
            <a:r>
              <a:rPr lang="en-US" altLang="en-US" sz="2000" err="1"/>
              <a:t>thị</a:t>
            </a:r>
            <a:r>
              <a:rPr lang="en-US" altLang="en-US" sz="2000"/>
              <a:t> </a:t>
            </a:r>
            <a:r>
              <a:rPr lang="en-US" altLang="en-US" sz="2000" err="1"/>
              <a:t>là</a:t>
            </a:r>
            <a:r>
              <a:rPr lang="en-US" altLang="en-US" sz="2000"/>
              <a:t> 1 Layout (ta </a:t>
            </a:r>
            <a:r>
              <a:rPr lang="en-US" altLang="en-US" sz="2000" err="1"/>
              <a:t>tạo</a:t>
            </a:r>
            <a:r>
              <a:rPr lang="en-US" altLang="en-US" sz="2000"/>
              <a:t> 1 layout </a:t>
            </a:r>
            <a:r>
              <a:rPr lang="en-US" altLang="en-US" sz="2000" err="1"/>
              <a:t>mẫu</a:t>
            </a:r>
            <a:r>
              <a:rPr lang="en-US" altLang="en-US" sz="2000"/>
              <a:t> </a:t>
            </a:r>
            <a:r>
              <a:rPr lang="en-US" altLang="en-US" sz="2000" err="1"/>
              <a:t>cho</a:t>
            </a:r>
            <a:r>
              <a:rPr lang="en-US" altLang="en-US" sz="2000"/>
              <a:t> </a:t>
            </a:r>
            <a:r>
              <a:rPr lang="en-US" altLang="en-US" sz="2000" err="1"/>
              <a:t>các</a:t>
            </a:r>
            <a:r>
              <a:rPr lang="en-US" altLang="en-US" sz="2000"/>
              <a:t> </a:t>
            </a:r>
            <a:r>
              <a:rPr lang="en-US" altLang="en-US" sz="2000" err="1"/>
              <a:t>dòng</a:t>
            </a:r>
            <a:r>
              <a:rPr lang="en-US" altLang="en-US" sz="2000"/>
              <a:t> </a:t>
            </a:r>
            <a:r>
              <a:rPr lang="en-US" altLang="en-US" sz="2000" err="1"/>
              <a:t>này</a:t>
            </a:r>
            <a:r>
              <a:rPr lang="en-US" altLang="en-US" sz="2000"/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>
                <a:solidFill>
                  <a:srgbClr val="FF0000"/>
                </a:solidFill>
              </a:rPr>
              <a:t>Kế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thừa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ArrayAdapter</a:t>
            </a:r>
            <a:endParaRPr lang="en-US" altLang="en-US" sz="20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altLang="en-US" sz="2000" err="1"/>
              <a:t>Hiệu</a:t>
            </a:r>
            <a:r>
              <a:rPr lang="en-US" altLang="en-US" sz="2000"/>
              <a:t> </a:t>
            </a:r>
            <a:r>
              <a:rPr lang="en-US" altLang="en-US" sz="2000" err="1"/>
              <a:t>chỉnh</a:t>
            </a:r>
            <a:r>
              <a:rPr lang="en-US" altLang="en-US" sz="2000"/>
              <a:t> </a:t>
            </a:r>
            <a:r>
              <a:rPr lang="en-US" altLang="en-US" sz="2000" err="1"/>
              <a:t>lại</a:t>
            </a:r>
            <a:r>
              <a:rPr lang="en-US" altLang="en-US" sz="2000"/>
              <a:t> </a:t>
            </a:r>
            <a:r>
              <a:rPr lang="en-US" altLang="en-US" sz="2000" err="1"/>
              <a:t>hàm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FF0000"/>
                </a:solidFill>
              </a:rPr>
              <a:t>getView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C00000"/>
                </a:solidFill>
              </a:rPr>
              <a:t>public class </a:t>
            </a:r>
            <a:r>
              <a:rPr lang="en-US" altLang="en-US" sz="2000" err="1">
                <a:solidFill>
                  <a:srgbClr val="0000FF"/>
                </a:solidFill>
              </a:rPr>
              <a:t>CustomAdapter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00000"/>
                </a:solidFill>
              </a:rPr>
              <a:t>extends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ArrayAdapter</a:t>
            </a:r>
            <a:r>
              <a:rPr lang="en-US" altLang="en-US" sz="2000">
                <a:solidFill>
                  <a:srgbClr val="0000FF"/>
                </a:solidFill>
              </a:rPr>
              <a:t>&lt;[</a:t>
            </a:r>
            <a:r>
              <a:rPr lang="en-US" altLang="en-US" sz="2000" i="1" err="1">
                <a:solidFill>
                  <a:srgbClr val="0000FF"/>
                </a:solidFill>
              </a:rPr>
              <a:t>Kiểu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đối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n-US" altLang="en-US" sz="2000" i="1" err="1">
                <a:solidFill>
                  <a:srgbClr val="0000FF"/>
                </a:solidFill>
              </a:rPr>
              <a:t>tượng</a:t>
            </a:r>
            <a:r>
              <a:rPr lang="en-US" altLang="en-US" sz="2000">
                <a:solidFill>
                  <a:srgbClr val="0000FF"/>
                </a:solidFill>
              </a:rPr>
              <a:t>]&gt;{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/>
              <a:t>     </a:t>
            </a:r>
            <a:r>
              <a:rPr lang="en-US" altLang="en-US" sz="2000">
                <a:solidFill>
                  <a:srgbClr val="C00000"/>
                </a:solidFill>
              </a:rPr>
              <a:t>public</a:t>
            </a:r>
            <a:r>
              <a:rPr lang="en-US" altLang="en-US" sz="2000"/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CustomAdapter</a:t>
            </a:r>
            <a:r>
              <a:rPr lang="en-US" altLang="en-US" sz="2000">
                <a:solidFill>
                  <a:srgbClr val="0000FF"/>
                </a:solidFill>
              </a:rPr>
              <a:t>(</a:t>
            </a:r>
            <a:r>
              <a:rPr lang="en-US" altLang="en-US" sz="2000">
                <a:solidFill>
                  <a:srgbClr val="C00000"/>
                </a:solidFill>
              </a:rPr>
              <a:t>Context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 err="1">
                <a:solidFill>
                  <a:srgbClr val="0000FF"/>
                </a:solidFill>
              </a:rPr>
              <a:t>context</a:t>
            </a:r>
            <a:r>
              <a:rPr lang="en-US" altLang="en-US" sz="2000">
                <a:solidFill>
                  <a:srgbClr val="0000FF"/>
                </a:solidFill>
              </a:rPr>
              <a:t>, </a:t>
            </a:r>
            <a:r>
              <a:rPr lang="en-US" altLang="en-US" sz="2000" err="1">
                <a:solidFill>
                  <a:srgbClr val="C00000"/>
                </a:solidFill>
              </a:rPr>
              <a:t>int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resource</a:t>
            </a:r>
            <a:r>
              <a:rPr lang="en-US" altLang="en-US" sz="2000" smtClean="0">
                <a:solidFill>
                  <a:srgbClr val="C00000"/>
                </a:solidFill>
              </a:rPr>
              <a:t>) </a:t>
            </a:r>
            <a:r>
              <a:rPr lang="en-US" altLang="en-US" sz="2000">
                <a:solidFill>
                  <a:srgbClr val="C00000"/>
                </a:solidFill>
              </a:rPr>
              <a:t>{</a:t>
            </a: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           </a:t>
            </a:r>
            <a:r>
              <a:rPr lang="en-US" altLang="en-US" sz="2000">
                <a:solidFill>
                  <a:srgbClr val="C00000"/>
                </a:solidFill>
              </a:rPr>
              <a:t>super(</a:t>
            </a:r>
            <a:r>
              <a:rPr lang="en-US" altLang="en-US" sz="2000">
                <a:solidFill>
                  <a:srgbClr val="0000FF"/>
                </a:solidFill>
              </a:rPr>
              <a:t>context</a:t>
            </a:r>
            <a:r>
              <a:rPr lang="en-US" altLang="en-US" sz="2000">
                <a:solidFill>
                  <a:srgbClr val="C00000"/>
                </a:solidFill>
              </a:rPr>
              <a:t>,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</a:rPr>
              <a:t>resource</a:t>
            </a:r>
            <a:r>
              <a:rPr lang="en-US" altLang="en-US" sz="2000" smtClean="0">
                <a:solidFill>
                  <a:srgbClr val="C00000"/>
                </a:solidFill>
              </a:rPr>
              <a:t>);</a:t>
            </a:r>
            <a:endParaRPr lang="en-US" altLang="en-US" sz="2000">
              <a:solidFill>
                <a:srgbClr val="C00000"/>
              </a:solidFill>
            </a:endParaRP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 </a:t>
            </a:r>
            <a:r>
              <a:rPr lang="en-US" sz="2000">
                <a:solidFill>
                  <a:srgbClr val="C00000"/>
                </a:solidFill>
              </a:rPr>
              <a:t>public</a:t>
            </a:r>
            <a:r>
              <a:rPr lang="en-US" sz="2000"/>
              <a:t> View </a:t>
            </a:r>
            <a:r>
              <a:rPr lang="en-US" sz="2000" err="1">
                <a:solidFill>
                  <a:srgbClr val="0000FF"/>
                </a:solidFill>
              </a:rPr>
              <a:t>getView</a:t>
            </a:r>
            <a:r>
              <a:rPr lang="en-US" sz="2000"/>
              <a:t>(</a:t>
            </a:r>
            <a:r>
              <a:rPr lang="en-US" sz="2000" err="1"/>
              <a:t>int</a:t>
            </a:r>
            <a:r>
              <a:rPr lang="en-US" sz="2000"/>
              <a:t> position, View </a:t>
            </a:r>
            <a:r>
              <a:rPr lang="en-US" sz="2000" err="1"/>
              <a:t>convertView</a:t>
            </a:r>
            <a:r>
              <a:rPr lang="en-US" sz="2000"/>
              <a:t>, </a:t>
            </a:r>
            <a:r>
              <a:rPr lang="en-US" sz="2000" err="1"/>
              <a:t>ViewGroup</a:t>
            </a:r>
            <a:r>
              <a:rPr lang="en-US" sz="2000"/>
              <a:t> parent) {</a:t>
            </a:r>
          </a:p>
          <a:p>
            <a:pPr marL="0" indent="0">
              <a:buNone/>
            </a:pPr>
            <a:r>
              <a:rPr lang="en-US" sz="2000"/>
              <a:t>         </a:t>
            </a:r>
            <a:r>
              <a:rPr lang="en-US" sz="2000" err="1"/>
              <a:t>LayoutInflater</a:t>
            </a:r>
            <a:r>
              <a:rPr lang="en-US" sz="2000"/>
              <a:t> </a:t>
            </a:r>
            <a:r>
              <a:rPr lang="en-US" sz="2000" err="1"/>
              <a:t>inflater</a:t>
            </a:r>
            <a:r>
              <a:rPr lang="en-US" sz="2000"/>
              <a:t>=</a:t>
            </a:r>
            <a:r>
              <a:rPr lang="en-US" sz="2000" b="1" err="1">
                <a:solidFill>
                  <a:srgbClr val="0070C0"/>
                </a:solidFill>
              </a:rPr>
              <a:t>this.</a:t>
            </a:r>
            <a:r>
              <a:rPr lang="en-US" sz="2000" err="1"/>
              <a:t>context.getLayoutInflater</a:t>
            </a:r>
            <a:r>
              <a:rPr lang="en-US" sz="2000"/>
              <a:t>();</a:t>
            </a:r>
          </a:p>
          <a:p>
            <a:pPr marL="0" indent="0">
              <a:buNone/>
            </a:pPr>
            <a:r>
              <a:rPr lang="en-US" sz="2000"/>
              <a:t>         View item=</a:t>
            </a:r>
            <a:r>
              <a:rPr lang="en-US" sz="2000" err="1"/>
              <a:t>inflater.inflate</a:t>
            </a:r>
            <a:r>
              <a:rPr lang="en-US" sz="2000"/>
              <a:t>(</a:t>
            </a:r>
            <a:r>
              <a:rPr lang="en-US" sz="2000" b="1" err="1">
                <a:solidFill>
                  <a:srgbClr val="0070C0"/>
                </a:solidFill>
              </a:rPr>
              <a:t>this</a:t>
            </a:r>
            <a:r>
              <a:rPr lang="en-US" sz="2000" err="1"/>
              <a:t>.resource,null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 sz="2000"/>
              <a:t>        //…. </a:t>
            </a:r>
          </a:p>
          <a:p>
            <a:pPr marL="0" indent="0">
              <a:buNone/>
            </a:pPr>
            <a:r>
              <a:rPr lang="en-US" sz="2000"/>
              <a:t>        </a:t>
            </a:r>
            <a:r>
              <a:rPr lang="en-US" sz="2000" b="1">
                <a:solidFill>
                  <a:srgbClr val="0070C0"/>
                </a:solidFill>
              </a:rPr>
              <a:t>return </a:t>
            </a:r>
            <a:r>
              <a:rPr lang="en-US" sz="2000"/>
              <a:t>item;</a:t>
            </a:r>
          </a:p>
          <a:p>
            <a:pPr marL="0" indent="0">
              <a:buNone/>
            </a:pPr>
            <a:r>
              <a:rPr lang="en-US" sz="2000"/>
              <a:t>    }</a:t>
            </a:r>
            <a:endParaRPr lang="en-US" altLang="en-US" sz="2000">
              <a:solidFill>
                <a:srgbClr val="0000FF"/>
              </a:solidFill>
            </a:endParaRPr>
          </a:p>
          <a:p>
            <a:pPr marL="0" indent="0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72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94" y="1219200"/>
            <a:ext cx="5857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62" y="1295400"/>
            <a:ext cx="714055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3262"/>
            <a:ext cx="8848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bước làm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ListView nâng cao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4800" y="1295400"/>
            <a:ext cx="85344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//ta hay quên chỗ này (vẫn thói quen khai báo: ArrayAdapter&lt;SanPham&gt;...)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SanPhamAdapter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5181" y="2821073"/>
            <a:ext cx="859401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(ListView) findViewById(R.id.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//dùng adapter với layout do ta làm: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SanPhamAdapter(MainActivity.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R.layout.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lvSanPham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SanPham(R.drawable.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coca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"Cocacola"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SanPham(R.drawable.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redbull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"Bò húc"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14000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SanPham(R.drawable.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pepsi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"Pepsi"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78445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SanPham(R.drawable.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sting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"Sting dâu"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25000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SanPham(R.drawable.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"Bia ken"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45778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268</Words>
  <Application>Microsoft Office PowerPoint</Application>
  <PresentationFormat>On-screen Show (4:3)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519</cp:revision>
  <dcterms:created xsi:type="dcterms:W3CDTF">2011-04-06T04:04:31Z</dcterms:created>
  <dcterms:modified xsi:type="dcterms:W3CDTF">2016-12-13T23:42:35Z</dcterms:modified>
</cp:coreProperties>
</file>