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3" r:id="rId4"/>
    <p:sldId id="264" r:id="rId5"/>
    <p:sldId id="265" r:id="rId6"/>
    <p:sldId id="266"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8" autoAdjust="0"/>
    <p:restoredTop sz="85817" autoAdjust="0"/>
  </p:normalViewPr>
  <p:slideViewPr>
    <p:cSldViewPr>
      <p:cViewPr varScale="1">
        <p:scale>
          <a:sx n="64" d="100"/>
          <a:sy n="64" d="100"/>
        </p:scale>
        <p:origin x="126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GridView cơ bản</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400" kern="0" smtClean="0">
                <a:solidFill>
                  <a:srgbClr val="002060"/>
                </a:solidFill>
                <a:latin typeface="Cambria" panose="02040503050406030204" pitchFamily="18" charset="0"/>
              </a:rPr>
              <a:t>Giới </a:t>
            </a:r>
            <a:r>
              <a:rPr lang="vi-VN" sz="2400" kern="0">
                <a:solidFill>
                  <a:srgbClr val="002060"/>
                </a:solidFill>
                <a:latin typeface="Cambria" panose="02040503050406030204" pitchFamily="18" charset="0"/>
              </a:rPr>
              <a:t>thiệu GridView</a:t>
            </a:r>
          </a:p>
          <a:p>
            <a:pPr lvl="0">
              <a:defRPr/>
            </a:pPr>
            <a:r>
              <a:rPr lang="vi-VN" sz="2400" kern="0" smtClean="0">
                <a:solidFill>
                  <a:srgbClr val="002060"/>
                </a:solidFill>
                <a:latin typeface="Cambria" panose="02040503050406030204" pitchFamily="18" charset="0"/>
              </a:rPr>
              <a:t>Cách </a:t>
            </a:r>
            <a:r>
              <a:rPr lang="en-US" sz="2400" kern="0" smtClean="0">
                <a:solidFill>
                  <a:srgbClr val="002060"/>
                </a:solidFill>
                <a:latin typeface="Cambria" panose="02040503050406030204" pitchFamily="18" charset="0"/>
              </a:rPr>
              <a:t>sử dụng </a:t>
            </a:r>
            <a:r>
              <a:rPr lang="vi-VN" sz="2400" kern="0" smtClean="0">
                <a:solidFill>
                  <a:srgbClr val="002060"/>
                </a:solidFill>
                <a:latin typeface="Cambria" panose="02040503050406030204" pitchFamily="18" charset="0"/>
              </a:rPr>
              <a:t>GridView</a:t>
            </a:r>
            <a:endParaRPr lang="vi-VN" sz="2400" kern="0">
              <a:solidFill>
                <a:srgbClr val="002060"/>
              </a:solidFill>
              <a:latin typeface="Cambria" panose="02040503050406030204" pitchFamily="18" charset="0"/>
            </a:endParaRPr>
          </a:p>
          <a:p>
            <a:pPr lvl="0">
              <a:defRPr/>
            </a:pPr>
            <a:r>
              <a:rPr lang="vi-VN" sz="2400" kern="0" smtClean="0">
                <a:solidFill>
                  <a:srgbClr val="002060"/>
                </a:solidFill>
                <a:latin typeface="Cambria" panose="02040503050406030204" pitchFamily="18" charset="0"/>
              </a:rPr>
              <a:t>Xử </a:t>
            </a:r>
            <a:r>
              <a:rPr lang="vi-VN" sz="2400" kern="0">
                <a:solidFill>
                  <a:srgbClr val="002060"/>
                </a:solidFill>
                <a:latin typeface="Cambria" panose="02040503050406030204" pitchFamily="18" charset="0"/>
              </a:rPr>
              <a:t>lý sự kiện trên GridView</a:t>
            </a: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Giới thiệu GridView</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29576" y="1173234"/>
            <a:ext cx="8485824" cy="2677656"/>
          </a:xfrm>
          <a:prstGeom prst="rect">
            <a:avLst/>
          </a:prstGeom>
        </p:spPr>
        <p:txBody>
          <a:bodyPr wrap="square">
            <a:spAutoFit/>
          </a:bodyPr>
          <a:lstStyle/>
          <a:p>
            <a:r>
              <a:rPr lang="vi-VN" sz="2400">
                <a:latin typeface="Cambria" panose="02040503050406030204" pitchFamily="18" charset="0"/>
              </a:rPr>
              <a:t>– Bài </a:t>
            </a:r>
            <a:r>
              <a:rPr lang="vi-VN" sz="2400" smtClean="0">
                <a:latin typeface="Cambria" panose="02040503050406030204" pitchFamily="18" charset="0"/>
              </a:rPr>
              <a:t>này </a:t>
            </a:r>
            <a:r>
              <a:rPr lang="vi-VN" sz="2400">
                <a:latin typeface="Cambria" panose="02040503050406030204" pitchFamily="18" charset="0"/>
              </a:rPr>
              <a:t>bạn sẽ làm quen với control Gridview, cũng tương tự như ListView. Gridview cũng dựa vào Datasource và ArrayAdapter. ListView bạn làm như thế nào thì Gridview y xì.</a:t>
            </a:r>
          </a:p>
          <a:p>
            <a:r>
              <a:rPr lang="vi-VN" sz="2400">
                <a:latin typeface="Cambria" panose="02040503050406030204" pitchFamily="18" charset="0"/>
              </a:rPr>
              <a:t>– Điểm khác nhau là GridView có thiết lập số cột. Dữ liệu luôn đưa vào dưới dạng hình ống (mảng, list một chiều), nhưng dựa vào số cột ta thiết lập mà nó tự động ngắt hàng, xem hình minh họa:</a:t>
            </a:r>
          </a:p>
        </p:txBody>
      </p:sp>
      <p:pic>
        <p:nvPicPr>
          <p:cNvPr id="1026" name="Picture 2" descr="19_grid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05200"/>
            <a:ext cx="640215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001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Cách sử dụng GridView</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489536" y="1295400"/>
            <a:ext cx="8578264" cy="461665"/>
          </a:xfrm>
          <a:prstGeom prst="rect">
            <a:avLst/>
          </a:prstGeom>
        </p:spPr>
        <p:txBody>
          <a:bodyPr wrap="square">
            <a:spAutoFit/>
          </a:bodyPr>
          <a:lstStyle/>
          <a:p>
            <a:r>
              <a:rPr lang="vi-VN" sz="2400">
                <a:latin typeface="Cambria" panose="02040503050406030204" pitchFamily="18" charset="0"/>
              </a:rPr>
              <a:t>– Bạn có thể thiết lập số cột cho GridView theo hình dưới đây:</a:t>
            </a:r>
            <a:endParaRPr lang="en-US" sz="2400">
              <a:latin typeface="Cambria" panose="02040503050406030204" pitchFamily="18" charset="0"/>
            </a:endParaRPr>
          </a:p>
        </p:txBody>
      </p:sp>
      <p:pic>
        <p:nvPicPr>
          <p:cNvPr id="2052" name="Picture 4" descr="19_grid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7064"/>
            <a:ext cx="5191084" cy="167193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4800" y="3428999"/>
            <a:ext cx="8077200" cy="923330"/>
          </a:xfrm>
          <a:prstGeom prst="rect">
            <a:avLst/>
          </a:prstGeom>
        </p:spPr>
        <p:txBody>
          <a:bodyPr wrap="square">
            <a:spAutoFit/>
          </a:bodyPr>
          <a:lstStyle/>
          <a:p>
            <a:r>
              <a:rPr lang="vi-VN"/>
              <a:t>– Nếu bạn thiết lập </a:t>
            </a:r>
            <a:r>
              <a:rPr lang="vi-VN" b="1">
                <a:solidFill>
                  <a:srgbClr val="FF0000"/>
                </a:solidFill>
              </a:rPr>
              <a:t>android:numColumns=”3″</a:t>
            </a:r>
            <a:r>
              <a:rPr lang="vi-VN"/>
              <a:t>,  Tức là Gridview sẽ ngắt dòng khi đủ 3 phần tử, nó chỉ khác chỗ này, còn việc đưa dữ liệu lên như thế nào thì nó y xì như làm với ListView.</a:t>
            </a:r>
            <a:endParaRPr lang="en-US"/>
          </a:p>
        </p:txBody>
      </p:sp>
    </p:spTree>
    <p:extLst>
      <p:ext uri="{BB962C8B-B14F-4D97-AF65-F5344CB8AC3E}">
        <p14:creationId xmlns:p14="http://schemas.microsoft.com/office/powerpoint/2010/main" val="289879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Cách sử dụng GridView</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655210" y="1170737"/>
            <a:ext cx="78791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String arr[]={"Ipad","Iphone","New Ipad",</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"SamSung","Nokia","Sony Ericson",</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"LG","Q-Mobile","HTC","Blackberry",</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"G Phone","FPT - Phone","HK Phone"</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081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Cách sử dụng GridView</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1"/>
          <p:cNvSpPr>
            <a:spLocks noChangeArrowheads="1"/>
          </p:cNvSpPr>
          <p:nvPr/>
        </p:nvSpPr>
        <p:spPr bwMode="auto">
          <a:xfrm>
            <a:off x="284813" y="1324625"/>
            <a:ext cx="8534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final</a:t>
            </a:r>
            <a:r>
              <a:rPr kumimoji="0" lang="en-US" sz="2000" b="0" i="0" u="none" strike="noStrike" cap="none" normalizeH="0" baseline="0" smtClean="0">
                <a:ln>
                  <a:noFill/>
                </a:ln>
                <a:solidFill>
                  <a:schemeClr val="tx1"/>
                </a:solidFill>
                <a:effectLst/>
              </a:rPr>
              <a:t> </a:t>
            </a:r>
            <a:r>
              <a:rPr kumimoji="0" lang="en-US" sz="2000" b="0" i="0" u="none" strike="noStrike" cap="none" normalizeH="0" baseline="0" smtClean="0">
                <a:ln>
                  <a:noFill/>
                </a:ln>
                <a:solidFill>
                  <a:schemeClr val="tx1"/>
                </a:solidFill>
                <a:effectLst/>
                <a:latin typeface="Arial Unicode MS" panose="020B0604020202020204" pitchFamily="34" charset="-128"/>
              </a:rPr>
              <a:t>GridView gv=(GridView) findViewById(R.id.gridView1);</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ArrayAdapter&lt;String&gt;da=new</a:t>
            </a:r>
            <a:r>
              <a:rPr kumimoji="0" lang="en-US" sz="2000" b="0" i="0" u="none" strike="noStrike" cap="none" normalizeH="0" baseline="0" smtClean="0">
                <a:ln>
                  <a:noFill/>
                </a:ln>
                <a:solidFill>
                  <a:schemeClr val="tx1"/>
                </a:solidFill>
                <a:effectLst/>
              </a:rPr>
              <a:t> </a:t>
            </a:r>
            <a:r>
              <a:rPr kumimoji="0" lang="en-US" sz="2000" b="0" i="0" u="none" strike="noStrike" cap="none" normalizeH="0" baseline="0" smtClean="0">
                <a:ln>
                  <a:noFill/>
                </a:ln>
                <a:solidFill>
                  <a:schemeClr val="tx1"/>
                </a:solidFill>
                <a:effectLst/>
                <a:latin typeface="Arial Unicode MS" panose="020B0604020202020204" pitchFamily="34" charset="-128"/>
              </a:rPr>
              <a:t>ArrayAdapter&lt;String&gt;</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 this,</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android.R.layout.simple_list_item_1,</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arr</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gv.setAdapter(da);</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gv.setOnItemClickListener(new</a:t>
            </a:r>
            <a:r>
              <a:rPr kumimoji="0" lang="en-US" sz="2000" b="0" i="0" u="none" strike="noStrike" cap="none" normalizeH="0" baseline="0" smtClean="0">
                <a:ln>
                  <a:noFill/>
                </a:ln>
                <a:solidFill>
                  <a:schemeClr val="tx1"/>
                </a:solidFill>
                <a:effectLst/>
              </a:rPr>
              <a:t> </a:t>
            </a:r>
            <a:r>
              <a:rPr kumimoji="0" lang="en-US" sz="2000" b="0" i="0" u="none" strike="noStrike" cap="none" normalizeH="0" baseline="0" smtClean="0">
                <a:ln>
                  <a:noFill/>
                </a:ln>
                <a:solidFill>
                  <a:schemeClr val="tx1"/>
                </a:solidFill>
                <a:effectLst/>
                <a:latin typeface="Arial Unicode MS" panose="020B0604020202020204" pitchFamily="34" charset="-128"/>
              </a:rPr>
              <a:t>AdapterView .OnItemClickListener() {</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public</a:t>
            </a:r>
            <a:r>
              <a:rPr kumimoji="0" lang="en-US" sz="2000" b="0" i="0" u="none" strike="noStrike" cap="none" normalizeH="0" baseline="0" smtClean="0">
                <a:ln>
                  <a:noFill/>
                </a:ln>
                <a:solidFill>
                  <a:schemeClr val="tx1"/>
                </a:solidFill>
                <a:effectLst/>
              </a:rPr>
              <a:t> </a:t>
            </a:r>
            <a:r>
              <a:rPr kumimoji="0" lang="en-US" sz="2000" b="0" i="0" u="none" strike="noStrike" cap="none" normalizeH="0" baseline="0" smtClean="0">
                <a:ln>
                  <a:noFill/>
                </a:ln>
                <a:solidFill>
                  <a:schemeClr val="tx1"/>
                </a:solidFill>
                <a:effectLst/>
                <a:latin typeface="Arial Unicode MS" panose="020B0604020202020204" pitchFamily="34" charset="-128"/>
              </a:rPr>
              <a:t>void</a:t>
            </a:r>
            <a:r>
              <a:rPr kumimoji="0" lang="en-US" sz="2000" b="0" i="0" u="none" strike="noStrike" cap="none" normalizeH="0" baseline="0" smtClean="0">
                <a:ln>
                  <a:noFill/>
                </a:ln>
                <a:solidFill>
                  <a:schemeClr val="tx1"/>
                </a:solidFill>
                <a:effectLst/>
              </a:rPr>
              <a:t> </a:t>
            </a:r>
            <a:r>
              <a:rPr kumimoji="0" lang="en-US" sz="2000" b="0" i="0" u="none" strike="noStrike" cap="none" normalizeH="0" baseline="0" smtClean="0">
                <a:ln>
                  <a:noFill/>
                </a:ln>
                <a:solidFill>
                  <a:schemeClr val="tx1"/>
                </a:solidFill>
                <a:effectLst/>
                <a:latin typeface="Arial Unicode MS" panose="020B0604020202020204" pitchFamily="34" charset="-128"/>
              </a:rPr>
              <a:t>onItemClick(AdapterView&lt;?&gt; arg0,  View arg1, int</a:t>
            </a:r>
            <a:r>
              <a:rPr kumimoji="0" lang="en-US" sz="2000" b="0" i="0" u="none" strike="noStrike" cap="none" normalizeH="0" baseline="0" smtClean="0">
                <a:ln>
                  <a:noFill/>
                </a:ln>
                <a:solidFill>
                  <a:schemeClr val="tx1"/>
                </a:solidFill>
                <a:effectLst/>
              </a:rPr>
              <a:t> </a:t>
            </a:r>
            <a:r>
              <a:rPr kumimoji="0" lang="en-US" sz="2000" b="0" i="0" u="none" strike="noStrike" cap="none" normalizeH="0" baseline="0" smtClean="0">
                <a:ln>
                  <a:noFill/>
                </a:ln>
                <a:solidFill>
                  <a:schemeClr val="tx1"/>
                </a:solidFill>
                <a:effectLst/>
                <a:latin typeface="Arial Unicode MS" panose="020B0604020202020204" pitchFamily="34" charset="-128"/>
              </a:rPr>
              <a:t>arg2, long</a:t>
            </a:r>
            <a:r>
              <a:rPr kumimoji="0" lang="en-US" sz="2000" b="0" i="0" u="none" strike="noStrike" cap="none" normalizeH="0" baseline="0" smtClean="0">
                <a:ln>
                  <a:noFill/>
                </a:ln>
                <a:solidFill>
                  <a:schemeClr val="tx1"/>
                </a:solidFill>
                <a:effectLst/>
              </a:rPr>
              <a:t> </a:t>
            </a:r>
            <a:r>
              <a:rPr kumimoji="0" lang="en-US" sz="2000" b="0" i="0" u="none" strike="noStrike" cap="none" normalizeH="0" baseline="0" smtClean="0">
                <a:ln>
                  <a:noFill/>
                </a:ln>
                <a:solidFill>
                  <a:schemeClr val="tx1"/>
                </a:solidFill>
                <a:effectLst/>
                <a:latin typeface="Arial Unicode MS" panose="020B0604020202020204" pitchFamily="34" charset="-128"/>
              </a:rPr>
              <a:t>arg3) {</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//Hiển thị phần tử được chọn trong GridView lên TextView</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selection.setText(arr[arg2]);</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anose="020B0604020202020204" pitchFamily="34" charset="-128"/>
              </a:rPr>
              <a:t> }</a:t>
            </a: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326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178</Words>
  <Application>Microsoft Office PowerPoint</Application>
  <PresentationFormat>On-screen Show (4:3)</PresentationFormat>
  <Paragraphs>39</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 Unicode MS</vt: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531</cp:revision>
  <dcterms:created xsi:type="dcterms:W3CDTF">2011-04-06T04:04:31Z</dcterms:created>
  <dcterms:modified xsi:type="dcterms:W3CDTF">2016-12-15T13:46:16Z</dcterms:modified>
</cp:coreProperties>
</file>