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3" r:id="rId4"/>
    <p:sldId id="264" r:id="rId5"/>
    <p:sldId id="266" r:id="rId6"/>
    <p:sldId id="265" r:id="rId7"/>
    <p:sldId id="267"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85817" autoAdjust="0"/>
  </p:normalViewPr>
  <p:slideViewPr>
    <p:cSldViewPr>
      <p:cViewPr varScale="1">
        <p:scale>
          <a:sx n="64" d="100"/>
          <a:sy n="64" d="100"/>
        </p:scale>
        <p:origin x="12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Tab Selector</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400" kern="0" smtClean="0">
                <a:solidFill>
                  <a:srgbClr val="002060"/>
                </a:solidFill>
                <a:latin typeface="Cambria" panose="02040503050406030204" pitchFamily="18" charset="0"/>
              </a:rPr>
              <a:t>Giới </a:t>
            </a:r>
            <a:r>
              <a:rPr lang="vi-VN" sz="2400" kern="0">
                <a:solidFill>
                  <a:srgbClr val="002060"/>
                </a:solidFill>
                <a:latin typeface="Cambria" panose="02040503050406030204" pitchFamily="18" charset="0"/>
              </a:rPr>
              <a:t>thiệu Tab Selector </a:t>
            </a:r>
          </a:p>
          <a:p>
            <a:pPr lvl="0">
              <a:defRPr/>
            </a:pPr>
            <a:r>
              <a:rPr lang="vi-VN" sz="2400" kern="0" smtClean="0">
                <a:solidFill>
                  <a:srgbClr val="002060"/>
                </a:solidFill>
                <a:latin typeface="Cambria" panose="02040503050406030204" pitchFamily="18" charset="0"/>
              </a:rPr>
              <a:t>Cấu </a:t>
            </a:r>
            <a:r>
              <a:rPr lang="vi-VN" sz="2400" kern="0">
                <a:solidFill>
                  <a:srgbClr val="002060"/>
                </a:solidFill>
                <a:latin typeface="Cambria" panose="02040503050406030204" pitchFamily="18" charset="0"/>
              </a:rPr>
              <a:t>tạo của TabSelector:Tab Host, Tab Widgets và FrameLayout</a:t>
            </a:r>
          </a:p>
          <a:p>
            <a:pPr lvl="0">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tạb Tab Selector: TabSpec, Indicator</a:t>
            </a:r>
          </a:p>
          <a:p>
            <a:pPr lvl="0">
              <a:defRPr/>
            </a:pPr>
            <a:r>
              <a:rPr lang="vi-VN" sz="2400" kern="0" smtClean="0">
                <a:solidFill>
                  <a:srgbClr val="002060"/>
                </a:solidFill>
                <a:latin typeface="Cambria" panose="02040503050406030204" pitchFamily="18" charset="0"/>
              </a:rPr>
              <a:t>Xử </a:t>
            </a:r>
            <a:r>
              <a:rPr lang="vi-VN" sz="2400" kern="0">
                <a:solidFill>
                  <a:srgbClr val="002060"/>
                </a:solidFill>
                <a:latin typeface="Cambria" panose="02040503050406030204" pitchFamily="18" charset="0"/>
              </a:rPr>
              <a:t>lý sự kiện trên Tab Selector</a:t>
            </a: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Giới thiệu Tab Selector </a:t>
              </a:r>
              <a:endParaRPr lang="vi-VN"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622731" y="1371600"/>
            <a:ext cx="7772400" cy="646331"/>
          </a:xfrm>
          <a:prstGeom prst="rect">
            <a:avLst/>
          </a:prstGeom>
        </p:spPr>
        <p:txBody>
          <a:bodyPr wrap="square">
            <a:spAutoFit/>
          </a:bodyPr>
          <a:lstStyle/>
          <a:p>
            <a:r>
              <a:rPr lang="vi-VN">
                <a:solidFill>
                  <a:srgbClr val="333333"/>
                </a:solidFill>
                <a:latin typeface="Times New Roman" panose="02020603050405020304" pitchFamily="18" charset="0"/>
              </a:rPr>
              <a:t>Tab Selector giống như Property Sheet trong Visual C, giống như Tab Control C#, hay trong Java:</a:t>
            </a:r>
            <a:endParaRPr lang="en-US"/>
          </a:p>
        </p:txBody>
      </p:sp>
      <p:pic>
        <p:nvPicPr>
          <p:cNvPr id="10" name="Picture 2" descr="21_tab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181" y="2286000"/>
            <a:ext cx="59055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0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Cấu tạo </a:t>
              </a:r>
              <a:r>
                <a:rPr lang="vi-VN" sz="2400" b="1" kern="0">
                  <a:solidFill>
                    <a:srgbClr val="002060"/>
                  </a:solidFill>
                  <a:latin typeface="Cambria" panose="02040503050406030204" pitchFamily="18" charset="0"/>
                </a:rPr>
                <a:t>của </a:t>
              </a:r>
              <a:r>
                <a:rPr lang="vi-VN" sz="2400" b="1" kern="0" smtClean="0">
                  <a:solidFill>
                    <a:srgbClr val="002060"/>
                  </a:solidFill>
                  <a:latin typeface="Cambria" panose="02040503050406030204" pitchFamily="18" charset="0"/>
                </a:rPr>
                <a:t>TabSelector</a:t>
              </a:r>
              <a:endParaRPr lang="vi-VN"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4527" y="1371600"/>
            <a:ext cx="8382000" cy="369332"/>
          </a:xfrm>
          <a:prstGeom prst="rect">
            <a:avLst/>
          </a:prstGeom>
        </p:spPr>
        <p:txBody>
          <a:bodyPr wrap="square">
            <a:spAutoFit/>
          </a:bodyPr>
          <a:lstStyle/>
          <a:p>
            <a:r>
              <a:rPr lang="en-US">
                <a:solidFill>
                  <a:srgbClr val="333333"/>
                </a:solidFill>
                <a:latin typeface="Times New Roman" panose="02020603050405020304" pitchFamily="18" charset="0"/>
              </a:rPr>
              <a:t>+ Tab selector gồm có 3 phần: </a:t>
            </a:r>
            <a:r>
              <a:rPr lang="en-US" b="1">
                <a:solidFill>
                  <a:srgbClr val="333333"/>
                </a:solidFill>
                <a:latin typeface="Times New Roman" panose="02020603050405020304" pitchFamily="18" charset="0"/>
              </a:rPr>
              <a:t>Tab Host</a:t>
            </a:r>
            <a:r>
              <a:rPr lang="en-US">
                <a:solidFill>
                  <a:srgbClr val="333333"/>
                </a:solidFill>
                <a:latin typeface="Times New Roman" panose="02020603050405020304" pitchFamily="18" charset="0"/>
              </a:rPr>
              <a:t>, </a:t>
            </a:r>
            <a:r>
              <a:rPr lang="en-US" b="1">
                <a:solidFill>
                  <a:srgbClr val="333333"/>
                </a:solidFill>
                <a:latin typeface="Times New Roman" panose="02020603050405020304" pitchFamily="18" charset="0"/>
              </a:rPr>
              <a:t>Tab Widgets</a:t>
            </a:r>
            <a:r>
              <a:rPr lang="en-US">
                <a:solidFill>
                  <a:srgbClr val="333333"/>
                </a:solidFill>
                <a:latin typeface="Times New Roman" panose="02020603050405020304" pitchFamily="18" charset="0"/>
              </a:rPr>
              <a:t> và </a:t>
            </a:r>
            <a:r>
              <a:rPr lang="en-US" b="1">
                <a:solidFill>
                  <a:srgbClr val="FF0000"/>
                </a:solidFill>
                <a:latin typeface="Times New Roman" panose="02020603050405020304" pitchFamily="18" charset="0"/>
              </a:rPr>
              <a:t>FrameLayout</a:t>
            </a:r>
            <a:r>
              <a:rPr lang="en-US">
                <a:solidFill>
                  <a:srgbClr val="FF0000"/>
                </a:solidFill>
                <a:latin typeface="Times New Roman" panose="02020603050405020304" pitchFamily="18" charset="0"/>
              </a:rPr>
              <a:t>.</a:t>
            </a:r>
            <a:endParaRPr lang="en-US">
              <a:solidFill>
                <a:srgbClr val="FF0000"/>
              </a:solidFill>
            </a:endParaRPr>
          </a:p>
        </p:txBody>
      </p:sp>
      <p:pic>
        <p:nvPicPr>
          <p:cNvPr id="10" name="Picture 2"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127" y="2133600"/>
            <a:ext cx="59340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99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vi-VN" sz="2400" b="1" kern="0">
                  <a:solidFill>
                    <a:srgbClr val="002060"/>
                  </a:solidFill>
                  <a:latin typeface="Cambria" panose="02040503050406030204" pitchFamily="18" charset="0"/>
                </a:rPr>
                <a:t>Cấu tạo </a:t>
              </a:r>
              <a:r>
                <a:rPr lang="vi-VN" sz="2400" b="1" kern="0">
                  <a:solidFill>
                    <a:srgbClr val="002060"/>
                  </a:solidFill>
                  <a:latin typeface="Cambria" panose="02040503050406030204" pitchFamily="18" charset="0"/>
                </a:rPr>
                <a:t>của </a:t>
              </a:r>
              <a:r>
                <a:rPr lang="vi-VN" sz="2400" b="1" kern="0" smtClean="0">
                  <a:solidFill>
                    <a:srgbClr val="002060"/>
                  </a:solidFill>
                  <a:latin typeface="Cambria" panose="02040503050406030204" pitchFamily="18" charset="0"/>
                </a:rPr>
                <a:t>TabSelector</a:t>
              </a:r>
              <a:endParaRPr lang="vi-VN"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342275" y="1295400"/>
            <a:ext cx="3810000" cy="4801314"/>
          </a:xfrm>
          <a:prstGeom prst="rect">
            <a:avLst/>
          </a:prstGeom>
        </p:spPr>
        <p:txBody>
          <a:bodyPr wrap="square">
            <a:spAutoFit/>
          </a:bodyPr>
          <a:lstStyle/>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Host</a:t>
            </a:r>
            <a:r>
              <a:rPr lang="vi-VN">
                <a:solidFill>
                  <a:srgbClr val="333333"/>
                </a:solidFill>
                <a:latin typeface="Times New Roman" panose="02020603050405020304" pitchFamily="18" charset="0"/>
              </a:rPr>
              <a:t>: Là Container chính chứa các Tab buttons và Tab contents</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Widget</a:t>
            </a:r>
            <a:r>
              <a:rPr lang="vi-VN">
                <a:solidFill>
                  <a:srgbClr val="333333"/>
                </a:solidFill>
                <a:latin typeface="Times New Roman" panose="02020603050405020304" pitchFamily="18" charset="0"/>
              </a:rPr>
              <a:t>: Để định dạng cho các Tab buttons : Nhãn, Icon…</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FrameLayout</a:t>
            </a:r>
            <a:r>
              <a:rPr lang="vi-VN">
                <a:solidFill>
                  <a:srgbClr val="333333"/>
                </a:solidFill>
                <a:latin typeface="Times New Roman" panose="02020603050405020304" pitchFamily="18" charset="0"/>
              </a:rPr>
              <a:t>: là Container để chứa các layout cho Tab contents, ta chỉ có thể dùng FrameLayout cho Tab contents, không thể dùng các loại Layout khác. Nếu bạn thắc mắc tại vì sao lại là FrameLayout mà không phải là các Layout khác? thì T</a:t>
            </a:r>
            <a:r>
              <a:rPr lang="en-US">
                <a:solidFill>
                  <a:srgbClr val="333333"/>
                </a:solidFill>
                <a:latin typeface="Times New Roman" panose="02020603050405020304" pitchFamily="18" charset="0"/>
              </a:rPr>
              <a:t>u</a:t>
            </a:r>
            <a:r>
              <a:rPr lang="vi-VN">
                <a:solidFill>
                  <a:srgbClr val="333333"/>
                </a:solidFill>
                <a:latin typeface="Times New Roman" panose="02020603050405020304" pitchFamily="18" charset="0"/>
              </a:rPr>
              <a:t>i chỉ nói đơn giản thế này: Cho dù bạn có nhấn vào các Tab nào đi nữa thì layout tương ứng với mỗi Tab mà bạn vừa nhấn vào cũng chỉ xuất hiện cùng một chỗ trên màn hình điện thoại, điều này chỉ có FrameLayout mới giải quyết được.</a:t>
            </a:r>
            <a:endParaRPr lang="vi-VN" b="0" i="0">
              <a:solidFill>
                <a:srgbClr val="333333"/>
              </a:solidFill>
              <a:effectLst/>
              <a:latin typeface="Times New Roman" panose="02020603050405020304" pitchFamily="18" charset="0"/>
            </a:endParaRPr>
          </a:p>
        </p:txBody>
      </p:sp>
      <p:pic>
        <p:nvPicPr>
          <p:cNvPr id="12" name="Picture 11"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675" y="1752600"/>
            <a:ext cx="474726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1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en-US" sz="2400" b="1" kern="0" smtClean="0">
                  <a:solidFill>
                    <a:srgbClr val="002060"/>
                  </a:solidFill>
                  <a:latin typeface="Cambria" panose="02040503050406030204" pitchFamily="18" charset="0"/>
                </a:rPr>
                <a:t>Cách tạo và xử lý sự kiện Tab Selector</a:t>
              </a:r>
              <a:endParaRPr lang="vi-VN"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3"/>
          <p:cNvSpPr>
            <a:spLocks noChangeArrowheads="1"/>
          </p:cNvSpPr>
          <p:nvPr/>
        </p:nvSpPr>
        <p:spPr bwMode="auto">
          <a:xfrm>
            <a:off x="633310" y="1259681"/>
            <a:ext cx="6858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onsolas" panose="020B0609020204030204" pitchFamily="49" charset="0"/>
              </a:rPr>
              <a:t>TabHost tab=(TabHost) findViewById</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(android.R.id.tabhost);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//gọi lệnh 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TabHost.TabSpec spec;</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//Tạo 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spec=tab.newTabSpec</a:t>
            </a:r>
            <a:r>
              <a:rPr kumimoji="0" lang="en-US" sz="2400" b="0" i="0" u="none" strike="noStrike" cap="none" normalizeH="0" baseline="0">
                <a:ln>
                  <a:noFill/>
                </a:ln>
                <a:solidFill>
                  <a:srgbClr val="FF0000"/>
                </a:solidFill>
                <a:effectLst/>
                <a:latin typeface="Consolas" panose="020B0609020204030204" pitchFamily="49" charset="0"/>
              </a:rPr>
              <a:t>("t1");</a:t>
            </a:r>
            <a:endParaRPr kumimoji="0" lang="en-US" b="0" i="0" u="none" strike="noStrike" cap="none" normalizeH="0" baseline="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spec.setContent(R.id.tab1);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spec.setIndicator(</a:t>
            </a:r>
            <a:r>
              <a:rPr kumimoji="0" lang="en-US" sz="2400" b="0" i="0" u="none" strike="noStrike" cap="none" normalizeH="0" baseline="0">
                <a:ln>
                  <a:noFill/>
                </a:ln>
                <a:solidFill>
                  <a:srgbClr val="0000FF"/>
                </a:solidFill>
                <a:effectLst/>
                <a:latin typeface="Consolas" panose="020B0609020204030204" pitchFamily="49" charset="0"/>
              </a:rPr>
              <a:t>"1-Calculator"</a:t>
            </a:r>
            <a:r>
              <a:rPr kumimoji="0" lang="en-US" sz="2400" b="0" i="0" u="none" strike="noStrike" cap="none" normalizeH="0" baseline="0">
                <a:ln>
                  <a:noFill/>
                </a:ln>
                <a:solidFill>
                  <a:srgbClr val="000000"/>
                </a:solidFill>
                <a:effectLst/>
                <a:latin typeface="Consolas" panose="020B0609020204030204" pitchFamily="49" charset="0"/>
              </a:rPr>
              <a: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tab.addTab(spec);</a:t>
            </a:r>
            <a:endParaRPr kumimoji="0" 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690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en-US" sz="2400" b="1" kern="0" smtClean="0">
                  <a:solidFill>
                    <a:srgbClr val="002060"/>
                  </a:solidFill>
                  <a:latin typeface="Cambria" panose="02040503050406030204" pitchFamily="18" charset="0"/>
                </a:rPr>
                <a:t>Cách tạo và xử lý sự kiện Tab Selector</a:t>
              </a:r>
              <a:endParaRPr lang="vi-VN"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379609" y="1179481"/>
            <a:ext cx="769759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tab.setOnTabChangedListener(</a:t>
            </a:r>
            <a:r>
              <a:rPr kumimoji="0" lang="en-US" sz="2400" b="0" i="0" u="none" strike="noStrike" cap="none" normalizeH="0" baseline="0" smtClean="0">
                <a:ln>
                  <a:noFill/>
                </a:ln>
                <a:solidFill>
                  <a:srgbClr val="FF0000"/>
                </a:solidFill>
                <a:effectLst/>
                <a:latin typeface="Arial Unicode MS" panose="020B0604020202020204" pitchFamily="34" charset="-128"/>
              </a:rPr>
              <a:t>new</a:t>
            </a:r>
            <a:endParaRPr kumimoji="0" lang="en-US" sz="2400" b="0" i="0" u="none" strike="noStrike" cap="none" normalizeH="0" baseline="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TabHost.OnTabChangeListener</a:t>
            </a:r>
            <a:r>
              <a:rPr kumimoji="0" lang="en-US" sz="2400" b="0" i="0" u="none" strike="noStrike" cap="none" normalizeH="0" baseline="0" smtClean="0">
                <a:ln>
                  <a:noFill/>
                </a:ln>
                <a:solidFill>
                  <a:schemeClr val="tx1"/>
                </a:solidFill>
                <a:effectLst/>
                <a:latin typeface="Arial Unicode MS" panose="020B0604020202020204" pitchFamily="34" charset="-128"/>
              </a:rPr>
              <a:t>() </a:t>
            </a:r>
            <a:endParaRPr kumimoji="0" lang="en-US" sz="2400" b="0" i="0" u="none" strike="noStrike" cap="none" normalizeH="0" baseline="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public</a:t>
            </a:r>
            <a:r>
              <a:rPr kumimoji="0" lang="en-US" sz="2400" b="0" i="0" u="none" strike="noStrike" cap="none" normalizeH="0" baseline="0" smtClean="0">
                <a:ln>
                  <a:noFill/>
                </a:ln>
                <a:solidFill>
                  <a:schemeClr val="tx1"/>
                </a:solidFill>
                <a:effectLst/>
              </a:rPr>
              <a:t> </a:t>
            </a:r>
            <a:r>
              <a:rPr kumimoji="0" lang="en-US" sz="2400" b="0" i="0" u="none" strike="noStrike" cap="none" normalizeH="0" baseline="0" smtClean="0">
                <a:ln>
                  <a:noFill/>
                </a:ln>
                <a:solidFill>
                  <a:schemeClr val="tx1"/>
                </a:solidFill>
                <a:effectLst/>
                <a:latin typeface="Arial Unicode MS" panose="020B0604020202020204" pitchFamily="34" charset="-128"/>
              </a:rPr>
              <a:t>void</a:t>
            </a:r>
            <a:r>
              <a:rPr kumimoji="0" lang="en-US" sz="2400" b="0" i="0" u="none" strike="noStrike" cap="none" normalizeH="0" baseline="0" smtClean="0">
                <a:ln>
                  <a:noFill/>
                </a:ln>
                <a:solidFill>
                  <a:schemeClr val="tx1"/>
                </a:solidFill>
                <a:effectLst/>
              </a:rPr>
              <a:t> </a:t>
            </a:r>
            <a:r>
              <a:rPr kumimoji="0" lang="en-US" sz="2400" b="0" i="0" u="none" strike="noStrike" cap="none" normalizeH="0" baseline="0" smtClean="0">
                <a:ln>
                  <a:noFill/>
                </a:ln>
                <a:solidFill>
                  <a:schemeClr val="tx1"/>
                </a:solidFill>
                <a:effectLst/>
                <a:latin typeface="Arial Unicode MS" panose="020B0604020202020204" pitchFamily="34" charset="-128"/>
              </a:rPr>
              <a:t>onTabChanged(String arg0</a:t>
            </a:r>
            <a:r>
              <a:rPr kumimoji="0" lang="en-US" sz="2400" b="0" i="0" u="none" strike="noStrike" cap="none" normalizeH="0" baseline="0" smtClean="0">
                <a:ln>
                  <a:noFill/>
                </a:ln>
                <a:solidFill>
                  <a:schemeClr val="tx1"/>
                </a:solidFill>
                <a:effectLst/>
                <a:latin typeface="Arial Unicode MS" panose="020B0604020202020204" pitchFamily="34" charset="-128"/>
              </a:rPr>
              <a:t>) </a:t>
            </a:r>
            <a:endParaRPr kumimoji="0" lang="en-US" sz="2400" b="0" i="0" u="none" strike="noStrike" cap="none" normalizeH="0" baseline="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a:t>
            </a:r>
            <a:endParaRPr kumimoji="0" lang="en-US" sz="2400" b="0" i="0" u="none" strike="noStrike" cap="none" normalizeH="0" baseline="0" smtClean="0">
              <a:ln>
                <a:noFill/>
              </a:ln>
              <a:solidFill>
                <a:schemeClr val="tx1"/>
              </a:solidFill>
              <a:effectLst/>
            </a:endParaRP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Arial Unicode MS" panose="020B0604020202020204" pitchFamily="34" charset="-128"/>
              </a:rPr>
              <a:t> String s="Tab tag ="+arg0 +"; index ="+</a:t>
            </a:r>
            <a:endParaRPr kumimoji="0" lang="en-US" sz="2400" b="0" i="0" u="none" strike="noStrike" cap="none" normalizeH="0" baseline="0" smtClean="0">
              <a:ln>
                <a:noFill/>
              </a:ln>
              <a:solidFill>
                <a:schemeClr val="tx1"/>
              </a:solidFill>
              <a:effectLst/>
            </a:endParaRP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Arial Unicode MS" panose="020B0604020202020204" pitchFamily="34" charset="-128"/>
              </a:rPr>
              <a:t> tab.getCurrentTab();</a:t>
            </a:r>
            <a:endParaRPr kumimoji="0" lang="en-US" sz="2400" b="0" i="0" u="none" strike="noStrike" cap="none" normalizeH="0" baseline="0" smtClean="0">
              <a:ln>
                <a:noFill/>
              </a:ln>
              <a:solidFill>
                <a:schemeClr val="tx1"/>
              </a:solidFill>
              <a:effectLst/>
            </a:endParaRP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Arial Unicode MS" panose="020B0604020202020204" pitchFamily="34" charset="-128"/>
              </a:rPr>
              <a:t> Toast.makeText(getApplicationContext(),</a:t>
            </a:r>
            <a:endParaRPr kumimoji="0" lang="en-US" sz="2400" b="0" i="0" u="none" strike="noStrike" cap="none" normalizeH="0" baseline="0" smtClean="0">
              <a:ln>
                <a:noFill/>
              </a:ln>
              <a:solidFill>
                <a:schemeClr val="tx1"/>
              </a:solidFill>
              <a:effectLst/>
            </a:endParaRP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Arial Unicode MS" panose="020B0604020202020204" pitchFamily="34" charset="-128"/>
              </a:rPr>
              <a:t> s, Toast.LENGTH_LONG).show();}</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t>
            </a:r>
            <a:endParaRPr kumimoji="0" 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Unicode MS" panose="020B0604020202020204" pitchFamily="34" charset="-128"/>
              </a:rPr>
              <a:t> }</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935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261</Words>
  <Application>Microsoft Office PowerPoint</Application>
  <PresentationFormat>On-screen Show (4:3)</PresentationFormat>
  <Paragraphs>44</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 Unicode MS</vt:lpstr>
      <vt:lpstr>Arial</vt:lpstr>
      <vt:lpstr>Calibri</vt:lpstr>
      <vt:lpstr>Cambria</vt:lpstr>
      <vt:lpstr>Consolas</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538</cp:revision>
  <dcterms:created xsi:type="dcterms:W3CDTF">2011-04-06T04:04:31Z</dcterms:created>
  <dcterms:modified xsi:type="dcterms:W3CDTF">2016-12-14T18:12:23Z</dcterms:modified>
</cp:coreProperties>
</file>