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63" r:id="rId4"/>
    <p:sldId id="264" r:id="rId5"/>
    <p:sldId id="265" r:id="rId6"/>
    <p:sldId id="272" r:id="rId7"/>
    <p:sldId id="273" r:id="rId8"/>
    <p:sldId id="266" r:id="rId9"/>
    <p:sldId id="267" r:id="rId10"/>
    <p:sldId id="274" r:id="rId11"/>
    <p:sldId id="271" r:id="rId12"/>
    <p:sldId id="268" r:id="rId13"/>
    <p:sldId id="275"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88" autoAdjust="0"/>
    <p:restoredTop sz="82047" autoAdjust="0"/>
  </p:normalViewPr>
  <p:slideViewPr>
    <p:cSldViewPr>
      <p:cViewPr varScale="1">
        <p:scale>
          <a:sx n="77" d="100"/>
          <a:sy n="77" d="100"/>
        </p:scale>
        <p:origin x="87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25/12/2016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25/12/2016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Activity  và </a:t>
            </a:r>
            <a:endParaRPr lang="en-US" kern="0" smtClean="0">
              <a:solidFill>
                <a:srgbClr val="002060"/>
              </a:solidFill>
              <a:latin typeface="Cambria" panose="02040503050406030204" pitchFamily="18" charset="0"/>
            </a:endParaRPr>
          </a:p>
          <a:p>
            <a:pPr lvl="0">
              <a:defRPr/>
            </a:pPr>
            <a:r>
              <a:rPr lang="en-US" kern="0" smtClean="0">
                <a:solidFill>
                  <a:srgbClr val="002060"/>
                </a:solidFill>
                <a:latin typeface="Cambria" panose="02040503050406030204" pitchFamily="18" charset="0"/>
              </a:rPr>
              <a:t>Vòng </a:t>
            </a:r>
            <a:r>
              <a:rPr lang="en-US" kern="0">
                <a:solidFill>
                  <a:srgbClr val="002060"/>
                </a:solidFill>
                <a:latin typeface="Cambria" panose="02040503050406030204" pitchFamily="18" charset="0"/>
              </a:rPr>
              <a:t>đời của một Activity</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fr-FR" sz="2400" b="1" kern="0" smtClean="0">
                  <a:solidFill>
                    <a:srgbClr val="002060"/>
                  </a:solidFill>
                  <a:latin typeface="Cambria" panose="02040503050406030204" pitchFamily="18" charset="0"/>
                </a:rPr>
                <a:t>5) Life </a:t>
              </a:r>
              <a:r>
                <a:rPr lang="fr-FR" sz="2400" b="1" kern="0">
                  <a:solidFill>
                    <a:srgbClr val="002060"/>
                  </a:solidFill>
                  <a:latin typeface="Cambria" panose="02040503050406030204" pitchFamily="18" charset="0"/>
                </a:rPr>
                <a:t>Cycle States là gì?</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625815" y="1202442"/>
            <a:ext cx="8053490" cy="830997"/>
          </a:xfrm>
          <a:prstGeom prst="rect">
            <a:avLst/>
          </a:prstGeom>
        </p:spPr>
        <p:txBody>
          <a:bodyPr wrap="square">
            <a:spAutoFit/>
          </a:bodyPr>
          <a:lstStyle/>
          <a:p>
            <a:r>
              <a:rPr lang="en-US" sz="2400">
                <a:latin typeface="Cambria" panose="02040503050406030204" pitchFamily="18" charset="0"/>
              </a:rPr>
              <a:t>– Trong vòng đời của ứng dụng Android bạn cần phần biệt 2 loại sau:</a:t>
            </a:r>
          </a:p>
        </p:txBody>
      </p:sp>
      <p:pic>
        <p:nvPicPr>
          <p:cNvPr id="4098" name="Picture 2" descr="5_Life_cycle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828800"/>
            <a:ext cx="5386335" cy="395287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302302" y="2169081"/>
            <a:ext cx="4572000" cy="3416320"/>
          </a:xfrm>
          <a:prstGeom prst="rect">
            <a:avLst/>
          </a:prstGeom>
        </p:spPr>
        <p:txBody>
          <a:bodyPr>
            <a:spAutoFit/>
          </a:bodyPr>
          <a:lstStyle/>
          <a:p>
            <a:r>
              <a:rPr lang="vi-VN">
                <a:solidFill>
                  <a:srgbClr val="FF0000"/>
                </a:solidFill>
                <a:latin typeface="Times New Roman" panose="02020603050405020304" pitchFamily="18" charset="0"/>
              </a:rPr>
              <a:t>– </a:t>
            </a:r>
            <a:r>
              <a:rPr lang="vi-VN" b="1">
                <a:solidFill>
                  <a:srgbClr val="FF0000"/>
                </a:solidFill>
                <a:latin typeface="Times New Roman" panose="02020603050405020304" pitchFamily="18" charset="0"/>
              </a:rPr>
              <a:t>Visible Lifetime:</a:t>
            </a:r>
            <a:endParaRPr lang="vi-VN">
              <a:solidFill>
                <a:srgbClr val="333333"/>
              </a:solidFill>
              <a:latin typeface="Times New Roman" panose="02020603050405020304" pitchFamily="18" charset="0"/>
            </a:endParaRPr>
          </a:p>
          <a:p>
            <a:r>
              <a:rPr lang="vi-VN">
                <a:solidFill>
                  <a:srgbClr val="333333"/>
                </a:solidFill>
                <a:latin typeface="Times New Roman" panose="02020603050405020304" pitchFamily="18" charset="0"/>
              </a:rPr>
              <a:t>+ sảy ra từ sau khi gọi onStart –&gt; cho tới lúc gọi onStop : trong trường hợp này TA vẫn có thể thấy màn hình Activity (có thể tương tác khi nó là foreground, không tương tác được khi nó không phải foreground như đã giải thích ở trên)</a:t>
            </a:r>
          </a:p>
          <a:p>
            <a:r>
              <a:rPr lang="vi-VN" b="1">
                <a:solidFill>
                  <a:srgbClr val="FF0000"/>
                </a:solidFill>
                <a:latin typeface="Times New Roman" panose="02020603050405020304" pitchFamily="18" charset="0"/>
              </a:rPr>
              <a:t>– Foreground Lifetime:</a:t>
            </a:r>
            <a:endParaRPr lang="vi-VN">
              <a:solidFill>
                <a:srgbClr val="333333"/>
              </a:solidFill>
              <a:latin typeface="Times New Roman" panose="02020603050405020304" pitchFamily="18" charset="0"/>
            </a:endParaRPr>
          </a:p>
          <a:p>
            <a:r>
              <a:rPr lang="vi-VN">
                <a:solidFill>
                  <a:srgbClr val="333333"/>
                </a:solidFill>
                <a:latin typeface="Times New Roman" panose="02020603050405020304" pitchFamily="18" charset="0"/>
              </a:rPr>
              <a:t>+ Sảy ra từ khi gọi </a:t>
            </a:r>
            <a:r>
              <a:rPr lang="vi-VN">
                <a:solidFill>
                  <a:srgbClr val="FF0000"/>
                </a:solidFill>
                <a:latin typeface="Times New Roman" panose="02020603050405020304" pitchFamily="18" charset="0"/>
              </a:rPr>
              <a:t>onResume –&gt; cho tới lúc gọi onPause : </a:t>
            </a:r>
            <a:r>
              <a:rPr lang="vi-VN">
                <a:solidFill>
                  <a:srgbClr val="333333"/>
                </a:solidFill>
                <a:latin typeface="Times New Roman" panose="02020603050405020304" pitchFamily="18" charset="0"/>
              </a:rPr>
              <a:t>trong suốt thời gian này Activity luôn nằm ở trên cùng và Ta có thể tương tác được với nó</a:t>
            </a:r>
            <a:endParaRPr lang="vi-VN" b="0" i="0">
              <a:solidFill>
                <a:srgbClr val="333333"/>
              </a:solidFill>
              <a:effectLst/>
              <a:latin typeface="Times New Roman" panose="02020603050405020304" pitchFamily="18" charset="0"/>
            </a:endParaRPr>
          </a:p>
        </p:txBody>
      </p:sp>
    </p:spTree>
    <p:extLst>
      <p:ext uri="{BB962C8B-B14F-4D97-AF65-F5344CB8AC3E}">
        <p14:creationId xmlns:p14="http://schemas.microsoft.com/office/powerpoint/2010/main" val="296107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578814" cy="508000"/>
            <a:chOff x="789624" y="1191463"/>
            <a:chExt cx="5578814" cy="508000"/>
          </a:xfrm>
        </p:grpSpPr>
        <p:sp>
          <p:nvSpPr>
            <p:cNvPr id="3" name="AutoShape 52"/>
            <p:cNvSpPr>
              <a:spLocks noChangeArrowheads="1"/>
            </p:cNvSpPr>
            <p:nvPr/>
          </p:nvSpPr>
          <p:spPr bwMode="gray">
            <a:xfrm>
              <a:off x="990599" y="1191463"/>
              <a:ext cx="537783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fr-FR" sz="2400" b="1" kern="0" smtClean="0">
                  <a:solidFill>
                    <a:srgbClr val="002060"/>
                  </a:solidFill>
                  <a:latin typeface="Cambria" panose="02040503050406030204" pitchFamily="18" charset="0"/>
                </a:rPr>
                <a:t>Lưu và phục hồi trạng thái ở đâu?</a:t>
              </a:r>
              <a:endParaRPr lang="fr-FR" sz="2400" b="1" kern="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625815" y="1371600"/>
            <a:ext cx="6679585" cy="3416320"/>
          </a:xfrm>
          <a:prstGeom prst="rect">
            <a:avLst/>
          </a:prstGeom>
          <a:noFill/>
        </p:spPr>
        <p:txBody>
          <a:bodyPr wrap="none" rtlCol="0">
            <a:spAutoFit/>
          </a:bodyPr>
          <a:lstStyle/>
          <a:p>
            <a:r>
              <a:rPr lang="en-US"/>
              <a:t>Khởi động lên: onstart</a:t>
            </a:r>
            <a:r>
              <a:rPr lang="en-US">
                <a:sym typeface="Wingdings" panose="05000000000000000000" pitchFamily="2" charset="2"/>
              </a:rPr>
              <a:t> onresume:: bắt đầu vào foreground lifetime</a:t>
            </a:r>
          </a:p>
          <a:p>
            <a:endParaRPr lang="en-US">
              <a:sym typeface="Wingdings" panose="05000000000000000000" pitchFamily="2" charset="2"/>
            </a:endParaRPr>
          </a:p>
          <a:p>
            <a:endParaRPr lang="en-US">
              <a:sym typeface="Wingdings" panose="05000000000000000000" pitchFamily="2" charset="2"/>
            </a:endParaRPr>
          </a:p>
          <a:p>
            <a:r>
              <a:rPr lang="en-US" u="sng">
                <a:sym typeface="Wingdings" panose="05000000000000000000" pitchFamily="2" charset="2"/>
              </a:rPr>
              <a:t>Trường hợp 1: </a:t>
            </a:r>
            <a:r>
              <a:rPr lang="en-US">
                <a:sym typeface="Wingdings" panose="05000000000000000000" pitchFamily="2" charset="2"/>
              </a:rPr>
              <a:t>Nếu bị che khuất toàn bộ:	</a:t>
            </a:r>
          </a:p>
          <a:p>
            <a:r>
              <a:rPr lang="en-US">
                <a:sym typeface="Wingdings" panose="05000000000000000000" pitchFamily="2" charset="2"/>
              </a:rPr>
              <a:t>    </a:t>
            </a:r>
            <a:r>
              <a:rPr lang="en-US">
                <a:solidFill>
                  <a:srgbClr val="FF0000"/>
                </a:solidFill>
                <a:sym typeface="Wingdings" panose="05000000000000000000" pitchFamily="2" charset="2"/>
              </a:rPr>
              <a:t>onPause</a:t>
            </a:r>
            <a:r>
              <a:rPr lang="en-US">
                <a:sym typeface="Wingdings" panose="05000000000000000000" pitchFamily="2" charset="2"/>
              </a:rPr>
              <a:t> onStop</a:t>
            </a:r>
          </a:p>
          <a:p>
            <a:r>
              <a:rPr lang="en-US">
                <a:sym typeface="Wingdings" panose="05000000000000000000" pitchFamily="2" charset="2"/>
              </a:rPr>
              <a:t>Sau khi bị che khuất toàn bộ và lại phục lại màn hình cũ:</a:t>
            </a:r>
          </a:p>
          <a:p>
            <a:r>
              <a:rPr lang="en-US">
                <a:sym typeface="Wingdings" panose="05000000000000000000" pitchFamily="2" charset="2"/>
              </a:rPr>
              <a:t>	 onRestart onstart</a:t>
            </a:r>
            <a:r>
              <a:rPr lang="en-US">
                <a:solidFill>
                  <a:srgbClr val="002060"/>
                </a:solidFill>
                <a:sym typeface="Wingdings" panose="05000000000000000000" pitchFamily="2" charset="2"/>
              </a:rPr>
              <a:t>onResume</a:t>
            </a:r>
          </a:p>
          <a:p>
            <a:r>
              <a:rPr lang="en-US" u="sng">
                <a:sym typeface="Wingdings" panose="05000000000000000000" pitchFamily="2" charset="2"/>
              </a:rPr>
              <a:t>Trường hợp 2:</a:t>
            </a:r>
            <a:r>
              <a:rPr lang="en-US">
                <a:sym typeface="Wingdings" panose="05000000000000000000" pitchFamily="2" charset="2"/>
              </a:rPr>
              <a:t> Nếu bị che khuất 1 phần</a:t>
            </a:r>
          </a:p>
          <a:p>
            <a:r>
              <a:rPr lang="en-US">
                <a:sym typeface="Wingdings" panose="05000000000000000000" pitchFamily="2" charset="2"/>
              </a:rPr>
              <a:t></a:t>
            </a:r>
            <a:r>
              <a:rPr lang="en-US">
                <a:solidFill>
                  <a:srgbClr val="FF0000"/>
                </a:solidFill>
                <a:sym typeface="Wingdings" panose="05000000000000000000" pitchFamily="2" charset="2"/>
              </a:rPr>
              <a:t>onPause</a:t>
            </a:r>
          </a:p>
          <a:p>
            <a:r>
              <a:rPr lang="en-US">
                <a:sym typeface="Wingdings" panose="05000000000000000000" pitchFamily="2" charset="2"/>
              </a:rPr>
              <a:t>Sau khi bị che khuất 1 phần và lại phục lại màn hình cũ:</a:t>
            </a:r>
          </a:p>
          <a:p>
            <a:r>
              <a:rPr lang="en-US">
                <a:sym typeface="Wingdings" panose="05000000000000000000" pitchFamily="2" charset="2"/>
              </a:rPr>
              <a:t></a:t>
            </a:r>
            <a:r>
              <a:rPr lang="en-US">
                <a:solidFill>
                  <a:srgbClr val="002060"/>
                </a:solidFill>
                <a:sym typeface="Wingdings" panose="05000000000000000000" pitchFamily="2" charset="2"/>
              </a:rPr>
              <a:t>onResume</a:t>
            </a:r>
          </a:p>
          <a:p>
            <a:endParaRPr lang="en-US">
              <a:solidFill>
                <a:srgbClr val="002060"/>
              </a:solidFill>
            </a:endParaRPr>
          </a:p>
        </p:txBody>
      </p:sp>
      <p:sp>
        <p:nvSpPr>
          <p:cNvPr id="10" name="Rectangular Callout 9"/>
          <p:cNvSpPr/>
          <p:nvPr/>
        </p:nvSpPr>
        <p:spPr>
          <a:xfrm>
            <a:off x="6569415" y="1676400"/>
            <a:ext cx="1752600" cy="990600"/>
          </a:xfrm>
          <a:prstGeom prst="wedgeRectCallout">
            <a:avLst>
              <a:gd name="adj1" fmla="val -307789"/>
              <a:gd name="adj2" fmla="val 381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Lưu trạng thái thì lưu trong sự kiện này</a:t>
            </a:r>
          </a:p>
        </p:txBody>
      </p:sp>
      <p:sp>
        <p:nvSpPr>
          <p:cNvPr id="11" name="Rectangular Callout 10"/>
          <p:cNvSpPr/>
          <p:nvPr/>
        </p:nvSpPr>
        <p:spPr>
          <a:xfrm>
            <a:off x="5883615" y="4102120"/>
            <a:ext cx="1752600" cy="990600"/>
          </a:xfrm>
          <a:prstGeom prst="wedgeRectCallout">
            <a:avLst>
              <a:gd name="adj1" fmla="val -286593"/>
              <a:gd name="adj2" fmla="val -840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Lưu trạng thái thì lưu trong sự kiện này</a:t>
            </a:r>
          </a:p>
        </p:txBody>
      </p:sp>
      <p:sp>
        <p:nvSpPr>
          <p:cNvPr id="12" name="Rectangular Callout 11"/>
          <p:cNvSpPr/>
          <p:nvPr/>
        </p:nvSpPr>
        <p:spPr>
          <a:xfrm>
            <a:off x="6340815" y="2819400"/>
            <a:ext cx="1752600" cy="1143000"/>
          </a:xfrm>
          <a:prstGeom prst="wedgeRectCallout">
            <a:avLst>
              <a:gd name="adj1" fmla="val -123006"/>
              <a:gd name="adj2" fmla="val -177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Phục hồi trạng thái thì phục hồi trong sự kiện này</a:t>
            </a:r>
          </a:p>
        </p:txBody>
      </p:sp>
      <p:sp>
        <p:nvSpPr>
          <p:cNvPr id="13" name="Rectangular Callout 12"/>
          <p:cNvSpPr/>
          <p:nvPr/>
        </p:nvSpPr>
        <p:spPr>
          <a:xfrm>
            <a:off x="1921215" y="4724400"/>
            <a:ext cx="1752600" cy="1143000"/>
          </a:xfrm>
          <a:prstGeom prst="wedgeRectCallout">
            <a:avLst>
              <a:gd name="adj1" fmla="val -84963"/>
              <a:gd name="adj2" fmla="val -827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Phục hồi trạng thái thì phục hồi trong sự kiện này</a:t>
            </a:r>
          </a:p>
        </p:txBody>
      </p:sp>
    </p:spTree>
    <p:extLst>
      <p:ext uri="{BB962C8B-B14F-4D97-AF65-F5344CB8AC3E}">
        <p14:creationId xmlns:p14="http://schemas.microsoft.com/office/powerpoint/2010/main" val="1750596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fr-FR" sz="2400" b="1" kern="0" smtClean="0">
                  <a:solidFill>
                    <a:srgbClr val="002060"/>
                  </a:solidFill>
                  <a:latin typeface="Cambria" panose="02040503050406030204" pitchFamily="18" charset="0"/>
                </a:rPr>
                <a:t>6) Thực </a:t>
              </a:r>
              <a:r>
                <a:rPr lang="fr-FR" sz="2400" b="1" kern="0">
                  <a:solidFill>
                    <a:srgbClr val="002060"/>
                  </a:solidFill>
                  <a:latin typeface="Cambria" panose="02040503050406030204" pitchFamily="18" charset="0"/>
                </a:rPr>
                <a:t>hành: </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defRPr/>
            </a:pPr>
            <a:r>
              <a:rPr lang="en-US" sz="2400" kern="0" smtClean="0">
                <a:solidFill>
                  <a:srgbClr val="002060"/>
                </a:solidFill>
                <a:latin typeface="Cambria" panose="02040503050406030204" pitchFamily="18" charset="0"/>
              </a:rPr>
              <a:t>Xử lý thứ tự chạy</a:t>
            </a:r>
            <a:r>
              <a:rPr lang="vi-VN" sz="2400" kern="0" smtClean="0">
                <a:solidFill>
                  <a:srgbClr val="002060"/>
                </a:solidFill>
                <a:latin typeface="Cambria" panose="02040503050406030204" pitchFamily="18" charset="0"/>
              </a:rPr>
              <a:t>: </a:t>
            </a:r>
            <a:r>
              <a:rPr lang="vi-VN" sz="2400" kern="0">
                <a:solidFill>
                  <a:srgbClr val="002060"/>
                </a:solidFill>
                <a:latin typeface="Cambria" panose="02040503050406030204" pitchFamily="18" charset="0"/>
              </a:rPr>
              <a:t>OnStart, OnRestart, OnResume, OnPause, OnStop, </a:t>
            </a:r>
            <a:r>
              <a:rPr lang="vi-VN" sz="2400" kern="0" smtClean="0">
                <a:solidFill>
                  <a:srgbClr val="002060"/>
                </a:solidFill>
                <a:latin typeface="Cambria" panose="02040503050406030204" pitchFamily="18" charset="0"/>
              </a:rPr>
              <a:t>OnDestroy</a:t>
            </a:r>
            <a:endParaRPr lang="en-US" sz="2400" kern="0" smtClean="0">
              <a:solidFill>
                <a:srgbClr val="002060"/>
              </a:solidFill>
              <a:latin typeface="Cambria" panose="02040503050406030204" pitchFamily="18" charset="0"/>
            </a:endParaRPr>
          </a:p>
          <a:p>
            <a:pPr algn="just">
              <a:defRPr/>
            </a:pPr>
            <a:r>
              <a:rPr lang="vi-VN" sz="2400" kern="0" smtClean="0">
                <a:solidFill>
                  <a:srgbClr val="002060"/>
                </a:solidFill>
                <a:latin typeface="Cambria" panose="02040503050406030204" pitchFamily="18" charset="0"/>
              </a:rPr>
              <a:t>Xử </a:t>
            </a:r>
            <a:r>
              <a:rPr lang="vi-VN" sz="2400" kern="0">
                <a:solidFill>
                  <a:srgbClr val="002060"/>
                </a:solidFill>
                <a:latin typeface="Cambria" panose="02040503050406030204" pitchFamily="18" charset="0"/>
              </a:rPr>
              <a:t>lý được 2 trường hợp: Che khuất một phần màn hình, che khuất toàn bộ màn </a:t>
            </a:r>
            <a:r>
              <a:rPr lang="vi-VN" sz="2400" kern="0" smtClean="0">
                <a:solidFill>
                  <a:srgbClr val="002060"/>
                </a:solidFill>
                <a:latin typeface="Cambria" panose="02040503050406030204" pitchFamily="18" charset="0"/>
              </a:rPr>
              <a:t>hình</a:t>
            </a:r>
            <a:endParaRPr lang="en-US" sz="2400" kern="0" smtClean="0">
              <a:solidFill>
                <a:srgbClr val="002060"/>
              </a:solidFill>
              <a:latin typeface="Cambria" panose="02040503050406030204" pitchFamily="18" charset="0"/>
            </a:endParaRPr>
          </a:p>
        </p:txBody>
      </p:sp>
    </p:spTree>
    <p:extLst>
      <p:ext uri="{BB962C8B-B14F-4D97-AF65-F5344CB8AC3E}">
        <p14:creationId xmlns:p14="http://schemas.microsoft.com/office/powerpoint/2010/main" val="504373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3268331" cy="369332"/>
          </a:xfrm>
          <a:prstGeom prst="rect">
            <a:avLst/>
          </a:prstGeom>
          <a:noFill/>
        </p:spPr>
        <p:txBody>
          <a:bodyPr wrap="none" rtlCol="0">
            <a:spAutoFit/>
          </a:bodyPr>
          <a:lstStyle/>
          <a:p>
            <a:r>
              <a:rPr lang="en-US" smtClean="0"/>
              <a:t>Khi 1 Activity được kích hoạt lên:</a:t>
            </a:r>
            <a:endParaRPr lang="en-US"/>
          </a:p>
        </p:txBody>
      </p:sp>
      <p:sp>
        <p:nvSpPr>
          <p:cNvPr id="3" name="Rectangle 2"/>
          <p:cNvSpPr/>
          <p:nvPr/>
        </p:nvSpPr>
        <p:spPr>
          <a:xfrm>
            <a:off x="3733800" y="533400"/>
            <a:ext cx="9906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060"/>
                </a:solidFill>
              </a:rPr>
              <a:t>onStart</a:t>
            </a:r>
            <a:endParaRPr lang="en-US">
              <a:solidFill>
                <a:srgbClr val="002060"/>
              </a:solidFill>
            </a:endParaRPr>
          </a:p>
        </p:txBody>
      </p:sp>
      <p:sp>
        <p:nvSpPr>
          <p:cNvPr id="4" name="Rectangle 3"/>
          <p:cNvSpPr/>
          <p:nvPr/>
        </p:nvSpPr>
        <p:spPr>
          <a:xfrm>
            <a:off x="5715000" y="560369"/>
            <a:ext cx="13716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060"/>
                </a:solidFill>
              </a:rPr>
              <a:t>onResume</a:t>
            </a:r>
            <a:endParaRPr lang="en-US">
              <a:solidFill>
                <a:srgbClr val="002060"/>
              </a:solidFill>
            </a:endParaRPr>
          </a:p>
        </p:txBody>
      </p:sp>
      <p:sp>
        <p:nvSpPr>
          <p:cNvPr id="5" name="Right Arrow 4"/>
          <p:cNvSpPr/>
          <p:nvPr/>
        </p:nvSpPr>
        <p:spPr>
          <a:xfrm>
            <a:off x="4876800" y="718066"/>
            <a:ext cx="685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7135" y="1295400"/>
            <a:ext cx="3447226" cy="369332"/>
          </a:xfrm>
          <a:prstGeom prst="rect">
            <a:avLst/>
          </a:prstGeom>
          <a:noFill/>
        </p:spPr>
        <p:txBody>
          <a:bodyPr wrap="none" rtlCol="0">
            <a:spAutoFit/>
          </a:bodyPr>
          <a:lstStyle/>
          <a:p>
            <a:r>
              <a:rPr lang="en-US" smtClean="0"/>
              <a:t>Khi 1 Activity Bị che khuất toàn bộ:</a:t>
            </a:r>
            <a:endParaRPr lang="en-US"/>
          </a:p>
        </p:txBody>
      </p:sp>
      <p:sp>
        <p:nvSpPr>
          <p:cNvPr id="7" name="Rectangle 6"/>
          <p:cNvSpPr/>
          <p:nvPr/>
        </p:nvSpPr>
        <p:spPr>
          <a:xfrm>
            <a:off x="3733800" y="1270853"/>
            <a:ext cx="9906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060"/>
                </a:solidFill>
              </a:rPr>
              <a:t>onPause</a:t>
            </a:r>
            <a:endParaRPr lang="en-US">
              <a:solidFill>
                <a:srgbClr val="002060"/>
              </a:solidFill>
            </a:endParaRPr>
          </a:p>
        </p:txBody>
      </p:sp>
      <p:sp>
        <p:nvSpPr>
          <p:cNvPr id="8" name="Rectangle 7"/>
          <p:cNvSpPr/>
          <p:nvPr/>
        </p:nvSpPr>
        <p:spPr>
          <a:xfrm>
            <a:off x="5715000" y="1297822"/>
            <a:ext cx="13716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onStop</a:t>
            </a:r>
            <a:endParaRPr lang="en-US">
              <a:solidFill>
                <a:srgbClr val="FF0000"/>
              </a:solidFill>
            </a:endParaRPr>
          </a:p>
        </p:txBody>
      </p:sp>
      <p:sp>
        <p:nvSpPr>
          <p:cNvPr id="9" name="Right Arrow 8"/>
          <p:cNvSpPr/>
          <p:nvPr/>
        </p:nvSpPr>
        <p:spPr>
          <a:xfrm>
            <a:off x="4876800" y="1455519"/>
            <a:ext cx="685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7135" y="2049090"/>
            <a:ext cx="6137706" cy="369332"/>
          </a:xfrm>
          <a:prstGeom prst="rect">
            <a:avLst/>
          </a:prstGeom>
          <a:noFill/>
        </p:spPr>
        <p:txBody>
          <a:bodyPr wrap="none" rtlCol="0">
            <a:spAutoFit/>
          </a:bodyPr>
          <a:lstStyle/>
          <a:p>
            <a:r>
              <a:rPr lang="en-US" smtClean="0"/>
              <a:t>Khi 1 Activity đang Bị che khuất toàn bộ, sau đó phục hồi lại thì:</a:t>
            </a:r>
            <a:endParaRPr lang="en-US"/>
          </a:p>
        </p:txBody>
      </p:sp>
      <p:sp>
        <p:nvSpPr>
          <p:cNvPr id="11" name="Rectangle 10"/>
          <p:cNvSpPr/>
          <p:nvPr/>
        </p:nvSpPr>
        <p:spPr>
          <a:xfrm>
            <a:off x="3886200" y="2583127"/>
            <a:ext cx="9906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060"/>
                </a:solidFill>
              </a:rPr>
              <a:t>onStart</a:t>
            </a:r>
            <a:endParaRPr lang="en-US">
              <a:solidFill>
                <a:srgbClr val="002060"/>
              </a:solidFill>
            </a:endParaRPr>
          </a:p>
        </p:txBody>
      </p:sp>
      <p:sp>
        <p:nvSpPr>
          <p:cNvPr id="12" name="Rectangle 11"/>
          <p:cNvSpPr/>
          <p:nvPr/>
        </p:nvSpPr>
        <p:spPr>
          <a:xfrm>
            <a:off x="5867400" y="2610096"/>
            <a:ext cx="13716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060"/>
                </a:solidFill>
              </a:rPr>
              <a:t>onResume</a:t>
            </a:r>
            <a:endParaRPr lang="en-US">
              <a:solidFill>
                <a:srgbClr val="002060"/>
              </a:solidFill>
            </a:endParaRPr>
          </a:p>
        </p:txBody>
      </p:sp>
      <p:sp>
        <p:nvSpPr>
          <p:cNvPr id="13" name="Right Arrow 12"/>
          <p:cNvSpPr/>
          <p:nvPr/>
        </p:nvSpPr>
        <p:spPr>
          <a:xfrm>
            <a:off x="5029200" y="2767793"/>
            <a:ext cx="685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76400" y="2608922"/>
            <a:ext cx="13716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060"/>
                </a:solidFill>
              </a:rPr>
              <a:t>onReStart</a:t>
            </a:r>
            <a:endParaRPr lang="en-US">
              <a:solidFill>
                <a:srgbClr val="002060"/>
              </a:solidFill>
            </a:endParaRPr>
          </a:p>
        </p:txBody>
      </p:sp>
      <p:sp>
        <p:nvSpPr>
          <p:cNvPr id="15" name="Right Arrow 14"/>
          <p:cNvSpPr/>
          <p:nvPr/>
        </p:nvSpPr>
        <p:spPr>
          <a:xfrm>
            <a:off x="3124200" y="2753703"/>
            <a:ext cx="685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62774" y="3519061"/>
            <a:ext cx="3367717" cy="369332"/>
          </a:xfrm>
          <a:prstGeom prst="rect">
            <a:avLst/>
          </a:prstGeom>
          <a:noFill/>
        </p:spPr>
        <p:txBody>
          <a:bodyPr wrap="none" rtlCol="0">
            <a:spAutoFit/>
          </a:bodyPr>
          <a:lstStyle/>
          <a:p>
            <a:r>
              <a:rPr lang="en-US" smtClean="0"/>
              <a:t>Khi 1 Activity Bị che khuất 1 phần:</a:t>
            </a:r>
            <a:endParaRPr lang="en-US"/>
          </a:p>
        </p:txBody>
      </p:sp>
      <p:sp>
        <p:nvSpPr>
          <p:cNvPr id="18" name="Rectangle 17"/>
          <p:cNvSpPr/>
          <p:nvPr/>
        </p:nvSpPr>
        <p:spPr>
          <a:xfrm>
            <a:off x="3889439" y="3494514"/>
            <a:ext cx="9906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onPause</a:t>
            </a:r>
            <a:endParaRPr lang="en-US">
              <a:solidFill>
                <a:srgbClr val="FF0000"/>
              </a:solidFill>
            </a:endParaRPr>
          </a:p>
        </p:txBody>
      </p:sp>
      <p:sp>
        <p:nvSpPr>
          <p:cNvPr id="21" name="TextBox 20"/>
          <p:cNvSpPr txBox="1"/>
          <p:nvPr/>
        </p:nvSpPr>
        <p:spPr>
          <a:xfrm>
            <a:off x="362774" y="4272751"/>
            <a:ext cx="6062365" cy="369332"/>
          </a:xfrm>
          <a:prstGeom prst="rect">
            <a:avLst/>
          </a:prstGeom>
          <a:noFill/>
        </p:spPr>
        <p:txBody>
          <a:bodyPr wrap="none" rtlCol="0">
            <a:spAutoFit/>
          </a:bodyPr>
          <a:lstStyle/>
          <a:p>
            <a:r>
              <a:rPr lang="en-US" smtClean="0"/>
              <a:t>Khi 1 Activity đang Bị che khuất 1 phần, sau đó phục hồi lại thì:</a:t>
            </a:r>
            <a:endParaRPr lang="en-US"/>
          </a:p>
        </p:txBody>
      </p:sp>
      <p:sp>
        <p:nvSpPr>
          <p:cNvPr id="23" name="Rectangle 22"/>
          <p:cNvSpPr/>
          <p:nvPr/>
        </p:nvSpPr>
        <p:spPr>
          <a:xfrm>
            <a:off x="6425139" y="4299720"/>
            <a:ext cx="13716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060"/>
                </a:solidFill>
              </a:rPr>
              <a:t>onResume</a:t>
            </a:r>
            <a:endParaRPr lang="en-US">
              <a:solidFill>
                <a:srgbClr val="002060"/>
              </a:solidFill>
            </a:endParaRPr>
          </a:p>
        </p:txBody>
      </p:sp>
      <p:sp>
        <p:nvSpPr>
          <p:cNvPr id="27" name="TextBox 26"/>
          <p:cNvSpPr txBox="1"/>
          <p:nvPr/>
        </p:nvSpPr>
        <p:spPr>
          <a:xfrm>
            <a:off x="5865254" y="3433773"/>
            <a:ext cx="2688557" cy="369332"/>
          </a:xfrm>
          <a:prstGeom prst="rect">
            <a:avLst/>
          </a:prstGeom>
          <a:noFill/>
        </p:spPr>
        <p:txBody>
          <a:bodyPr wrap="none" rtlCol="0">
            <a:spAutoFit/>
          </a:bodyPr>
          <a:lstStyle/>
          <a:p>
            <a:r>
              <a:rPr lang="en-US" smtClean="0"/>
              <a:t>Onstop, onpause</a:t>
            </a:r>
            <a:r>
              <a:rPr lang="en-US" smtClean="0">
                <a:sym typeface="Wingdings" panose="05000000000000000000" pitchFamily="2" charset="2"/>
              </a:rPr>
              <a:t></a:t>
            </a:r>
            <a:r>
              <a:rPr lang="en-US" smtClean="0"/>
              <a:t>killable</a:t>
            </a:r>
            <a:endParaRPr lang="en-US"/>
          </a:p>
        </p:txBody>
      </p:sp>
      <p:sp>
        <p:nvSpPr>
          <p:cNvPr id="28" name="TextBox 27"/>
          <p:cNvSpPr txBox="1"/>
          <p:nvPr/>
        </p:nvSpPr>
        <p:spPr>
          <a:xfrm>
            <a:off x="642819" y="5111729"/>
            <a:ext cx="3438762" cy="369332"/>
          </a:xfrm>
          <a:prstGeom prst="rect">
            <a:avLst/>
          </a:prstGeom>
          <a:noFill/>
        </p:spPr>
        <p:txBody>
          <a:bodyPr wrap="none" rtlCol="0">
            <a:spAutoFit/>
          </a:bodyPr>
          <a:lstStyle/>
          <a:p>
            <a:r>
              <a:rPr lang="en-US" smtClean="0"/>
              <a:t>Khi 1 Activity bị đóng(hủy bộ nhớ):</a:t>
            </a:r>
            <a:endParaRPr lang="en-US"/>
          </a:p>
        </p:txBody>
      </p:sp>
      <p:sp>
        <p:nvSpPr>
          <p:cNvPr id="29" name="Rectangle 28"/>
          <p:cNvSpPr/>
          <p:nvPr/>
        </p:nvSpPr>
        <p:spPr>
          <a:xfrm>
            <a:off x="2133600" y="5708470"/>
            <a:ext cx="9906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060"/>
                </a:solidFill>
              </a:rPr>
              <a:t>onPause</a:t>
            </a:r>
            <a:endParaRPr lang="en-US">
              <a:solidFill>
                <a:srgbClr val="002060"/>
              </a:solidFill>
            </a:endParaRPr>
          </a:p>
        </p:txBody>
      </p:sp>
      <p:sp>
        <p:nvSpPr>
          <p:cNvPr id="30" name="Rectangle 29"/>
          <p:cNvSpPr/>
          <p:nvPr/>
        </p:nvSpPr>
        <p:spPr>
          <a:xfrm>
            <a:off x="4114800" y="5735439"/>
            <a:ext cx="13716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onStop</a:t>
            </a:r>
            <a:endParaRPr lang="en-US">
              <a:solidFill>
                <a:srgbClr val="FF0000"/>
              </a:solidFill>
            </a:endParaRPr>
          </a:p>
        </p:txBody>
      </p:sp>
      <p:sp>
        <p:nvSpPr>
          <p:cNvPr id="31" name="Right Arrow 30"/>
          <p:cNvSpPr/>
          <p:nvPr/>
        </p:nvSpPr>
        <p:spPr>
          <a:xfrm>
            <a:off x="3276600" y="5893136"/>
            <a:ext cx="685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477000" y="5760207"/>
            <a:ext cx="1371600" cy="381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onDestroy</a:t>
            </a:r>
            <a:endParaRPr lang="en-US">
              <a:solidFill>
                <a:srgbClr val="FF0000"/>
              </a:solidFill>
            </a:endParaRPr>
          </a:p>
        </p:txBody>
      </p:sp>
      <p:sp>
        <p:nvSpPr>
          <p:cNvPr id="33" name="Right Arrow 32"/>
          <p:cNvSpPr/>
          <p:nvPr/>
        </p:nvSpPr>
        <p:spPr>
          <a:xfrm>
            <a:off x="5638800" y="5917904"/>
            <a:ext cx="685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502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0" indent="-457200">
              <a:buFont typeface="+mj-lt"/>
              <a:buAutoNum type="arabicParenR"/>
              <a:defRPr/>
            </a:pPr>
            <a:r>
              <a:rPr lang="fr-FR" sz="2400" kern="0" smtClean="0">
                <a:solidFill>
                  <a:srgbClr val="002060"/>
                </a:solidFill>
                <a:latin typeface="Cambria" panose="02040503050406030204" pitchFamily="18" charset="0"/>
              </a:rPr>
              <a:t>Applications </a:t>
            </a:r>
            <a:r>
              <a:rPr lang="fr-FR" sz="2400" kern="0">
                <a:solidFill>
                  <a:srgbClr val="002060"/>
                </a:solidFill>
                <a:latin typeface="Cambria" panose="02040503050406030204" pitchFamily="18" charset="0"/>
              </a:rPr>
              <a:t>là gì</a:t>
            </a:r>
            <a:r>
              <a:rPr lang="fr-FR" sz="2400" kern="0" smtClean="0">
                <a:solidFill>
                  <a:srgbClr val="002060"/>
                </a:solidFill>
                <a:latin typeface="Cambria" panose="02040503050406030204" pitchFamily="18" charset="0"/>
              </a:rPr>
              <a:t>?</a:t>
            </a:r>
            <a:endParaRPr lang="fr-FR" sz="2400" kern="0">
              <a:solidFill>
                <a:srgbClr val="002060"/>
              </a:solidFill>
              <a:latin typeface="Cambria" panose="02040503050406030204" pitchFamily="18" charset="0"/>
            </a:endParaRPr>
          </a:p>
          <a:p>
            <a:pPr marL="457200" lvl="0" indent="-457200">
              <a:buFont typeface="+mj-lt"/>
              <a:buAutoNum type="arabicParenR"/>
              <a:defRPr/>
            </a:pPr>
            <a:r>
              <a:rPr lang="fr-FR" sz="2400" kern="0" smtClean="0">
                <a:solidFill>
                  <a:srgbClr val="002060"/>
                </a:solidFill>
                <a:latin typeface="Cambria" panose="02040503050406030204" pitchFamily="18" charset="0"/>
              </a:rPr>
              <a:t>Activities </a:t>
            </a:r>
            <a:r>
              <a:rPr lang="fr-FR" sz="2400" kern="0">
                <a:solidFill>
                  <a:srgbClr val="002060"/>
                </a:solidFill>
                <a:latin typeface="Cambria" panose="02040503050406030204" pitchFamily="18" charset="0"/>
              </a:rPr>
              <a:t>là gì</a:t>
            </a:r>
            <a:r>
              <a:rPr lang="fr-FR" sz="2400" kern="0" smtClean="0">
                <a:solidFill>
                  <a:srgbClr val="002060"/>
                </a:solidFill>
                <a:latin typeface="Cambria" panose="02040503050406030204" pitchFamily="18" charset="0"/>
              </a:rPr>
              <a:t>?</a:t>
            </a:r>
            <a:endParaRPr lang="fr-FR" sz="2400" kern="0">
              <a:solidFill>
                <a:srgbClr val="002060"/>
              </a:solidFill>
              <a:latin typeface="Cambria" panose="02040503050406030204" pitchFamily="18" charset="0"/>
            </a:endParaRPr>
          </a:p>
          <a:p>
            <a:pPr marL="457200" lvl="0" indent="-457200">
              <a:buFont typeface="+mj-lt"/>
              <a:buAutoNum type="arabicParenR"/>
              <a:defRPr/>
            </a:pPr>
            <a:r>
              <a:rPr lang="fr-FR" sz="2400" kern="0" smtClean="0">
                <a:solidFill>
                  <a:srgbClr val="002060"/>
                </a:solidFill>
                <a:latin typeface="Cambria" panose="02040503050406030204" pitchFamily="18" charset="0"/>
              </a:rPr>
              <a:t>Activity </a:t>
            </a:r>
            <a:r>
              <a:rPr lang="fr-FR" sz="2400" kern="0">
                <a:solidFill>
                  <a:srgbClr val="002060"/>
                </a:solidFill>
                <a:latin typeface="Cambria" panose="02040503050406030204" pitchFamily="18" charset="0"/>
              </a:rPr>
              <a:t>Stack là gì</a:t>
            </a:r>
            <a:r>
              <a:rPr lang="fr-FR" sz="2400" kern="0" smtClean="0">
                <a:solidFill>
                  <a:srgbClr val="002060"/>
                </a:solidFill>
                <a:latin typeface="Cambria" panose="02040503050406030204" pitchFamily="18" charset="0"/>
              </a:rPr>
              <a:t>?</a:t>
            </a:r>
            <a:endParaRPr lang="fr-FR" sz="2400" kern="0">
              <a:solidFill>
                <a:srgbClr val="002060"/>
              </a:solidFill>
              <a:latin typeface="Cambria" panose="02040503050406030204" pitchFamily="18" charset="0"/>
            </a:endParaRPr>
          </a:p>
          <a:p>
            <a:pPr marL="457200" lvl="0" indent="-457200">
              <a:buFont typeface="+mj-lt"/>
              <a:buAutoNum type="arabicParenR"/>
              <a:defRPr/>
            </a:pPr>
            <a:r>
              <a:rPr lang="fr-FR" sz="2400" kern="0" smtClean="0">
                <a:solidFill>
                  <a:srgbClr val="002060"/>
                </a:solidFill>
                <a:latin typeface="Cambria" panose="02040503050406030204" pitchFamily="18" charset="0"/>
              </a:rPr>
              <a:t>Tasks </a:t>
            </a:r>
            <a:r>
              <a:rPr lang="fr-FR" sz="2400" kern="0">
                <a:solidFill>
                  <a:srgbClr val="002060"/>
                </a:solidFill>
                <a:latin typeface="Cambria" panose="02040503050406030204" pitchFamily="18" charset="0"/>
              </a:rPr>
              <a:t>là gì</a:t>
            </a:r>
            <a:r>
              <a:rPr lang="fr-FR" sz="2400" kern="0" smtClean="0">
                <a:solidFill>
                  <a:srgbClr val="002060"/>
                </a:solidFill>
                <a:latin typeface="Cambria" panose="02040503050406030204" pitchFamily="18" charset="0"/>
              </a:rPr>
              <a:t>?</a:t>
            </a:r>
            <a:endParaRPr lang="fr-FR" sz="2400" kern="0">
              <a:solidFill>
                <a:srgbClr val="002060"/>
              </a:solidFill>
              <a:latin typeface="Cambria" panose="02040503050406030204" pitchFamily="18" charset="0"/>
            </a:endParaRPr>
          </a:p>
          <a:p>
            <a:pPr marL="457200" lvl="0" indent="-457200">
              <a:buFont typeface="+mj-lt"/>
              <a:buAutoNum type="arabicParenR"/>
              <a:defRPr/>
            </a:pPr>
            <a:r>
              <a:rPr lang="fr-FR" sz="2400" kern="0" smtClean="0">
                <a:solidFill>
                  <a:srgbClr val="002060"/>
                </a:solidFill>
                <a:latin typeface="Cambria" panose="02040503050406030204" pitchFamily="18" charset="0"/>
              </a:rPr>
              <a:t>Life </a:t>
            </a:r>
            <a:r>
              <a:rPr lang="fr-FR" sz="2400" kern="0">
                <a:solidFill>
                  <a:srgbClr val="002060"/>
                </a:solidFill>
                <a:latin typeface="Cambria" panose="02040503050406030204" pitchFamily="18" charset="0"/>
              </a:rPr>
              <a:t>Cycle States là gì</a:t>
            </a:r>
            <a:r>
              <a:rPr lang="fr-FR" sz="2400" kern="0" smtClean="0">
                <a:solidFill>
                  <a:srgbClr val="002060"/>
                </a:solidFill>
                <a:latin typeface="Cambria" panose="02040503050406030204" pitchFamily="18" charset="0"/>
              </a:rPr>
              <a:t>?</a:t>
            </a:r>
          </a:p>
          <a:p>
            <a:pPr marL="457200" lvl="0" indent="-457200">
              <a:buFont typeface="+mj-lt"/>
              <a:buAutoNum type="arabicParenR"/>
              <a:defRPr/>
            </a:pPr>
            <a:r>
              <a:rPr lang="fr-FR" sz="2400" kern="0" smtClean="0">
                <a:solidFill>
                  <a:srgbClr val="002060"/>
                </a:solidFill>
                <a:latin typeface="Cambria" panose="02040503050406030204" pitchFamily="18" charset="0"/>
              </a:rPr>
              <a:t>Thực hành: </a:t>
            </a:r>
          </a:p>
          <a:p>
            <a:pPr lvl="1">
              <a:defRPr/>
            </a:pPr>
            <a:r>
              <a:rPr lang="vi-VN" sz="2400" kern="0" smtClean="0">
                <a:solidFill>
                  <a:srgbClr val="002060"/>
                </a:solidFill>
                <a:latin typeface="Cambria" panose="02040503050406030204" pitchFamily="18" charset="0"/>
              </a:rPr>
              <a:t>Xử </a:t>
            </a:r>
            <a:r>
              <a:rPr lang="vi-VN" sz="2400" kern="0">
                <a:solidFill>
                  <a:srgbClr val="002060"/>
                </a:solidFill>
                <a:latin typeface="Cambria" panose="02040503050406030204" pitchFamily="18" charset="0"/>
              </a:rPr>
              <a:t>lý được 2 trường hợp: Che khuất một phần màn hình, che khuất toàn bộ màn </a:t>
            </a:r>
            <a:r>
              <a:rPr lang="vi-VN" sz="2400" kern="0" smtClean="0">
                <a:solidFill>
                  <a:srgbClr val="002060"/>
                </a:solidFill>
                <a:latin typeface="Cambria" panose="02040503050406030204" pitchFamily="18" charset="0"/>
              </a:rPr>
              <a:t>hình</a:t>
            </a:r>
            <a:endParaRPr lang="en-US" sz="2400" kern="0" smtClean="0">
              <a:solidFill>
                <a:srgbClr val="002060"/>
              </a:solidFill>
              <a:latin typeface="Cambria" panose="02040503050406030204" pitchFamily="18" charset="0"/>
            </a:endParaRPr>
          </a:p>
          <a:p>
            <a:pPr lvl="1">
              <a:defRPr/>
            </a:pPr>
            <a:r>
              <a:rPr lang="vi-VN" sz="2400" kern="0" smtClean="0">
                <a:solidFill>
                  <a:srgbClr val="002060"/>
                </a:solidFill>
                <a:latin typeface="Cambria" panose="02040503050406030204" pitchFamily="18" charset="0"/>
              </a:rPr>
              <a:t>Nắm </a:t>
            </a:r>
            <a:r>
              <a:rPr lang="vi-VN" sz="2400" kern="0">
                <a:solidFill>
                  <a:srgbClr val="002060"/>
                </a:solidFill>
                <a:latin typeface="Cambria" panose="02040503050406030204" pitchFamily="18" charset="0"/>
              </a:rPr>
              <a:t>được sự kiện nào lưu trữ thao tác sử dụng, Sự kiện nào phục hồi thao tác sử dụng,</a:t>
            </a:r>
            <a:endParaRPr lang="en-US" sz="2400" b="1" kern="0" dirty="0">
              <a:solidFill>
                <a:srgbClr val="002060"/>
              </a:solidFill>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fr-FR" sz="2400" b="1" kern="0" smtClean="0">
                  <a:solidFill>
                    <a:srgbClr val="002060"/>
                  </a:solidFill>
                  <a:latin typeface="Cambria" panose="02040503050406030204" pitchFamily="18" charset="0"/>
                </a:rPr>
                <a:t>1) Applications </a:t>
              </a:r>
              <a:r>
                <a:rPr lang="fr-FR" sz="2400" b="1" kern="0">
                  <a:solidFill>
                    <a:srgbClr val="002060"/>
                  </a:solidFill>
                  <a:latin typeface="Cambria" panose="02040503050406030204" pitchFamily="18" charset="0"/>
                </a:rPr>
                <a:t>là gì?</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512022" y="1295400"/>
            <a:ext cx="8129690" cy="2308324"/>
          </a:xfrm>
          <a:prstGeom prst="rect">
            <a:avLst/>
          </a:prstGeom>
        </p:spPr>
        <p:txBody>
          <a:bodyPr wrap="square">
            <a:spAutoFit/>
          </a:bodyPr>
          <a:lstStyle/>
          <a:p>
            <a:pPr algn="just"/>
            <a:r>
              <a:rPr lang="vi-VN" sz="2400">
                <a:latin typeface="Cambria" panose="02040503050406030204" pitchFamily="18" charset="0"/>
              </a:rPr>
              <a:t>– </a:t>
            </a:r>
            <a:r>
              <a:rPr lang="fr-FR" sz="2400" b="1" kern="0">
                <a:solidFill>
                  <a:srgbClr val="002060"/>
                </a:solidFill>
                <a:latin typeface="Cambria" panose="02040503050406030204" pitchFamily="18" charset="0"/>
              </a:rPr>
              <a:t>Applications </a:t>
            </a:r>
            <a:r>
              <a:rPr lang="fr-FR" sz="2400" b="1" kern="0" smtClean="0">
                <a:solidFill>
                  <a:srgbClr val="002060"/>
                </a:solidFill>
                <a:latin typeface="Cambria" panose="02040503050406030204" pitchFamily="18" charset="0"/>
              </a:rPr>
              <a:t>:</a:t>
            </a:r>
            <a:r>
              <a:rPr lang="vi-VN" sz="2400" smtClean="0">
                <a:latin typeface="Cambria" panose="02040503050406030204" pitchFamily="18" charset="0"/>
              </a:rPr>
              <a:t>Bạn </a:t>
            </a:r>
            <a:r>
              <a:rPr lang="vi-VN" sz="2400">
                <a:latin typeface="Cambria" panose="02040503050406030204" pitchFamily="18" charset="0"/>
              </a:rPr>
              <a:t>hiểu nôm na như sau: Mỗi một Android Project khi bạn biên dịch thành công thì sẽ được đóng gói thành tập tin </a:t>
            </a:r>
            <a:r>
              <a:rPr lang="vi-VN" sz="2400" b="1">
                <a:solidFill>
                  <a:srgbClr val="FF0000"/>
                </a:solidFill>
                <a:latin typeface="Cambria" panose="02040503050406030204" pitchFamily="18" charset="0"/>
              </a:rPr>
              <a:t>.apk</a:t>
            </a:r>
            <a:r>
              <a:rPr lang="vi-VN" sz="2400">
                <a:latin typeface="Cambria" panose="02040503050406030204" pitchFamily="18" charset="0"/>
              </a:rPr>
              <a:t>, tập tin</a:t>
            </a:r>
            <a:r>
              <a:rPr lang="vi-VN" sz="2400" b="1">
                <a:solidFill>
                  <a:srgbClr val="FF0000"/>
                </a:solidFill>
                <a:latin typeface="Cambria" panose="02040503050406030204" pitchFamily="18" charset="0"/>
              </a:rPr>
              <a:t> .apk</a:t>
            </a:r>
            <a:r>
              <a:rPr lang="vi-VN" sz="2400" b="1">
                <a:latin typeface="Cambria" panose="02040503050406030204" pitchFamily="18" charset="0"/>
              </a:rPr>
              <a:t> </a:t>
            </a:r>
            <a:r>
              <a:rPr lang="vi-VN" sz="2400">
                <a:latin typeface="Cambria" panose="02040503050406030204" pitchFamily="18" charset="0"/>
              </a:rPr>
              <a:t>được gọi là một Application (Ứng dụng cụ thể nào đó – Ví dụ như ứng dụng chống tin nhắn rác, ứng dụng tìm đường đi ngắn nhất, ứng dụng đăng ký học phần bằng sms …. )</a:t>
            </a:r>
            <a:endParaRPr lang="en-US" sz="2400">
              <a:latin typeface="Cambria" panose="02040503050406030204" pitchFamily="18" charset="0"/>
            </a:endParaRPr>
          </a:p>
        </p:txBody>
      </p:sp>
    </p:spTree>
    <p:extLst>
      <p:ext uri="{BB962C8B-B14F-4D97-AF65-F5344CB8AC3E}">
        <p14:creationId xmlns:p14="http://schemas.microsoft.com/office/powerpoint/2010/main" val="1352839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fr-FR" sz="2400" b="1" kern="0" smtClean="0">
                  <a:solidFill>
                    <a:srgbClr val="002060"/>
                  </a:solidFill>
                  <a:latin typeface="Cambria" panose="02040503050406030204" pitchFamily="18" charset="0"/>
                </a:rPr>
                <a:t>2) Activities </a:t>
              </a:r>
              <a:r>
                <a:rPr lang="fr-FR" sz="2400" b="1" kern="0">
                  <a:solidFill>
                    <a:srgbClr val="002060"/>
                  </a:solidFill>
                  <a:latin typeface="Cambria" panose="02040503050406030204" pitchFamily="18" charset="0"/>
                </a:rPr>
                <a:t>là gì?</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272321" y="1208212"/>
            <a:ext cx="8590068" cy="3416320"/>
          </a:xfrm>
          <a:prstGeom prst="rect">
            <a:avLst/>
          </a:prstGeom>
        </p:spPr>
        <p:txBody>
          <a:bodyPr wrap="square">
            <a:spAutoFit/>
          </a:bodyPr>
          <a:lstStyle/>
          <a:p>
            <a:pPr algn="just"/>
            <a:r>
              <a:rPr lang="vi-VN" sz="2400">
                <a:latin typeface="Cambria" panose="02040503050406030204" pitchFamily="18" charset="0"/>
              </a:rPr>
              <a:t>– Thông thường trong một ứng dụng (Application) sẽ có một hoặc nhiều Activity (bạn hiểu đại khái là các màn hình tương tác giống như Form trong .Net).</a:t>
            </a:r>
          </a:p>
          <a:p>
            <a:pPr algn="just"/>
            <a:r>
              <a:rPr lang="vi-VN" sz="2400">
                <a:latin typeface="Cambria" panose="02040503050406030204" pitchFamily="18" charset="0"/>
              </a:rPr>
              <a:t>– Mỗi một Activity này sẽ có một vòng đời riêng độc lập hoàn toàn với các Activity khác, bạn sẽ hiểu rõ hơn về vòng đời trong phần Life Cycle States. Việc hiểu rõ vòng đời của Activity là rất quan trọng trong việc xử lý thông tin.</a:t>
            </a:r>
          </a:p>
          <a:p>
            <a:pPr algn="just"/>
            <a:r>
              <a:rPr lang="vi-VN" sz="2400">
                <a:latin typeface="Cambria" panose="02040503050406030204" pitchFamily="18" charset="0"/>
              </a:rPr>
              <a:t>– Mỗi một Activity muốn được triệu gọi trong ứng dụng thì bắt buộc nó phải được khai báo trong Manifest</a:t>
            </a:r>
          </a:p>
        </p:txBody>
      </p:sp>
    </p:spTree>
    <p:extLst>
      <p:ext uri="{BB962C8B-B14F-4D97-AF65-F5344CB8AC3E}">
        <p14:creationId xmlns:p14="http://schemas.microsoft.com/office/powerpoint/2010/main" val="991835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fr-FR" sz="2400" b="1" kern="0" smtClean="0">
                  <a:solidFill>
                    <a:srgbClr val="002060"/>
                  </a:solidFill>
                  <a:latin typeface="Cambria" panose="02040503050406030204" pitchFamily="18" charset="0"/>
                </a:rPr>
                <a:t>3) Activity </a:t>
              </a:r>
              <a:r>
                <a:rPr lang="fr-FR" sz="2400" b="1" kern="0">
                  <a:solidFill>
                    <a:srgbClr val="002060"/>
                  </a:solidFill>
                  <a:latin typeface="Cambria" panose="02040503050406030204" pitchFamily="18" charset="0"/>
                </a:rPr>
                <a:t>Stack là gì?</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542002" y="1174485"/>
            <a:ext cx="8373398" cy="2677656"/>
          </a:xfrm>
          <a:prstGeom prst="rect">
            <a:avLst/>
          </a:prstGeom>
        </p:spPr>
        <p:txBody>
          <a:bodyPr wrap="square">
            <a:spAutoFit/>
          </a:bodyPr>
          <a:lstStyle/>
          <a:p>
            <a:pPr algn="just"/>
            <a:r>
              <a:rPr lang="vi-VN" sz="2400">
                <a:latin typeface="Cambria" panose="02040503050406030204" pitchFamily="18" charset="0"/>
              </a:rPr>
              <a:t>– Tương tự như các ngôn ngữ lập trình khác, Activity Stack hoạt động theo cơ chế LIFO (LAST IN FIRST OUT)</a:t>
            </a:r>
          </a:p>
          <a:p>
            <a:pPr algn="just"/>
            <a:r>
              <a:rPr lang="vi-VN" sz="2400">
                <a:latin typeface="Cambria" panose="02040503050406030204" pitchFamily="18" charset="0"/>
              </a:rPr>
              <a:t>-Mỗi một Activity mới được mở lên nó sẽ ở bên trên Activity cũ, để trở về Activity thì bạn chỉ cần nhấn nút “Back” để trở về hoặc viết lệnh. Tuy nhiên nếu bạn nhấn nút Home rồi thì sẽ không thể dùng nút “Back</a:t>
            </a:r>
            <a:r>
              <a:rPr lang="vi-VN" sz="2400" smtClean="0">
                <a:latin typeface="Cambria" panose="02040503050406030204" pitchFamily="18" charset="0"/>
              </a:rPr>
              <a:t>”</a:t>
            </a:r>
            <a:r>
              <a:rPr lang="en-US" sz="2400" smtClean="0">
                <a:latin typeface="Cambria" panose="02040503050406030204" pitchFamily="18" charset="0"/>
              </a:rPr>
              <a:t>/Close</a:t>
            </a:r>
            <a:r>
              <a:rPr lang="vi-VN" sz="2400" smtClean="0">
                <a:latin typeface="Cambria" panose="02040503050406030204" pitchFamily="18" charset="0"/>
              </a:rPr>
              <a:t> </a:t>
            </a:r>
            <a:r>
              <a:rPr lang="vi-VN" sz="2400">
                <a:latin typeface="Cambria" panose="02040503050406030204" pitchFamily="18" charset="0"/>
              </a:rPr>
              <a:t>để quay lại màn hình cũ được.</a:t>
            </a:r>
          </a:p>
        </p:txBody>
      </p:sp>
    </p:spTree>
    <p:extLst>
      <p:ext uri="{BB962C8B-B14F-4D97-AF65-F5344CB8AC3E}">
        <p14:creationId xmlns:p14="http://schemas.microsoft.com/office/powerpoint/2010/main" val="2711777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fr-FR" sz="2400" b="1" kern="0" smtClean="0">
                  <a:solidFill>
                    <a:srgbClr val="002060"/>
                  </a:solidFill>
                  <a:latin typeface="Cambria" panose="02040503050406030204" pitchFamily="18" charset="0"/>
                </a:rPr>
                <a:t>3) Activity </a:t>
              </a:r>
              <a:r>
                <a:rPr lang="fr-FR" sz="2400" b="1" kern="0">
                  <a:solidFill>
                    <a:srgbClr val="002060"/>
                  </a:solidFill>
                  <a:latin typeface="Cambria" panose="02040503050406030204" pitchFamily="18" charset="0"/>
                </a:rPr>
                <a:t>Stack là gì?</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26" name="Picture 2" descr="5_Life_cycle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160363" cy="4343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7124" y="5721246"/>
            <a:ext cx="7796276" cy="461665"/>
          </a:xfrm>
          <a:prstGeom prst="rect">
            <a:avLst/>
          </a:prstGeom>
        </p:spPr>
        <p:txBody>
          <a:bodyPr wrap="square">
            <a:spAutoFit/>
          </a:bodyPr>
          <a:lstStyle/>
          <a:p>
            <a:r>
              <a:rPr lang="en-US" sz="2400">
                <a:latin typeface="Cambria" panose="02040503050406030204" pitchFamily="18" charset="0"/>
              </a:rPr>
              <a:t>– Ở đây bạn chú ý là có 2 kiểu mở Activity mới :</a:t>
            </a:r>
          </a:p>
        </p:txBody>
      </p:sp>
    </p:spTree>
    <p:extLst>
      <p:ext uri="{BB962C8B-B14F-4D97-AF65-F5344CB8AC3E}">
        <p14:creationId xmlns:p14="http://schemas.microsoft.com/office/powerpoint/2010/main" val="2628229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fr-FR" sz="2400" b="1" kern="0" smtClean="0">
                  <a:solidFill>
                    <a:srgbClr val="002060"/>
                  </a:solidFill>
                  <a:latin typeface="Cambria" panose="02040503050406030204" pitchFamily="18" charset="0"/>
                </a:rPr>
                <a:t>3) Activity </a:t>
              </a:r>
              <a:r>
                <a:rPr lang="fr-FR" sz="2400" b="1" kern="0">
                  <a:solidFill>
                    <a:srgbClr val="002060"/>
                  </a:solidFill>
                  <a:latin typeface="Cambria" panose="02040503050406030204" pitchFamily="18" charset="0"/>
                </a:rPr>
                <a:t>Stack là gì?</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505776" y="1295400"/>
            <a:ext cx="7952424" cy="4524315"/>
          </a:xfrm>
          <a:prstGeom prst="rect">
            <a:avLst/>
          </a:prstGeom>
        </p:spPr>
        <p:txBody>
          <a:bodyPr wrap="square">
            <a:spAutoFit/>
          </a:bodyPr>
          <a:lstStyle/>
          <a:p>
            <a:pPr algn="just"/>
            <a:r>
              <a:rPr lang="vi-VN" sz="2400">
                <a:latin typeface="Cambria" panose="02040503050406030204" pitchFamily="18" charset="0"/>
              </a:rPr>
              <a:t>a) Mở Activity mới lên làm che khuất toàn bộ Activity cũ (không nhìn thấy Activity cũ): sảy ra sự kiện </a:t>
            </a:r>
            <a:r>
              <a:rPr lang="vi-VN" sz="2400" b="1">
                <a:solidFill>
                  <a:srgbClr val="FF0000"/>
                </a:solidFill>
                <a:latin typeface="Cambria" panose="02040503050406030204" pitchFamily="18" charset="0"/>
              </a:rPr>
              <a:t>onPause</a:t>
            </a:r>
            <a:r>
              <a:rPr lang="vi-VN" sz="2400">
                <a:solidFill>
                  <a:srgbClr val="FF0000"/>
                </a:solidFill>
                <a:latin typeface="Cambria" panose="02040503050406030204" pitchFamily="18" charset="0"/>
              </a:rPr>
              <a:t> </a:t>
            </a:r>
            <a:r>
              <a:rPr lang="vi-VN" sz="2400">
                <a:latin typeface="Cambria" panose="02040503050406030204" pitchFamily="18" charset="0"/>
              </a:rPr>
              <a:t>rồi </a:t>
            </a:r>
            <a:r>
              <a:rPr lang="vi-VN" sz="2400" b="1">
                <a:solidFill>
                  <a:srgbClr val="FF0000"/>
                </a:solidFill>
                <a:latin typeface="Cambria" panose="02040503050406030204" pitchFamily="18" charset="0"/>
              </a:rPr>
              <a:t>onStop</a:t>
            </a:r>
            <a:r>
              <a:rPr lang="vi-VN" sz="2400">
                <a:solidFill>
                  <a:srgbClr val="FF0000"/>
                </a:solidFill>
                <a:latin typeface="Cambria" panose="02040503050406030204" pitchFamily="18" charset="0"/>
              </a:rPr>
              <a:t> </a:t>
            </a:r>
            <a:r>
              <a:rPr lang="vi-VN" sz="2400">
                <a:latin typeface="Cambria" panose="02040503050406030204" pitchFamily="18" charset="0"/>
              </a:rPr>
              <a:t>đối với Activity cũ</a:t>
            </a:r>
          </a:p>
          <a:p>
            <a:pPr algn="just"/>
            <a:r>
              <a:rPr lang="vi-VN" sz="2400">
                <a:latin typeface="Cambria" panose="02040503050406030204" pitchFamily="18" charset="0"/>
              </a:rPr>
              <a:t>b) Mở Activity mới lên làm che khuất một phần Activity cũ (vẫn nhìn thấy Activity cũ): Sảy ra sự kiện </a:t>
            </a:r>
            <a:r>
              <a:rPr lang="vi-VN" sz="2400" b="1">
                <a:solidFill>
                  <a:srgbClr val="FF0000"/>
                </a:solidFill>
                <a:latin typeface="Cambria" panose="02040503050406030204" pitchFamily="18" charset="0"/>
              </a:rPr>
              <a:t>onPause </a:t>
            </a:r>
            <a:r>
              <a:rPr lang="vi-VN" sz="2400">
                <a:latin typeface="Cambria" panose="02040503050406030204" pitchFamily="18" charset="0"/>
              </a:rPr>
              <a:t>với Activity cũ.</a:t>
            </a:r>
          </a:p>
          <a:p>
            <a:pPr algn="just"/>
            <a:r>
              <a:rPr lang="vi-VN" sz="2400">
                <a:latin typeface="Cambria" panose="02040503050406030204" pitchFamily="18" charset="0"/>
              </a:rPr>
              <a:t>– Khi quay trở về Activity cũ thì sau khi thực hiện xong các hàm cần thiết, chắc chắn nó phải gọi hàm </a:t>
            </a:r>
            <a:r>
              <a:rPr lang="vi-VN" sz="2400" b="1">
                <a:solidFill>
                  <a:srgbClr val="FF0000"/>
                </a:solidFill>
                <a:latin typeface="Cambria" panose="02040503050406030204" pitchFamily="18" charset="0"/>
              </a:rPr>
              <a:t>onResume</a:t>
            </a:r>
            <a:r>
              <a:rPr lang="vi-VN" sz="2400">
                <a:solidFill>
                  <a:srgbClr val="FF0000"/>
                </a:solidFill>
                <a:latin typeface="Cambria" panose="02040503050406030204" pitchFamily="18" charset="0"/>
              </a:rPr>
              <a:t> </a:t>
            </a:r>
            <a:r>
              <a:rPr lang="vi-VN" sz="2400">
                <a:latin typeface="Cambria" panose="02040503050406030204" pitchFamily="18" charset="0"/>
              </a:rPr>
              <a:t>để phục hồi lại trạng thái ứng dụng</a:t>
            </a:r>
          </a:p>
          <a:p>
            <a:pPr algn="just"/>
            <a:r>
              <a:rPr lang="vi-VN" sz="2400">
                <a:latin typeface="Cambria" panose="02040503050406030204" pitchFamily="18" charset="0"/>
              </a:rPr>
              <a:t>– Như vậy ta thường lưu lại trạng thái của ứng dụng trong sự kiện </a:t>
            </a:r>
            <a:r>
              <a:rPr lang="vi-VN" sz="2400" b="1">
                <a:solidFill>
                  <a:srgbClr val="FF0000"/>
                </a:solidFill>
                <a:latin typeface="Cambria" panose="02040503050406030204" pitchFamily="18" charset="0"/>
              </a:rPr>
              <a:t>onPause</a:t>
            </a:r>
            <a:r>
              <a:rPr lang="vi-VN" sz="2400">
                <a:solidFill>
                  <a:srgbClr val="FF0000"/>
                </a:solidFill>
                <a:latin typeface="Cambria" panose="02040503050406030204" pitchFamily="18" charset="0"/>
              </a:rPr>
              <a:t> </a:t>
            </a:r>
            <a:r>
              <a:rPr lang="vi-VN" sz="2400">
                <a:latin typeface="Cambria" panose="02040503050406030204" pitchFamily="18" charset="0"/>
              </a:rPr>
              <a:t>và đọc lại trạng thái ứng dụng trong sự kiện </a:t>
            </a:r>
            <a:r>
              <a:rPr lang="vi-VN" sz="2400" b="1">
                <a:solidFill>
                  <a:srgbClr val="FF0000"/>
                </a:solidFill>
                <a:latin typeface="Cambria" panose="02040503050406030204" pitchFamily="18" charset="0"/>
              </a:rPr>
              <a:t>onResume</a:t>
            </a:r>
            <a:endParaRPr lang="vi-VN" sz="2400">
              <a:latin typeface="Cambria" panose="02040503050406030204" pitchFamily="18" charset="0"/>
            </a:endParaRPr>
          </a:p>
        </p:txBody>
      </p:sp>
    </p:spTree>
    <p:extLst>
      <p:ext uri="{BB962C8B-B14F-4D97-AF65-F5344CB8AC3E}">
        <p14:creationId xmlns:p14="http://schemas.microsoft.com/office/powerpoint/2010/main" val="405774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fr-FR" sz="2400" b="1" kern="0" smtClean="0">
                  <a:solidFill>
                    <a:srgbClr val="002060"/>
                  </a:solidFill>
                  <a:latin typeface="Cambria" panose="02040503050406030204" pitchFamily="18" charset="0"/>
                </a:rPr>
                <a:t>4) Tasks </a:t>
              </a:r>
              <a:r>
                <a:rPr lang="fr-FR" sz="2400" b="1" kern="0">
                  <a:solidFill>
                    <a:srgbClr val="002060"/>
                  </a:solidFill>
                  <a:latin typeface="Cambria" panose="02040503050406030204" pitchFamily="18" charset="0"/>
                </a:rPr>
                <a:t>là gì?</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47130" y="1170737"/>
            <a:ext cx="8644470" cy="2677656"/>
          </a:xfrm>
          <a:prstGeom prst="rect">
            <a:avLst/>
          </a:prstGeom>
        </p:spPr>
        <p:txBody>
          <a:bodyPr wrap="square">
            <a:spAutoFit/>
          </a:bodyPr>
          <a:lstStyle/>
          <a:p>
            <a:pPr algn="just"/>
            <a:r>
              <a:rPr lang="vi-VN" sz="2400">
                <a:latin typeface="Cambria" panose="02040503050406030204" pitchFamily="18" charset="0"/>
              </a:rPr>
              <a:t>– Bạn hiểu đại khái Task là khả năng  thực hiện một công việc nào đó giữa các Ứng dụng với nhau, cụ thể là các Activity</a:t>
            </a:r>
          </a:p>
          <a:p>
            <a:pPr algn="just"/>
            <a:r>
              <a:rPr lang="vi-VN" sz="2400">
                <a:latin typeface="Cambria" panose="02040503050406030204" pitchFamily="18" charset="0"/>
              </a:rPr>
              <a:t>– Ví dụ bạn đang mở chương trình quản lý BlackList, trong chương trình này cho phép mở danh bạ để đưa vào danh sách đen. Lúc đó chương trình bạn sẽ gọi Activity của ứng dụng danh bạ, sau khi lấy xong lại quay trở về ứng dụng của bạn. Nhớ là 2 ứng dụng này hoàn toàn không liên quan gì tới nhau cả.</a:t>
            </a:r>
          </a:p>
        </p:txBody>
      </p:sp>
      <p:pic>
        <p:nvPicPr>
          <p:cNvPr id="3074" name="Picture 2" descr="5_Life_cycle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397" y="3733800"/>
            <a:ext cx="4207935" cy="276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0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fr-FR" sz="2400" b="1" kern="0" smtClean="0">
                  <a:solidFill>
                    <a:srgbClr val="002060"/>
                  </a:solidFill>
                  <a:latin typeface="Cambria" panose="02040503050406030204" pitchFamily="18" charset="0"/>
                </a:rPr>
                <a:t>5) Life </a:t>
              </a:r>
              <a:r>
                <a:rPr lang="fr-FR" sz="2400" b="1" kern="0">
                  <a:solidFill>
                    <a:srgbClr val="002060"/>
                  </a:solidFill>
                  <a:latin typeface="Cambria" panose="02040503050406030204" pitchFamily="18" charset="0"/>
                </a:rPr>
                <a:t>Cycle States là gì?</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 name="Picture 2" descr="5_Life_cycle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28906"/>
            <a:ext cx="2971800" cy="4144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925376" y="390242"/>
            <a:ext cx="4218624" cy="1477328"/>
          </a:xfrm>
          <a:prstGeom prst="rect">
            <a:avLst/>
          </a:prstGeom>
        </p:spPr>
        <p:txBody>
          <a:bodyPr wrap="square">
            <a:spAutoFit/>
          </a:bodyPr>
          <a:lstStyle/>
          <a:p>
            <a:r>
              <a:rPr lang="vi-VN">
                <a:solidFill>
                  <a:srgbClr val="333333"/>
                </a:solidFill>
                <a:latin typeface="Times New Roman" panose="02020603050405020304" pitchFamily="18" charset="0"/>
              </a:rPr>
              <a:t>Với mỗi Activity thường vòng đời có 3 trạng thái sau:</a:t>
            </a:r>
          </a:p>
          <a:p>
            <a:r>
              <a:rPr lang="vi-VN">
                <a:solidFill>
                  <a:srgbClr val="333333"/>
                </a:solidFill>
                <a:latin typeface="Times New Roman" panose="02020603050405020304" pitchFamily="18" charset="0"/>
              </a:rPr>
              <a:t>1- </a:t>
            </a:r>
            <a:r>
              <a:rPr lang="vi-VN" b="1">
                <a:solidFill>
                  <a:srgbClr val="000000"/>
                </a:solidFill>
                <a:latin typeface="Times New Roman" panose="02020603050405020304" pitchFamily="18" charset="0"/>
              </a:rPr>
              <a:t>Running</a:t>
            </a:r>
            <a:r>
              <a:rPr lang="vi-VN">
                <a:solidFill>
                  <a:srgbClr val="333333"/>
                </a:solidFill>
                <a:latin typeface="Times New Roman" panose="02020603050405020304" pitchFamily="18" charset="0"/>
              </a:rPr>
              <a:t> (đang kích hoạt)</a:t>
            </a:r>
          </a:p>
          <a:p>
            <a:r>
              <a:rPr lang="vi-VN">
                <a:solidFill>
                  <a:srgbClr val="333333"/>
                </a:solidFill>
                <a:latin typeface="Times New Roman" panose="02020603050405020304" pitchFamily="18" charset="0"/>
              </a:rPr>
              <a:t>2- </a:t>
            </a:r>
            <a:r>
              <a:rPr lang="vi-VN" b="1">
                <a:solidFill>
                  <a:srgbClr val="333333"/>
                </a:solidFill>
                <a:latin typeface="Times New Roman" panose="02020603050405020304" pitchFamily="18" charset="0"/>
              </a:rPr>
              <a:t>Paused</a:t>
            </a:r>
            <a:r>
              <a:rPr lang="vi-VN">
                <a:solidFill>
                  <a:srgbClr val="333333"/>
                </a:solidFill>
                <a:latin typeface="Times New Roman" panose="02020603050405020304" pitchFamily="18" charset="0"/>
              </a:rPr>
              <a:t> (tạm dừng)</a:t>
            </a:r>
          </a:p>
          <a:p>
            <a:r>
              <a:rPr lang="vi-VN">
                <a:solidFill>
                  <a:srgbClr val="333333"/>
                </a:solidFill>
                <a:latin typeface="Times New Roman" panose="02020603050405020304" pitchFamily="18" charset="0"/>
              </a:rPr>
              <a:t>3- </a:t>
            </a:r>
            <a:r>
              <a:rPr lang="vi-VN" b="1">
                <a:solidFill>
                  <a:srgbClr val="333333"/>
                </a:solidFill>
                <a:latin typeface="Times New Roman" panose="02020603050405020304" pitchFamily="18" charset="0"/>
              </a:rPr>
              <a:t>Stopped</a:t>
            </a:r>
            <a:r>
              <a:rPr lang="vi-VN">
                <a:solidFill>
                  <a:srgbClr val="333333"/>
                </a:solidFill>
                <a:latin typeface="Times New Roman" panose="02020603050405020304" pitchFamily="18" charset="0"/>
              </a:rPr>
              <a:t> (dừng – không phải </a:t>
            </a:r>
            <a:r>
              <a:rPr lang="vi-VN">
                <a:solidFill>
                  <a:srgbClr val="FF0000"/>
                </a:solidFill>
                <a:latin typeface="Times New Roman" panose="02020603050405020304" pitchFamily="18" charset="0"/>
              </a:rPr>
              <a:t>Destroyed</a:t>
            </a:r>
            <a:r>
              <a:rPr lang="vi-VN">
                <a:solidFill>
                  <a:srgbClr val="333333"/>
                </a:solidFill>
                <a:latin typeface="Times New Roman" panose="02020603050405020304" pitchFamily="18" charset="0"/>
              </a:rPr>
              <a:t>)</a:t>
            </a:r>
            <a:endParaRPr lang="vi-VN" b="0" i="0">
              <a:solidFill>
                <a:srgbClr val="333333"/>
              </a:solidFill>
              <a:effectLst/>
              <a:latin typeface="Times New Roman" panose="02020603050405020304" pitchFamily="18" charset="0"/>
            </a:endParaRPr>
          </a:p>
        </p:txBody>
      </p:sp>
      <p:sp>
        <p:nvSpPr>
          <p:cNvPr id="12" name="Rectangle 11"/>
          <p:cNvSpPr/>
          <p:nvPr/>
        </p:nvSpPr>
        <p:spPr>
          <a:xfrm>
            <a:off x="4126604" y="2039853"/>
            <a:ext cx="4788795" cy="3693319"/>
          </a:xfrm>
          <a:prstGeom prst="rect">
            <a:avLst/>
          </a:prstGeom>
        </p:spPr>
        <p:txBody>
          <a:bodyPr wrap="square">
            <a:spAutoFit/>
          </a:bodyPr>
          <a:lstStyle/>
          <a:p>
            <a:r>
              <a:rPr lang="vi-VN">
                <a:solidFill>
                  <a:srgbClr val="333333"/>
                </a:solidFill>
                <a:latin typeface="Times New Roman" panose="02020603050405020304" pitchFamily="18" charset="0"/>
              </a:rPr>
              <a:t>1- </a:t>
            </a:r>
            <a:r>
              <a:rPr lang="vi-VN" b="1">
                <a:solidFill>
                  <a:srgbClr val="333333"/>
                </a:solidFill>
                <a:latin typeface="Times New Roman" panose="02020603050405020304" pitchFamily="18" charset="0"/>
              </a:rPr>
              <a:t>Running</a:t>
            </a:r>
            <a:r>
              <a:rPr lang="vi-VN">
                <a:solidFill>
                  <a:srgbClr val="333333"/>
                </a:solidFill>
                <a:latin typeface="Times New Roman" panose="02020603050405020304" pitchFamily="18" charset="0"/>
              </a:rPr>
              <a:t> (đang kích hoạt): Khi màn hình là Foreground ( Activity nằm trên cùng ứng dụng và cho phép người sử dụng tương tác)</a:t>
            </a:r>
          </a:p>
          <a:p>
            <a:r>
              <a:rPr lang="vi-VN">
                <a:solidFill>
                  <a:srgbClr val="333333"/>
                </a:solidFill>
                <a:latin typeface="Times New Roman" panose="02020603050405020304" pitchFamily="18" charset="0"/>
              </a:rPr>
              <a:t>2- </a:t>
            </a:r>
            <a:r>
              <a:rPr lang="vi-VN" b="1">
                <a:solidFill>
                  <a:srgbClr val="333333"/>
                </a:solidFill>
                <a:latin typeface="Times New Roman" panose="02020603050405020304" pitchFamily="18" charset="0"/>
              </a:rPr>
              <a:t>Paused</a:t>
            </a:r>
            <a:r>
              <a:rPr lang="vi-VN">
                <a:solidFill>
                  <a:srgbClr val="333333"/>
                </a:solidFill>
                <a:latin typeface="Times New Roman" panose="02020603050405020304" pitchFamily="18" charset="0"/>
              </a:rPr>
              <a:t> (tạm dừng) : Activity bị mất focus nhưng mà vẫn nhìn thấy được Activity này (Ví dụ bạn mở một Activity mới lên dưới dạng Dialog). Trường hợp này nó vẫn có khả năng bị hệ thống tự động “XỬ” trong tình huống bộ nhớ quá ít.</a:t>
            </a:r>
          </a:p>
          <a:p>
            <a:r>
              <a:rPr lang="vi-VN">
                <a:solidFill>
                  <a:srgbClr val="333333"/>
                </a:solidFill>
                <a:latin typeface="Times New Roman" panose="02020603050405020304" pitchFamily="18" charset="0"/>
              </a:rPr>
              <a:t>3- </a:t>
            </a:r>
            <a:r>
              <a:rPr lang="vi-VN" b="1">
                <a:solidFill>
                  <a:srgbClr val="333333"/>
                </a:solidFill>
                <a:latin typeface="Times New Roman" panose="02020603050405020304" pitchFamily="18" charset="0"/>
              </a:rPr>
              <a:t>Stopped</a:t>
            </a:r>
            <a:r>
              <a:rPr lang="vi-VN">
                <a:solidFill>
                  <a:srgbClr val="333333"/>
                </a:solidFill>
                <a:latin typeface="Times New Roman" panose="02020603050405020304" pitchFamily="18" charset="0"/>
              </a:rPr>
              <a:t> (dừng – không phải Destroyed): Activity mất focus và không nhìn thấy được (ví dụ bạn mở một Activity mới lên mà Full màn hình chẳng hạn). Trong trường hợp này nó có thể bị hệ thống “Xử” trong bất kỳ tình huống nào.</a:t>
            </a:r>
            <a:endParaRPr lang="vi-VN" b="0" i="0">
              <a:solidFill>
                <a:srgbClr val="333333"/>
              </a:solidFill>
              <a:effectLst/>
              <a:latin typeface="Times New Roman" panose="02020603050405020304" pitchFamily="18" charset="0"/>
            </a:endParaRPr>
          </a:p>
        </p:txBody>
      </p:sp>
      <p:sp>
        <p:nvSpPr>
          <p:cNvPr id="13" name="Rectangle 12"/>
          <p:cNvSpPr/>
          <p:nvPr/>
        </p:nvSpPr>
        <p:spPr>
          <a:xfrm>
            <a:off x="355242" y="5486400"/>
            <a:ext cx="3771363" cy="923330"/>
          </a:xfrm>
          <a:prstGeom prst="rect">
            <a:avLst/>
          </a:prstGeom>
        </p:spPr>
        <p:txBody>
          <a:bodyPr wrap="square">
            <a:spAutoFit/>
          </a:bodyPr>
          <a:lstStyle/>
          <a:p>
            <a:r>
              <a:rPr lang="vi-VN">
                <a:solidFill>
                  <a:srgbClr val="333333"/>
                </a:solidFill>
                <a:latin typeface="Times New Roman" panose="02020603050405020304" pitchFamily="18" charset="0"/>
              </a:rPr>
              <a:t>Như vậy cả </a:t>
            </a:r>
            <a:r>
              <a:rPr lang="vi-VN" b="1">
                <a:solidFill>
                  <a:srgbClr val="FF0000"/>
                </a:solidFill>
                <a:latin typeface="Times New Roman" panose="02020603050405020304" pitchFamily="18" charset="0"/>
              </a:rPr>
              <a:t>Paused</a:t>
            </a:r>
            <a:r>
              <a:rPr lang="vi-VN">
                <a:solidFill>
                  <a:srgbClr val="333333"/>
                </a:solidFill>
                <a:latin typeface="Times New Roman" panose="02020603050405020304" pitchFamily="18" charset="0"/>
              </a:rPr>
              <a:t> hay </a:t>
            </a:r>
            <a:r>
              <a:rPr lang="vi-VN" b="1">
                <a:solidFill>
                  <a:srgbClr val="FF0000"/>
                </a:solidFill>
                <a:latin typeface="Times New Roman" panose="02020603050405020304" pitchFamily="18" charset="0"/>
              </a:rPr>
              <a:t>Stopped</a:t>
            </a:r>
            <a:r>
              <a:rPr lang="vi-VN">
                <a:solidFill>
                  <a:srgbClr val="FF0000"/>
                </a:solidFill>
                <a:latin typeface="Times New Roman" panose="02020603050405020304" pitchFamily="18" charset="0"/>
              </a:rPr>
              <a:t> </a:t>
            </a:r>
            <a:r>
              <a:rPr lang="vi-VN">
                <a:solidFill>
                  <a:srgbClr val="333333"/>
                </a:solidFill>
                <a:latin typeface="Times New Roman" panose="02020603050405020304" pitchFamily="18" charset="0"/>
              </a:rPr>
              <a:t>đều có khả năng bị </a:t>
            </a:r>
            <a:r>
              <a:rPr lang="vi-VN" b="1">
                <a:solidFill>
                  <a:srgbClr val="FF0000"/>
                </a:solidFill>
                <a:latin typeface="Times New Roman" panose="02020603050405020304" pitchFamily="18" charset="0"/>
              </a:rPr>
              <a:t>Destroyed</a:t>
            </a:r>
            <a:r>
              <a:rPr lang="vi-VN">
                <a:solidFill>
                  <a:srgbClr val="333333"/>
                </a:solidFill>
                <a:latin typeface="Times New Roman" panose="02020603050405020304" pitchFamily="18" charset="0"/>
              </a:rPr>
              <a:t> (hủy) khi bộ nhớ cần cho việc khác ưu tiên hơn.</a:t>
            </a:r>
            <a:endParaRPr lang="en-US"/>
          </a:p>
        </p:txBody>
      </p:sp>
    </p:spTree>
    <p:extLst>
      <p:ext uri="{BB962C8B-B14F-4D97-AF65-F5344CB8AC3E}">
        <p14:creationId xmlns:p14="http://schemas.microsoft.com/office/powerpoint/2010/main" val="1129539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807</Words>
  <Application>Microsoft Office PowerPoint</Application>
  <PresentationFormat>On-screen Show (4:3)</PresentationFormat>
  <Paragraphs>90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534</cp:revision>
  <dcterms:created xsi:type="dcterms:W3CDTF">2011-04-06T04:04:31Z</dcterms:created>
  <dcterms:modified xsi:type="dcterms:W3CDTF">2016-12-25T14:07:04Z</dcterms:modified>
</cp:coreProperties>
</file>