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sldIdLst>
    <p:sldId id="299" r:id="rId3"/>
    <p:sldId id="282" r:id="rId4"/>
    <p:sldId id="289" r:id="rId5"/>
    <p:sldId id="257" r:id="rId6"/>
    <p:sldId id="280" r:id="rId7"/>
    <p:sldId id="263" r:id="rId8"/>
    <p:sldId id="264" r:id="rId9"/>
    <p:sldId id="265" r:id="rId10"/>
    <p:sldId id="266" r:id="rId11"/>
    <p:sldId id="268" r:id="rId12"/>
    <p:sldId id="274" r:id="rId13"/>
    <p:sldId id="291" r:id="rId14"/>
    <p:sldId id="292" r:id="rId15"/>
    <p:sldId id="295" r:id="rId16"/>
    <p:sldId id="297" r:id="rId17"/>
    <p:sldId id="29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Lucida Sans Unicode" panose="020B0602030504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Lucida Sans Unicode" panose="020B0602030504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601FCDFC-5ED3-4FEC-8DAC-D68B8FE5F500}">
          <p14:sldIdLst>
            <p14:sldId id="299"/>
          </p14:sldIdLst>
        </p14:section>
        <p14:section name="Untitled Section" id="{D868AED5-4AF0-4EB0-9FDB-94560518B4B5}">
          <p14:sldIdLst>
            <p14:sldId id="282"/>
            <p14:sldId id="289"/>
            <p14:sldId id="257"/>
            <p14:sldId id="280"/>
            <p14:sldId id="263"/>
            <p14:sldId id="264"/>
            <p14:sldId id="265"/>
            <p14:sldId id="266"/>
            <p14:sldId id="268"/>
            <p14:sldId id="274"/>
            <p14:sldId id="291"/>
            <p14:sldId id="292"/>
            <p14:sldId id="295"/>
            <p14:sldId id="297"/>
            <p14:sldId id="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CC"/>
    <a:srgbClr val="FF0066"/>
    <a:srgbClr val="CC0000"/>
    <a:srgbClr val="CCECFF"/>
    <a:srgbClr val="FFCC99"/>
    <a:srgbClr val="000099"/>
    <a:srgbClr val="9966FF"/>
    <a:srgbClr val="080808"/>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94660"/>
  </p:normalViewPr>
  <p:slideViewPr>
    <p:cSldViewPr>
      <p:cViewPr varScale="1">
        <p:scale>
          <a:sx n="70" d="100"/>
          <a:sy n="70" d="100"/>
        </p:scale>
        <p:origin x="3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latin typeface="Times New Roman" pitchFamily="18" charset="0"/>
                <a:cs typeface="Times New Roman" pitchFamily="18" charset="0"/>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2815A2DE-9509-4575-B207-C944C01B8AB8}" type="datetimeFigureOut">
              <a:rPr lang="en-US"/>
              <a:pPr>
                <a:defRPr/>
              </a:pPr>
              <a:t>5/9/2018</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3218D2FC-D931-4D3D-8926-1D4014313AA2}" type="slidenum">
              <a:rPr lang="en-US"/>
              <a:pPr/>
              <a:t>‹#›</a:t>
            </a:fld>
            <a:endParaRPr lang="en-US"/>
          </a:p>
        </p:txBody>
      </p:sp>
    </p:spTree>
    <p:extLst>
      <p:ext uri="{BB962C8B-B14F-4D97-AF65-F5344CB8AC3E}">
        <p14:creationId xmlns:p14="http://schemas.microsoft.com/office/powerpoint/2010/main" val="220511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0A43C4A-CE76-46F2-B86C-239AFD0ED8E1}" type="datetimeFigureOut">
              <a:rPr lang="en-US"/>
              <a:pPr>
                <a:defRPr/>
              </a:pPr>
              <a:t>5/9/2018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FF3FC09-8EB3-4B67-AAC5-384CCE5CD9BA}" type="slidenum">
              <a:rPr lang="en-US"/>
              <a:pPr/>
              <a:t>‹#›</a:t>
            </a:fld>
            <a:endParaRPr lang="en-US"/>
          </a:p>
        </p:txBody>
      </p:sp>
    </p:spTree>
    <p:extLst>
      <p:ext uri="{BB962C8B-B14F-4D97-AF65-F5344CB8AC3E}">
        <p14:creationId xmlns:p14="http://schemas.microsoft.com/office/powerpoint/2010/main" val="327367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0324C84-0C62-43DF-8360-8D17B17436C5}" type="datetimeFigureOut">
              <a:rPr lang="en-US"/>
              <a:pPr>
                <a:defRPr/>
              </a:pPr>
              <a:t>5/9/2018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1F4EC599-85AF-4474-AFA5-23D1F97E8C02}" type="slidenum">
              <a:rPr lang="en-US"/>
              <a:pPr/>
              <a:t>‹#›</a:t>
            </a:fld>
            <a:endParaRPr lang="en-US"/>
          </a:p>
        </p:txBody>
      </p:sp>
    </p:spTree>
    <p:extLst>
      <p:ext uri="{BB962C8B-B14F-4D97-AF65-F5344CB8AC3E}">
        <p14:creationId xmlns:p14="http://schemas.microsoft.com/office/powerpoint/2010/main" val="3401601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solidFill>
                <a:srgbClr val="000000"/>
              </a:solidFill>
            </a:endParaRPr>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solidFill>
                <a:srgbClr val="000000"/>
              </a:solidFill>
            </a:endParaRPr>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3E389EB5-A99E-4340-B756-4A1D04D1F5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3882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A8C861-9FB2-43DC-95FC-F5BE2DF6078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959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648DEF-D14B-4A61-8BD7-D729837EFE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39937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7E4833-D4C4-4AE0-902E-7964DAD7E9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69310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0C10B4D-2E5F-47CB-9C1D-B94C5AE5475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254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78A18E03-3A43-4DB4-829E-F8EFB0FA1E7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8096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D4D6D69-AEE1-4E28-8705-32B1B0FC8AD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39773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5C79F0B-F7A3-4512-BCAA-62D6CE62C1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733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B7D82917-63DC-4008-A383-7462CB0E6E00}" type="datetimeFigureOut">
              <a:rPr lang="en-US"/>
              <a:pPr>
                <a:defRPr/>
              </a:pPr>
              <a:t>5/9/2018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3FA44854-7B5B-4EBE-97A7-104C9174CD0C}" type="slidenum">
              <a:rPr lang="en-US"/>
              <a:pPr/>
              <a:t>‹#›</a:t>
            </a:fld>
            <a:endParaRPr lang="en-US"/>
          </a:p>
        </p:txBody>
      </p:sp>
    </p:spTree>
    <p:extLst>
      <p:ext uri="{BB962C8B-B14F-4D97-AF65-F5344CB8AC3E}">
        <p14:creationId xmlns:p14="http://schemas.microsoft.com/office/powerpoint/2010/main" val="3581747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C0E450F-9BFC-4ECA-860A-00579F3AD4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5176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33BAC81-F5F5-4AE2-A34B-120CC34008C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4159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54768B9-0B24-4516-9ABE-EEAEA755271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627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018A4ECF-C19C-494B-A1B9-3C98B940148F}" type="datetimeFigureOut">
              <a:rPr lang="en-US"/>
              <a:pPr>
                <a:defRPr/>
              </a:pPr>
              <a:t>5/9/2018</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9B92A0A6-C67C-4C6C-8183-849A4DBE9CDE}" type="slidenum">
              <a:rPr lang="en-US"/>
              <a:pPr/>
              <a:t>‹#›</a:t>
            </a:fld>
            <a:endParaRPr lang="en-US"/>
          </a:p>
        </p:txBody>
      </p:sp>
    </p:spTree>
    <p:extLst>
      <p:ext uri="{BB962C8B-B14F-4D97-AF65-F5344CB8AC3E}">
        <p14:creationId xmlns:p14="http://schemas.microsoft.com/office/powerpoint/2010/main" val="15144522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32D75CC2-9E09-4682-9A26-E78744DBBFA2}" type="datetimeFigureOut">
              <a:rPr lang="en-US"/>
              <a:pPr>
                <a:defRPr/>
              </a:pPr>
              <a:t>5/9/2018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27DC7356-4B61-4F14-82CF-0950B0D65BD8}" type="slidenum">
              <a:rPr lang="en-US"/>
              <a:pPr/>
              <a:t>‹#›</a:t>
            </a:fld>
            <a:endParaRPr lang="en-US"/>
          </a:p>
        </p:txBody>
      </p:sp>
    </p:spTree>
    <p:extLst>
      <p:ext uri="{BB962C8B-B14F-4D97-AF65-F5344CB8AC3E}">
        <p14:creationId xmlns:p14="http://schemas.microsoft.com/office/powerpoint/2010/main" val="366914938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6981F61C-9822-4525-AAB5-2FC294A5E244}" type="datetimeFigureOut">
              <a:rPr lang="en-US"/>
              <a:pPr>
                <a:defRPr/>
              </a:pPr>
              <a:t>5/9/2018</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F131CC0A-BD16-43A6-B47A-54A9829BCDD7}" type="slidenum">
              <a:rPr lang="en-US"/>
              <a:pPr/>
              <a:t>‹#›</a:t>
            </a:fld>
            <a:endParaRPr lang="en-US"/>
          </a:p>
        </p:txBody>
      </p:sp>
    </p:spTree>
    <p:extLst>
      <p:ext uri="{BB962C8B-B14F-4D97-AF65-F5344CB8AC3E}">
        <p14:creationId xmlns:p14="http://schemas.microsoft.com/office/powerpoint/2010/main" val="408355263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64C35867-09F0-4EB8-80A4-CE32E01A201C}" type="datetimeFigureOut">
              <a:rPr lang="en-US"/>
              <a:pPr>
                <a:defRPr/>
              </a:pPr>
              <a:t>5/9/2018</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03AF3E76-0884-4F17-BE86-963B74C9AF53}" type="slidenum">
              <a:rPr lang="en-US"/>
              <a:pPr/>
              <a:t>‹#›</a:t>
            </a:fld>
            <a:endParaRPr lang="en-US"/>
          </a:p>
        </p:txBody>
      </p:sp>
    </p:spTree>
    <p:extLst>
      <p:ext uri="{BB962C8B-B14F-4D97-AF65-F5344CB8AC3E}">
        <p14:creationId xmlns:p14="http://schemas.microsoft.com/office/powerpoint/2010/main" val="140449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DCE2EA3-FAB5-4DD3-A19F-92588E1330DE}" type="datetimeFigureOut">
              <a:rPr lang="en-US"/>
              <a:pPr>
                <a:defRPr/>
              </a:pPr>
              <a:t>5/9/2018</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7736EA7-65E9-4213-A227-2F959BD02A4E}" type="slidenum">
              <a:rPr lang="en-US"/>
              <a:pPr/>
              <a:t>‹#›</a:t>
            </a:fld>
            <a:endParaRPr lang="en-US"/>
          </a:p>
        </p:txBody>
      </p:sp>
    </p:spTree>
    <p:extLst>
      <p:ext uri="{BB962C8B-B14F-4D97-AF65-F5344CB8AC3E}">
        <p14:creationId xmlns:p14="http://schemas.microsoft.com/office/powerpoint/2010/main" val="324637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0A98082F-99DD-4161-AE9A-A54F61E35660}" type="datetimeFigureOut">
              <a:rPr lang="en-US"/>
              <a:pPr>
                <a:defRPr/>
              </a:pPr>
              <a:t>5/9/2018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EF46E33-70A7-41A3-8DB1-C18AC939ED6B}" type="slidenum">
              <a:rPr lang="en-US"/>
              <a:pPr/>
              <a:t>‹#›</a:t>
            </a:fld>
            <a:endParaRPr lang="en-US"/>
          </a:p>
        </p:txBody>
      </p:sp>
    </p:spTree>
    <p:extLst>
      <p:ext uri="{BB962C8B-B14F-4D97-AF65-F5344CB8AC3E}">
        <p14:creationId xmlns:p14="http://schemas.microsoft.com/office/powerpoint/2010/main" val="2459871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0C804572-A4DF-4657-B739-4B33ABBA7ED7}" type="datetimeFigureOut">
              <a:rPr lang="en-US"/>
              <a:pPr>
                <a:defRPr/>
              </a:pPr>
              <a:t>5/9/2018</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AFF94385-BA01-477A-9122-7D608C72F489}" type="slidenum">
              <a:rPr lang="en-US"/>
              <a:pPr/>
              <a:t>‹#›</a:t>
            </a:fld>
            <a:endParaRPr lang="en-US"/>
          </a:p>
        </p:txBody>
      </p:sp>
    </p:spTree>
    <p:extLst>
      <p:ext uri="{BB962C8B-B14F-4D97-AF65-F5344CB8AC3E}">
        <p14:creationId xmlns:p14="http://schemas.microsoft.com/office/powerpoint/2010/main" val="2405521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960316AB-32A3-47BC-9A27-A0AE4C0AA500}" type="datetimeFigureOut">
              <a:rPr lang="en-US"/>
              <a:pPr>
                <a:defRPr/>
              </a:pPr>
              <a:t>5/9/2018</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32187AC3-2243-4C67-977E-34E3E83045E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9" r:id="rId2"/>
    <p:sldLayoutId id="2147483684" r:id="rId3"/>
    <p:sldLayoutId id="2147483685" r:id="rId4"/>
    <p:sldLayoutId id="2147483686" r:id="rId5"/>
    <p:sldLayoutId id="2147483687" r:id="rId6"/>
    <p:sldLayoutId id="2147483680" r:id="rId7"/>
    <p:sldLayoutId id="2147483688" r:id="rId8"/>
    <p:sldLayoutId id="2147483689" r:id="rId9"/>
    <p:sldLayoutId id="2147483681" r:id="rId10"/>
    <p:sldLayoutId id="2147483682" r:id="rId11"/>
  </p:sldLayoutIdLst>
  <p:txStyles>
    <p:titleStyle>
      <a:lvl1pPr algn="l" rtl="0" fontAlgn="base">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defRPr>
      </a:lvl1pPr>
      <a:lvl2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2pPr>
      <a:lvl3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3pPr>
      <a:lvl4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4pPr>
      <a:lvl5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5pPr>
      <a:lvl6pPr marL="4572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6pPr>
      <a:lvl7pPr marL="9144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7pPr>
      <a:lvl8pPr marL="13716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8pPr>
      <a:lvl9pPr marL="18288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9pPr>
      <a:extLst/>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200" kern="1200">
          <a:solidFill>
            <a:schemeClr val="tx1"/>
          </a:solidFill>
          <a:latin typeface="Times New Roman" pitchFamily="18" charset="0"/>
          <a:ea typeface="+mn-ea"/>
          <a:cs typeface="Times New Roman" pitchFamily="18" charset="0"/>
        </a:defRPr>
      </a:lvl1pPr>
      <a:lvl2pPr marL="620713" indent="-228600" algn="l" rtl="0" fontAlgn="base">
        <a:spcBef>
          <a:spcPts val="325"/>
        </a:spcBef>
        <a:spcAft>
          <a:spcPct val="0"/>
        </a:spcAft>
        <a:buClr>
          <a:schemeClr val="accent1"/>
        </a:buClr>
        <a:buFont typeface="Verdana" panose="020B0604030504040204" pitchFamily="34" charset="0"/>
        <a:buChar char="◦"/>
        <a:defRPr sz="2200" kern="1200">
          <a:solidFill>
            <a:schemeClr val="tx1"/>
          </a:solidFill>
          <a:latin typeface="Times New Roman" pitchFamily="18" charset="0"/>
          <a:ea typeface="+mn-ea"/>
          <a:cs typeface="Times New Roman" pitchFamily="18" charset="0"/>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200" kern="1200">
          <a:solidFill>
            <a:schemeClr val="tx1"/>
          </a:solidFill>
          <a:latin typeface="Times New Roman" pitchFamily="18" charset="0"/>
          <a:ea typeface="+mn-ea"/>
          <a:cs typeface="Times New Roman" pitchFamily="18" charset="0"/>
        </a:defRPr>
      </a:lvl3pPr>
      <a:lvl4pPr marL="1143000" indent="-228600" algn="l" rtl="0" fontAlgn="base">
        <a:spcBef>
          <a:spcPts val="350"/>
        </a:spcBef>
        <a:spcAft>
          <a:spcPct val="0"/>
        </a:spcAft>
        <a:buClr>
          <a:schemeClr val="accent2"/>
        </a:buClr>
        <a:buFont typeface="Wingdings 2" panose="05020102010507070707" pitchFamily="18" charset="2"/>
        <a:buChar char=""/>
        <a:defRPr sz="2200" kern="1200">
          <a:solidFill>
            <a:schemeClr val="tx1"/>
          </a:solidFill>
          <a:latin typeface="Times New Roman" pitchFamily="18" charset="0"/>
          <a:ea typeface="+mn-ea"/>
          <a:cs typeface="Times New Roman" pitchFamily="18" charset="0"/>
        </a:defRPr>
      </a:lvl4pPr>
      <a:lvl5pPr marL="1371600" indent="-228600" algn="l" rtl="0" fontAlgn="base">
        <a:spcBef>
          <a:spcPts val="350"/>
        </a:spcBef>
        <a:spcAft>
          <a:spcPct val="0"/>
        </a:spcAft>
        <a:buClr>
          <a:schemeClr val="accent2"/>
        </a:buClr>
        <a:buFont typeface="Wingdings 2" panose="05020102010507070707" pitchFamily="18" charset="2"/>
        <a:buChar char=""/>
        <a:defRPr sz="2200"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latin typeface="Arial" panose="020B0604020202020204" pitchFamily="34" charset="0"/>
            </a:endParaRPr>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latin typeface="Arial" panose="020B0604020202020204" pitchFamily="34" charset="0"/>
            </a:endParaRPr>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8BFA0E2-736D-455E-9CCB-5D0B816B70D8}" type="slidenum">
              <a:rPr lang="en-US" smtClean="0">
                <a:solidFill>
                  <a:srgbClr val="000000"/>
                </a:solidFill>
                <a:latin typeface="Arial" panose="020B0604020202020204" pitchFamily="34" charset="0"/>
              </a:rPr>
              <a:pPr/>
              <a:t>‹#›</a:t>
            </a:fld>
            <a:endParaRPr lang="en-US"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133224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02_TV_TT.doc" TargetMode="External"/><Relationship Id="rId2" Type="http://schemas.openxmlformats.org/officeDocument/2006/relationships/hyperlink" Target="GI&#7898;I%20THI&#7878;U%20TH&#212;NG%20T&#431;%2027.docx" TargetMode="Externa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hyperlink" Target="04_TV_TT.doc" TargetMode="External"/><Relationship Id="rId2" Type="http://schemas.openxmlformats.org/officeDocument/2006/relationships/hyperlink" Target="03_TV_TT.doc" TargetMode="Externa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M&#7851;u%20Bk&#234;%20kh&#7889;i%20l&#432;&#7907;ng%20NCKH%20thanh%20v&#7899;i%20KBNN%20N&#259;m%202016.doc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05b_TV_TT.doc" TargetMode="External"/><Relationship Id="rId2" Type="http://schemas.openxmlformats.org/officeDocument/2006/relationships/hyperlink" Target="05a_TV_TT.doc" TargetMode="External"/><Relationship Id="rId1" Type="http://schemas.openxmlformats.org/officeDocument/2006/relationships/slideLayout" Target="../slideLayouts/slideLayout2.xml"/><Relationship Id="rId4" Type="http://schemas.openxmlformats.org/officeDocument/2006/relationships/hyperlink" Target="07_TV_TT.doc"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1b_TV_BBTL.doc" TargetMode="External"/><Relationship Id="rId2" Type="http://schemas.openxmlformats.org/officeDocument/2006/relationships/hyperlink" Target="1a_TV_HD.do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3b_TV_HD.doc" TargetMode="External"/><Relationship Id="rId2" Type="http://schemas.openxmlformats.org/officeDocument/2006/relationships/hyperlink" Target="3a_TV_HD%20(1).doc" TargetMode="External"/><Relationship Id="rId1" Type="http://schemas.openxmlformats.org/officeDocument/2006/relationships/slideLayout" Target="../slideLayouts/slideLayout2.xml"/><Relationship Id="rId4" Type="http://schemas.openxmlformats.org/officeDocument/2006/relationships/hyperlink" Target="mau%2005TVTT.doc"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81000" y="1295401"/>
            <a:ext cx="8458200" cy="2285999"/>
          </a:xfrm>
        </p:spPr>
        <p:txBody>
          <a:bodyPr>
            <a:normAutofit/>
          </a:bodyPr>
          <a:lstStyle/>
          <a:p>
            <a:pPr algn="ctr" fontAlgn="auto">
              <a:spcAft>
                <a:spcPts val="0"/>
              </a:spcAft>
              <a:defRPr/>
            </a:pPr>
            <a:r>
              <a:rPr lang="en-US" sz="3500" dirty="0">
                <a:solidFill>
                  <a:srgbClr val="3333CC"/>
                </a:solidFill>
              </a:rPr>
              <a:t>THỦ </a:t>
            </a:r>
            <a:r>
              <a:rPr lang="en-US" sz="3500" dirty="0" smtClean="0">
                <a:solidFill>
                  <a:srgbClr val="3333CC"/>
                </a:solidFill>
              </a:rPr>
              <a:t>TỤC</a:t>
            </a:r>
            <a:br>
              <a:rPr lang="en-US" sz="3500" dirty="0" smtClean="0">
                <a:solidFill>
                  <a:srgbClr val="3333CC"/>
                </a:solidFill>
              </a:rPr>
            </a:br>
            <a:r>
              <a:rPr lang="en-US" sz="3500" dirty="0" smtClean="0">
                <a:solidFill>
                  <a:srgbClr val="3333CC"/>
                </a:solidFill>
              </a:rPr>
              <a:t> </a:t>
            </a:r>
            <a:r>
              <a:rPr lang="en-US" sz="3500" dirty="0" smtClean="0"/>
              <a:t/>
            </a:r>
            <a:br>
              <a:rPr lang="en-US" sz="3500" dirty="0" smtClean="0"/>
            </a:br>
            <a:r>
              <a:rPr lang="en-US" sz="3500" dirty="0" smtClean="0">
                <a:solidFill>
                  <a:srgbClr val="FF0000"/>
                </a:solidFill>
              </a:rPr>
              <a:t>TẠM </a:t>
            </a:r>
            <a:r>
              <a:rPr lang="en-US" sz="3500" dirty="0">
                <a:solidFill>
                  <a:srgbClr val="FF0000"/>
                </a:solidFill>
              </a:rPr>
              <a:t>ỨNG VÀ THANH TOÁN </a:t>
            </a:r>
            <a:r>
              <a:rPr lang="en-US" sz="3500" dirty="0" smtClean="0">
                <a:solidFill>
                  <a:srgbClr val="FF0000"/>
                </a:solidFill>
              </a:rPr>
              <a:t/>
            </a:r>
            <a:br>
              <a:rPr lang="en-US" sz="3500" dirty="0" smtClean="0">
                <a:solidFill>
                  <a:srgbClr val="FF0000"/>
                </a:solidFill>
              </a:rPr>
            </a:br>
            <a:r>
              <a:rPr lang="en-US" sz="3500" dirty="0" smtClean="0">
                <a:solidFill>
                  <a:srgbClr val="FF0000"/>
                </a:solidFill>
              </a:rPr>
              <a:t>KINH </a:t>
            </a:r>
            <a:r>
              <a:rPr lang="en-US" sz="3500" dirty="0">
                <a:solidFill>
                  <a:srgbClr val="FF0000"/>
                </a:solidFill>
              </a:rPr>
              <a:t>PHÍ NHIỆM VỤ KHCN CÁC </a:t>
            </a:r>
            <a:r>
              <a:rPr lang="en-US" sz="3500" dirty="0" smtClean="0">
                <a:solidFill>
                  <a:srgbClr val="FF0000"/>
                </a:solidFill>
              </a:rPr>
              <a:t>CẤP</a:t>
            </a:r>
            <a:endParaRPr lang="en-US" sz="3500" dirty="0">
              <a:solidFill>
                <a:srgbClr val="FF0000"/>
              </a:solidFill>
            </a:endParaRPr>
          </a:p>
        </p:txBody>
      </p:sp>
      <p:sp>
        <p:nvSpPr>
          <p:cNvPr id="6" name="Subtitle 2"/>
          <p:cNvSpPr>
            <a:spLocks noGrp="1"/>
          </p:cNvSpPr>
          <p:nvPr>
            <p:ph type="subTitle" idx="1"/>
          </p:nvPr>
        </p:nvSpPr>
        <p:spPr>
          <a:xfrm>
            <a:off x="723900" y="4038600"/>
            <a:ext cx="7772400" cy="1200150"/>
          </a:xfrm>
        </p:spPr>
        <p:txBody>
          <a:bodyPr/>
          <a:lstStyle/>
          <a:p>
            <a:pPr marR="0" algn="ctr"/>
            <a:endParaRPr lang="en-US" sz="2500" b="1" dirty="0" smtClean="0">
              <a:solidFill>
                <a:srgbClr val="0070C0"/>
              </a:solidFill>
            </a:endParaRPr>
          </a:p>
          <a:p>
            <a:pPr marR="0" algn="ctr"/>
            <a:r>
              <a:rPr lang="en-US" sz="2500" b="1" dirty="0" smtClean="0">
                <a:solidFill>
                  <a:srgbClr val="0070C0"/>
                </a:solidFill>
              </a:rPr>
              <a:t>PHÒNG TÀI VỤ - TR</a:t>
            </a:r>
            <a:r>
              <a:rPr lang="vi-VN" sz="2500" b="1" dirty="0" smtClean="0">
                <a:solidFill>
                  <a:srgbClr val="0070C0"/>
                </a:solidFill>
              </a:rPr>
              <a:t>ƯỜ</a:t>
            </a:r>
            <a:r>
              <a:rPr lang="en-US" sz="2500" b="1" dirty="0" smtClean="0">
                <a:solidFill>
                  <a:srgbClr val="0070C0"/>
                </a:solidFill>
              </a:rPr>
              <a:t>NG ĐẠI HỌC CẦN TH</a:t>
            </a:r>
            <a:r>
              <a:rPr lang="vi-VN" sz="2500" b="1" dirty="0" smtClean="0">
                <a:solidFill>
                  <a:srgbClr val="0070C0"/>
                </a:solidFill>
              </a:rPr>
              <a:t>Ơ</a:t>
            </a:r>
            <a:endParaRPr lang="en-US" sz="2500" b="1" dirty="0" smtClean="0">
              <a:solidFill>
                <a:srgbClr val="0070C0"/>
              </a:solidFill>
            </a:endParaRPr>
          </a:p>
        </p:txBody>
      </p:sp>
      <p:cxnSp>
        <p:nvCxnSpPr>
          <p:cNvPr id="7" name="Straight Connector 6"/>
          <p:cNvCxnSpPr/>
          <p:nvPr/>
        </p:nvCxnSpPr>
        <p:spPr>
          <a:xfrm>
            <a:off x="2971800" y="3646487"/>
            <a:ext cx="3124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Love-Is-Blue-Various-Artist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077200" y="5695950"/>
            <a:ext cx="609600" cy="609600"/>
          </a:xfrm>
          <a:prstGeom prst="rect">
            <a:avLst/>
          </a:prstGeom>
        </p:spPr>
      </p:pic>
    </p:spTree>
    <p:extLst>
      <p:ext uri="{BB962C8B-B14F-4D97-AF65-F5344CB8AC3E}">
        <p14:creationId xmlns:p14="http://schemas.microsoft.com/office/powerpoint/2010/main" val="17671496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357"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3768622994"/>
              </p:ext>
            </p:extLst>
          </p:nvPr>
        </p:nvGraphicFramePr>
        <p:xfrm>
          <a:off x="304801" y="1422467"/>
          <a:ext cx="8534399" cy="4566845"/>
        </p:xfrm>
        <a:graphic>
          <a:graphicData uri="http://schemas.openxmlformats.org/drawingml/2006/table">
            <a:tbl>
              <a:tblPr firstRow="1" bandRow="1">
                <a:tableStyleId>{5C22544A-7EE6-4342-B048-85BDC9FD1C3A}</a:tableStyleId>
              </a:tblPr>
              <a:tblGrid>
                <a:gridCol w="621981"/>
                <a:gridCol w="3645218"/>
                <a:gridCol w="4267200"/>
              </a:tblGrid>
              <a:tr h="629657">
                <a:tc>
                  <a:txBody>
                    <a:bodyPr/>
                    <a:lstStyle/>
                    <a:p>
                      <a:pPr algn="ctr"/>
                      <a:r>
                        <a:rPr lang="en-US" sz="1800" dirty="0" smtClean="0">
                          <a:latin typeface="Times New Roman" pitchFamily="18" charset="0"/>
                          <a:cs typeface="Times New Roman" pitchFamily="18" charset="0"/>
                        </a:rPr>
                        <a:t>STT</a:t>
                      </a:r>
                      <a:endParaRPr lang="en-US" sz="1800" dirty="0">
                        <a:latin typeface="Times New Roman" pitchFamily="18" charset="0"/>
                        <a:cs typeface="Times New Roman" pitchFamily="18" charset="0"/>
                      </a:endParaRPr>
                    </a:p>
                  </a:txBody>
                  <a:tcPr marT="45724" marB="45724"/>
                </a:tc>
                <a:tc>
                  <a:txBody>
                    <a:bodyPr/>
                    <a:lstStyle/>
                    <a:p>
                      <a:pPr algn="ctr"/>
                      <a:r>
                        <a:rPr lang="en-US" sz="1800" dirty="0" smtClean="0">
                          <a:latin typeface="Times New Roman" pitchFamily="18" charset="0"/>
                          <a:cs typeface="Times New Roman" pitchFamily="18" charset="0"/>
                        </a:rPr>
                        <a:t>NỘI DUNG CÔNG VIỆC</a:t>
                      </a:r>
                      <a:endParaRPr lang="en-US" sz="1800" dirty="0">
                        <a:latin typeface="Times New Roman" pitchFamily="18" charset="0"/>
                        <a:cs typeface="Times New Roman" pitchFamily="18" charset="0"/>
                      </a:endParaRPr>
                    </a:p>
                  </a:txBody>
                  <a:tcPr marT="45724" marB="45724"/>
                </a:tc>
                <a:tc>
                  <a:txBody>
                    <a:bodyPr/>
                    <a:lstStyle/>
                    <a:p>
                      <a:pPr algn="ctr"/>
                      <a:r>
                        <a:rPr lang="en-US" sz="1800" dirty="0" smtClean="0">
                          <a:latin typeface="Times New Roman" pitchFamily="18" charset="0"/>
                          <a:cs typeface="Times New Roman" pitchFamily="18" charset="0"/>
                        </a:rPr>
                        <a:t>HỒ S</a:t>
                      </a:r>
                      <a:r>
                        <a:rPr lang="vi-VN" sz="1800" dirty="0" smtClean="0">
                          <a:latin typeface="Times New Roman" pitchFamily="18" charset="0"/>
                          <a:cs typeface="Times New Roman" pitchFamily="18" charset="0"/>
                        </a:rPr>
                        <a:t>Ơ</a:t>
                      </a:r>
                      <a:r>
                        <a:rPr lang="en-US" sz="1800" dirty="0" smtClean="0">
                          <a:latin typeface="Times New Roman" pitchFamily="18" charset="0"/>
                          <a:cs typeface="Times New Roman" pitchFamily="18" charset="0"/>
                        </a:rPr>
                        <a:t>, CHỨNG TỪ LIÊN QUAN</a:t>
                      </a:r>
                      <a:endParaRPr lang="en-US" sz="1800" dirty="0">
                        <a:latin typeface="Times New Roman" pitchFamily="18" charset="0"/>
                        <a:cs typeface="Times New Roman" pitchFamily="18" charset="0"/>
                      </a:endParaRPr>
                    </a:p>
                  </a:txBody>
                  <a:tcPr marT="45724" marB="45724"/>
                </a:tc>
              </a:tr>
              <a:tr h="691076">
                <a:tc>
                  <a:txBody>
                    <a:bodyPr/>
                    <a:lstStyle/>
                    <a:p>
                      <a:pPr algn="ctr"/>
                      <a:r>
                        <a:rPr lang="en-US" sz="1800" i="1" dirty="0" smtClean="0">
                          <a:latin typeface="Times New Roman" pitchFamily="18" charset="0"/>
                          <a:cs typeface="Times New Roman" pitchFamily="18" charset="0"/>
                        </a:rPr>
                        <a:t>11.2</a:t>
                      </a:r>
                      <a:endParaRPr lang="en-US" sz="1800" i="1" dirty="0">
                        <a:latin typeface="Times New Roman" pitchFamily="18" charset="0"/>
                        <a:cs typeface="Times New Roman" pitchFamily="18" charset="0"/>
                      </a:endParaRP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1" kern="1200" dirty="0" err="1" smtClean="0">
                          <a:solidFill>
                            <a:schemeClr val="tx1"/>
                          </a:solidFill>
                          <a:effectLst/>
                          <a:latin typeface="Times New Roman" pitchFamily="18" charset="0"/>
                          <a:ea typeface="+mn-ea"/>
                          <a:cs typeface="Times New Roman" pitchFamily="18" charset="0"/>
                        </a:rPr>
                        <a:t>Lập</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mẫu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phiếu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điều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tra</a:t>
                      </a:r>
                      <a:endParaRPr lang="en-US" sz="1800" i="1" dirty="0" smtClean="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Mẫu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phiếu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điều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tra</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hoàn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chỉnh</a:t>
                      </a:r>
                      <a:r>
                        <a:rPr kumimoji="0" lang="en-US" sz="1800" i="1" kern="1200" baseline="0" dirty="0" smtClean="0">
                          <a:solidFill>
                            <a:schemeClr val="tx1"/>
                          </a:solidFill>
                          <a:effectLst/>
                          <a:latin typeface="Times New Roman" pitchFamily="18" charset="0"/>
                          <a:ea typeface="+mn-ea"/>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Biên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nhận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tiền</a:t>
                      </a:r>
                      <a:endParaRPr kumimoji="0" lang="en-US" sz="1800" i="1" kern="1200" dirty="0" smtClean="0">
                        <a:solidFill>
                          <a:schemeClr val="tx1"/>
                        </a:solidFill>
                        <a:effectLst/>
                        <a:latin typeface="Times New Roman" pitchFamily="18" charset="0"/>
                        <a:ea typeface="+mn-ea"/>
                        <a:cs typeface="Times New Roman" pitchFamily="18" charset="0"/>
                      </a:endParaRPr>
                    </a:p>
                  </a:txBody>
                  <a:tcPr marT="45724" marB="45724"/>
                </a:tc>
              </a:tr>
              <a:tr h="899507">
                <a:tc>
                  <a:txBody>
                    <a:bodyPr/>
                    <a:lstStyle/>
                    <a:p>
                      <a:pPr algn="ctr"/>
                      <a:r>
                        <a:rPr lang="en-US" sz="1800" i="1" dirty="0" smtClean="0">
                          <a:latin typeface="Times New Roman" pitchFamily="18" charset="0"/>
                          <a:cs typeface="Times New Roman" pitchFamily="18" charset="0"/>
                        </a:rPr>
                        <a:t>11.3</a:t>
                      </a:r>
                      <a:endParaRPr lang="en-US" sz="1800" i="1" dirty="0">
                        <a:latin typeface="Times New Roman" pitchFamily="18" charset="0"/>
                        <a:cs typeface="Times New Roman" pitchFamily="18" charset="0"/>
                      </a:endParaRPr>
                    </a:p>
                  </a:txBody>
                  <a:tcPr marT="45724" marB="45724"/>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Hội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thảo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lấy</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ý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kiến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chuyên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gia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thẩm</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định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hội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đồng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về</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nội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dung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phiếu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smtClean="0">
                        <a:latin typeface="Times New Roman" pitchFamily="18" charset="0"/>
                        <a:cs typeface="Times New Roman" pitchFamily="18" charset="0"/>
                      </a:endParaRPr>
                    </a:p>
                  </a:txBody>
                  <a:tcPr marT="45724" marB="45724"/>
                </a:tc>
                <a:tc hMerge="1">
                  <a:txBody>
                    <a:bodyPr/>
                    <a:lstStyle/>
                    <a:p>
                      <a:endParaRPr lang="en-US"/>
                    </a:p>
                  </a:txBody>
                  <a:tcPr/>
                </a:tc>
              </a:tr>
              <a:tr h="995174">
                <a:tc>
                  <a:txBody>
                    <a:bodyPr/>
                    <a:lstStyle/>
                    <a:p>
                      <a:pPr algn="ctr"/>
                      <a:r>
                        <a:rPr lang="en-US" sz="1800" i="1" dirty="0" smtClean="0">
                          <a:latin typeface="Times New Roman" pitchFamily="18" charset="0"/>
                          <a:cs typeface="Times New Roman" pitchFamily="18" charset="0"/>
                        </a:rPr>
                        <a:t>a</a:t>
                      </a:r>
                      <a:endParaRPr lang="en-US" sz="1800" i="1" dirty="0">
                        <a:latin typeface="Times New Roman" pitchFamily="18" charset="0"/>
                        <a:cs typeface="Times New Roman" pitchFamily="18" charset="0"/>
                      </a:endParaRPr>
                    </a:p>
                  </a:txBody>
                  <a:tcPr marT="45724" marB="45724"/>
                </a:tc>
                <a:tc>
                  <a:txBody>
                    <a:bodyPr/>
                    <a:lstStyle/>
                    <a:p>
                      <a:r>
                        <a:rPr lang="en-US" sz="1800" i="1"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thảo</a:t>
                      </a:r>
                      <a:endParaRPr lang="en-US" sz="1800" i="1" dirty="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dirty="0" err="1" smtClean="0">
                          <a:latin typeface="Times New Roman" pitchFamily="18" charset="0"/>
                          <a:cs typeface="Times New Roman" pitchFamily="18" charset="0"/>
                        </a:rPr>
                        <a:t>Chương</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trình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thảo</a:t>
                      </a:r>
                      <a:r>
                        <a:rPr lang="en-US" sz="1800" i="1" baseline="0" dirty="0" smtClean="0">
                          <a:latin typeface="Times New Roman" pitchFamily="18" charset="0"/>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Danh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sách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ký</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thù</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lao</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báo</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cáo</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tham</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luận</a:t>
                      </a:r>
                      <a:endParaRPr lang="en-US" sz="1800" i="1" dirty="0" smtClean="0">
                        <a:latin typeface="Times New Roman" pitchFamily="18" charset="0"/>
                        <a:cs typeface="Times New Roman" pitchFamily="18" charset="0"/>
                      </a:endParaRPr>
                    </a:p>
                  </a:txBody>
                  <a:tcPr marT="45724" marB="45724"/>
                </a:tc>
              </a:tr>
              <a:tr h="1351431">
                <a:tc>
                  <a:txBody>
                    <a:bodyPr/>
                    <a:lstStyle/>
                    <a:p>
                      <a:pPr algn="ctr"/>
                      <a:r>
                        <a:rPr lang="en-US" sz="1800" i="1" dirty="0" smtClean="0">
                          <a:latin typeface="Times New Roman" pitchFamily="18" charset="0"/>
                          <a:cs typeface="Times New Roman" pitchFamily="18" charset="0"/>
                        </a:rPr>
                        <a:t>b</a:t>
                      </a:r>
                      <a:endParaRPr lang="en-US" sz="1800" i="1" dirty="0">
                        <a:latin typeface="Times New Roman" pitchFamily="18" charset="0"/>
                        <a:cs typeface="Times New Roman" pitchFamily="18" charset="0"/>
                      </a:endParaRPr>
                    </a:p>
                  </a:txBody>
                  <a:tcPr marT="45724" marB="45724"/>
                </a:tc>
                <a:tc>
                  <a:txBody>
                    <a:bodyPr/>
                    <a:lstStyle/>
                    <a:p>
                      <a:r>
                        <a:rPr lang="en-US" sz="1800" i="1" dirty="0" err="1" smtClean="0">
                          <a:latin typeface="Times New Roman" pitchFamily="18" charset="0"/>
                          <a:cs typeface="Times New Roman" pitchFamily="18" charset="0"/>
                        </a:rPr>
                        <a:t>Họp</a:t>
                      </a:r>
                      <a:r>
                        <a:rPr lang="en-US" sz="1800" i="1" baseline="0" dirty="0" smtClean="0">
                          <a:latin typeface="Times New Roman" pitchFamily="18" charset="0"/>
                          <a:cs typeface="Times New Roman" pitchFamily="18" charset="0"/>
                        </a:rPr>
                        <a:t> </a:t>
                      </a:r>
                      <a:r>
                        <a:rPr lang="en-US" sz="1800" i="1"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đồng</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thẩm</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định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nghiệm</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thu</a:t>
                      </a:r>
                      <a:endParaRPr lang="en-US" sz="1800" i="1" dirty="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dirty="0" err="1" smtClean="0">
                          <a:latin typeface="Times New Roman" pitchFamily="18" charset="0"/>
                          <a:cs typeface="Times New Roman" pitchFamily="18" charset="0"/>
                        </a:rPr>
                        <a:t>Quyết</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định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thành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lập</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đồng</a:t>
                      </a:r>
                      <a:endParaRPr lang="en-US" sz="1800" i="1" baseline="0" dirty="0" smtClean="0">
                        <a:latin typeface="Times New Roman" pitchFamily="18" charset="0"/>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bản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họp</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Hội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đồng</a:t>
                      </a:r>
                      <a:r>
                        <a:rPr lang="en-US" sz="1800" i="1" baseline="0" dirty="0" smtClean="0">
                          <a:latin typeface="Times New Roman" pitchFamily="18" charset="0"/>
                          <a:cs typeface="Times New Roman" pitchFamily="18" charset="0"/>
                        </a:rPr>
                        <a: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Bản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xét</a:t>
                      </a:r>
                      <a:r>
                        <a:rPr lang="en-US" sz="1800" i="1" baseline="0" dirty="0" smtClean="0">
                          <a:latin typeface="Times New Roman" pitchFamily="18" charset="0"/>
                          <a:cs typeface="Times New Roman" pitchFamily="18" charset="0"/>
                        </a:rPr>
                        <a:t>/</a:t>
                      </a:r>
                      <a:r>
                        <a:rPr lang="en-US" sz="1800" i="1" baseline="0" dirty="0" err="1" smtClean="0">
                          <a:latin typeface="Times New Roman" pitchFamily="18" charset="0"/>
                          <a:cs typeface="Times New Roman" pitchFamily="18" charset="0"/>
                        </a:rPr>
                        <a:t>bài</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viết</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đánh</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giá</a:t>
                      </a:r>
                      <a:endParaRPr lang="en-US" sz="1800" i="1" baseline="0" dirty="0" smtClean="0">
                        <a:latin typeface="Times New Roman" pitchFamily="18" charset="0"/>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a:t>
                      </a:r>
                      <a:endParaRPr lang="en-US" sz="1800" i="1" dirty="0" smtClean="0">
                        <a:latin typeface="Times New Roman" pitchFamily="18" charset="0"/>
                        <a:cs typeface="Times New Roman" pitchFamily="18" charset="0"/>
                      </a:endParaRPr>
                    </a:p>
                  </a:txBody>
                  <a:tcPr marT="45724" marB="45724"/>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2023812257"/>
              </p:ext>
            </p:extLst>
          </p:nvPr>
        </p:nvGraphicFramePr>
        <p:xfrm>
          <a:off x="351971" y="1143000"/>
          <a:ext cx="8411029" cy="5607092"/>
        </p:xfrm>
        <a:graphic>
          <a:graphicData uri="http://schemas.openxmlformats.org/drawingml/2006/table">
            <a:tbl>
              <a:tblPr firstRow="1" bandRow="1">
                <a:tableStyleId>{5C22544A-7EE6-4342-B048-85BDC9FD1C3A}</a:tableStyleId>
              </a:tblPr>
              <a:tblGrid>
                <a:gridCol w="634795"/>
                <a:gridCol w="4972558"/>
                <a:gridCol w="2803676"/>
              </a:tblGrid>
              <a:tr h="402492">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747486">
                <a:tc>
                  <a:txBody>
                    <a:bodyPr/>
                    <a:lstStyle/>
                    <a:p>
                      <a:pPr algn="ctr"/>
                      <a:r>
                        <a:rPr lang="en-US" i="1" dirty="0" smtClean="0">
                          <a:latin typeface="Times New Roman" pitchFamily="18" charset="0"/>
                          <a:cs typeface="Times New Roman" pitchFamily="18" charset="0"/>
                        </a:rPr>
                        <a:t>c</a:t>
                      </a:r>
                      <a:endParaRPr lang="en-US" i="1" dirty="0">
                        <a:latin typeface="Times New Roman" pitchFamily="18" charset="0"/>
                        <a:cs typeface="Times New Roman" pitchFamily="18" charset="0"/>
                      </a:endParaRPr>
                    </a:p>
                  </a:txBody>
                  <a:tcPr/>
                </a:tc>
                <a:tc>
                  <a:txBody>
                    <a:bodyPr/>
                    <a:lstStyle/>
                    <a:p>
                      <a:r>
                        <a:rPr lang="en-US" i="1" dirty="0" err="1" smtClean="0">
                          <a:latin typeface="Times New Roman" pitchFamily="18" charset="0"/>
                          <a:cs typeface="Times New Roman" pitchFamily="18" charset="0"/>
                        </a:rPr>
                        <a:t>Lấy</a:t>
                      </a:r>
                      <a:r>
                        <a:rPr lang="en-US" i="1" baseline="0" dirty="0" smtClean="0">
                          <a:latin typeface="Times New Roman" pitchFamily="18" charset="0"/>
                          <a:cs typeface="Times New Roman" pitchFamily="18" charset="0"/>
                        </a:rPr>
                        <a:t> ý </a:t>
                      </a:r>
                      <a:r>
                        <a:rPr lang="en-US" i="1" baseline="0" dirty="0" err="1" smtClean="0">
                          <a:latin typeface="Times New Roman" pitchFamily="18" charset="0"/>
                          <a:cs typeface="Times New Roman" pitchFamily="18" charset="0"/>
                        </a:rPr>
                        <a:t>kiến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thẩm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định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bằng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văn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chuyên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endParaRPr lang="en-US" i="1" dirty="0">
                        <a:latin typeface="Times New Roman" pitchFamily="18" charset="0"/>
                        <a:cs typeface="Times New Roman" pitchFamily="18" charset="0"/>
                      </a:endParaRPr>
                    </a:p>
                  </a:txBody>
                  <a:tcPr/>
                </a:tc>
                <a:tc>
                  <a:txBody>
                    <a:bodyPr/>
                    <a:lstStyle/>
                    <a:p>
                      <a:pPr marL="285750" indent="-285750">
                        <a:spcAft>
                          <a:spcPts val="0"/>
                        </a:spcAft>
                        <a:buFontTx/>
                        <a:buChar char="-"/>
                      </a:pPr>
                      <a:r>
                        <a:rPr lang="en-US" i="1" dirty="0" err="1" smtClean="0">
                          <a:latin typeface="Times New Roman" pitchFamily="18" charset="0"/>
                          <a:cs typeface="Times New Roman" pitchFamily="18" charset="0"/>
                        </a:rPr>
                        <a:t>Bài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viết</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chuyên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endParaRPr lang="en-US" i="1" baseline="0" dirty="0" smtClean="0">
                        <a:latin typeface="Times New Roman" pitchFamily="18" charset="0"/>
                        <a:cs typeface="Times New Roman" pitchFamily="18" charset="0"/>
                      </a:endParaRPr>
                    </a:p>
                    <a:p>
                      <a:pPr marL="285750" indent="-285750">
                        <a:spcAft>
                          <a:spcPts val="0"/>
                        </a:spcAft>
                        <a:buFontTx/>
                        <a:buChar cha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r>
                        <a:rPr lang="en-US" sz="1800" i="1" baseline="0" dirty="0" smtClean="0">
                          <a:latin typeface="Times New Roman" pitchFamily="18" charset="0"/>
                          <a:cs typeface="Times New Roman" pitchFamily="18" charset="0"/>
                        </a:rPr>
                        <a:t>.</a:t>
                      </a:r>
                      <a:endParaRPr lang="en-US" i="1" dirty="0">
                        <a:latin typeface="Times New Roman" pitchFamily="18" charset="0"/>
                        <a:cs typeface="Times New Roman" pitchFamily="18" charset="0"/>
                      </a:endParaRPr>
                    </a:p>
                  </a:txBody>
                  <a:tcPr/>
                </a:tc>
              </a:tr>
              <a:tr h="7474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latin typeface="Times New Roman" pitchFamily="18" charset="0"/>
                          <a:cs typeface="Times New Roman" pitchFamily="18" charset="0"/>
                        </a:rPr>
                        <a:t>Nước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uống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hội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trường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phục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vụ</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hội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thảo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họp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Hội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nếu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có</a:t>
                      </a:r>
                      <a:r>
                        <a:rPr lang="en-US" i="1" baseline="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txBody>
                  <a:tcPr/>
                </a:tc>
                <a:tc>
                  <a:txBody>
                    <a:bodyPr/>
                    <a:lstStyle/>
                    <a:p>
                      <a:pPr marL="285750" indent="-285750">
                        <a:buFontTx/>
                        <a:buChar char="-"/>
                      </a:pPr>
                      <a:r>
                        <a:rPr lang="en-US" i="1"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endParaRPr lang="en-US" i="1" dirty="0" smtClean="0">
                        <a:latin typeface="Times New Roman" pitchFamily="18" charset="0"/>
                        <a:cs typeface="Times New Roman" pitchFamily="18" charset="0"/>
                      </a:endParaRPr>
                    </a:p>
                  </a:txBody>
                  <a:tcPr/>
                </a:tc>
              </a:tr>
              <a:tr h="517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11.4</a:t>
                      </a:r>
                    </a:p>
                  </a:txBody>
                  <a:tcPr/>
                </a:tc>
                <a:tc>
                  <a:txBody>
                    <a:bodyPr/>
                    <a:lstStyle/>
                    <a:p>
                      <a:pPr>
                        <a:spcBef>
                          <a:spcPts val="600"/>
                        </a:spcBef>
                        <a:spcAft>
                          <a:spcPts val="0"/>
                        </a:spcAft>
                      </a:pPr>
                      <a:r>
                        <a:rPr lang="en-US" sz="1800" b="0" i="1" dirty="0">
                          <a:effectLst/>
                          <a:latin typeface="Times New Roman" panose="02020603050405020304" pitchFamily="18" charset="0"/>
                          <a:ea typeface="Times New Roman" panose="02020603050405020304" pitchFamily="18" charset="0"/>
                        </a:rPr>
                        <a:t>Chi </a:t>
                      </a:r>
                      <a:r>
                        <a:rPr lang="en-US" sz="1800" b="0" i="1" dirty="0" err="1">
                          <a:effectLst/>
                          <a:latin typeface="Times New Roman" panose="02020603050405020304" pitchFamily="18" charset="0"/>
                          <a:ea typeface="Times New Roman" panose="02020603050405020304" pitchFamily="18" charset="0"/>
                        </a:rPr>
                        <a:t>xây</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dựng</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sổ</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tay</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nghiệp</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vụ</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cho</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điều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tra</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viên</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nếu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có</a:t>
                      </a:r>
                      <a:r>
                        <a:rPr lang="en-US" sz="1800" b="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1491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11.5</a:t>
                      </a:r>
                    </a:p>
                  </a:txBody>
                  <a:tcPr/>
                </a:tc>
                <a:tc>
                  <a:txBody>
                    <a:bodyPr/>
                    <a:lstStyle/>
                    <a:p>
                      <a:pPr>
                        <a:spcBef>
                          <a:spcPts val="600"/>
                        </a:spcBef>
                        <a:spcAft>
                          <a:spcPts val="0"/>
                        </a:spcAft>
                      </a:pPr>
                      <a:r>
                        <a:rPr lang="en-US" sz="1800" b="0" i="1">
                          <a:effectLst/>
                          <a:latin typeface="Times New Roman" panose="02020603050405020304" pitchFamily="18" charset="0"/>
                          <a:ea typeface="Times New Roman" panose="02020603050405020304" pitchFamily="18" charset="0"/>
                        </a:rPr>
                        <a:t>Chi in ấn tài liệu hướng dẫn, sổ tay nghiệp vụ cho điều tra viên, phiếu điều tra, biểu mẫu phục vụ điều tra, kết quả điều tra, xuất bản phẩm điều tra (nếu có)</a:t>
                      </a: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endParaRPr lang="en-US" i="1" dirty="0" smtClean="0">
                        <a:latin typeface="Times New Roman" pitchFamily="18" charset="0"/>
                        <a:cs typeface="Times New Roman" pitchFamily="18" charset="0"/>
                      </a:endParaRPr>
                    </a:p>
                  </a:txBody>
                  <a:tcPr/>
                </a:tc>
              </a:tr>
              <a:tr h="1264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11.6</a:t>
                      </a:r>
                    </a:p>
                  </a:txBody>
                  <a:tcPr/>
                </a:tc>
                <a:tc>
                  <a:txBody>
                    <a:bodyPr/>
                    <a:lstStyle/>
                    <a:p>
                      <a:pPr>
                        <a:spcBef>
                          <a:spcPts val="600"/>
                        </a:spcBef>
                        <a:spcAft>
                          <a:spcPts val="0"/>
                        </a:spcAft>
                      </a:pPr>
                      <a:r>
                        <a:rPr lang="en-US" sz="1800" b="0" i="1" dirty="0">
                          <a:effectLst/>
                          <a:latin typeface="Times New Roman" panose="02020603050405020304" pitchFamily="18" charset="0"/>
                          <a:ea typeface="Times New Roman" panose="02020603050405020304" pitchFamily="18" charset="0"/>
                        </a:rPr>
                        <a:t>Chi </a:t>
                      </a:r>
                      <a:r>
                        <a:rPr lang="en-US" sz="1800" b="0" i="1" dirty="0" err="1">
                          <a:effectLst/>
                          <a:latin typeface="Times New Roman" panose="02020603050405020304" pitchFamily="18" charset="0"/>
                          <a:ea typeface="Times New Roman" panose="02020603050405020304" pitchFamily="18" charset="0"/>
                        </a:rPr>
                        <a:t>tập</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huấn</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nghiệp</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vụ</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điều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tra</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nếu</a:t>
                      </a:r>
                      <a:r>
                        <a:rPr lang="en-US" sz="1800" b="0" i="1" dirty="0">
                          <a:effectLst/>
                          <a:latin typeface="Times New Roman" panose="02020603050405020304" pitchFamily="18" charset="0"/>
                          <a:ea typeface="Times New Roman" panose="02020603050405020304" pitchFamily="18" charset="0"/>
                        </a:rPr>
                        <a:t> </a:t>
                      </a:r>
                      <a:r>
                        <a:rPr lang="en-US" sz="1800" b="0" i="1" dirty="0" err="1">
                          <a:effectLst/>
                          <a:latin typeface="Times New Roman" panose="02020603050405020304" pitchFamily="18" charset="0"/>
                          <a:ea typeface="Times New Roman" panose="02020603050405020304" pitchFamily="18" charset="0"/>
                        </a:rPr>
                        <a:t>có</a:t>
                      </a:r>
                      <a:r>
                        <a:rPr lang="en-US" sz="1800" b="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i="1" baseline="0" dirty="0" err="1" smtClean="0">
                          <a:latin typeface="Times New Roman" pitchFamily="18" charset="0"/>
                          <a:cs typeface="Times New Roman" pitchFamily="18" charset="0"/>
                        </a:rPr>
                        <a:t>Áp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dụng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theo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hướng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dẫn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tại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Quyết</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định</a:t>
                      </a:r>
                      <a:r>
                        <a:rPr lang="en-US" i="1" baseline="0" dirty="0" smtClean="0">
                          <a:latin typeface="Times New Roman" pitchFamily="18" charset="0"/>
                          <a:cs typeface="Times New Roman" pitchFamily="18" charset="0"/>
                        </a:rPr>
                        <a:t> 888/QĐ-ĐHCT </a:t>
                      </a:r>
                      <a:r>
                        <a:rPr lang="en-US" i="1" baseline="0" dirty="0" err="1" smtClean="0">
                          <a:latin typeface="Times New Roman" pitchFamily="18" charset="0"/>
                          <a:cs typeface="Times New Roman" pitchFamily="18" charset="0"/>
                        </a:rPr>
                        <a:t>ngày</a:t>
                      </a:r>
                      <a:r>
                        <a:rPr lang="en-US" i="1" baseline="0" dirty="0" smtClean="0">
                          <a:latin typeface="Times New Roman" pitchFamily="18" charset="0"/>
                          <a:cs typeface="Times New Roman" pitchFamily="18" charset="0"/>
                        </a:rPr>
                        <a:t> 13/3/2013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Trường</a:t>
                      </a:r>
                      <a:r>
                        <a:rPr lang="en-US" i="1" baseline="0" dirty="0" smtClean="0">
                          <a:latin typeface="Times New Roman" pitchFamily="18" charset="0"/>
                          <a:cs typeface="Times New Roman" pitchFamily="18" charset="0"/>
                        </a:rPr>
                        <a:t> ĐHCT</a:t>
                      </a:r>
                      <a:endParaRPr lang="en-US" i="1"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2656256616"/>
              </p:ext>
            </p:extLst>
          </p:nvPr>
        </p:nvGraphicFramePr>
        <p:xfrm>
          <a:off x="304800" y="1081314"/>
          <a:ext cx="8534400" cy="6140796"/>
        </p:xfrm>
        <a:graphic>
          <a:graphicData uri="http://schemas.openxmlformats.org/drawingml/2006/table">
            <a:tbl>
              <a:tblPr firstRow="1" bandRow="1">
                <a:tableStyleId>{5C22544A-7EE6-4342-B048-85BDC9FD1C3A}</a:tableStyleId>
              </a:tblPr>
              <a:tblGrid>
                <a:gridCol w="783771"/>
                <a:gridCol w="3635829"/>
                <a:gridCol w="4114800"/>
              </a:tblGrid>
              <a:tr h="381000">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NỘI DUNG CÔNG VIỆC</a:t>
                      </a:r>
                      <a:endParaRPr lang="en-US">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321058">
                <a:tc>
                  <a:txBody>
                    <a:bodyPr/>
                    <a:lstStyle/>
                    <a:p>
                      <a:pPr algn="ctr"/>
                      <a:r>
                        <a:rPr lang="en-US" i="1" dirty="0" smtClean="0">
                          <a:latin typeface="Times New Roman" pitchFamily="18" charset="0"/>
                          <a:cs typeface="Times New Roman" pitchFamily="18" charset="0"/>
                        </a:rPr>
                        <a:t>11.7</a:t>
                      </a:r>
                      <a:endParaRPr lang="en-US" i="1" dirty="0">
                        <a:latin typeface="Times New Roman" pitchFamily="18" charset="0"/>
                        <a:cs typeface="Times New Roman" pitchFamily="18" charset="0"/>
                      </a:endParaRPr>
                    </a:p>
                  </a:txBody>
                  <a:tcPr/>
                </a:tc>
                <a:tc>
                  <a:txBody>
                    <a:bodyPr/>
                    <a:lstStyle/>
                    <a:p>
                      <a:r>
                        <a:rPr lang="en-US" i="1" dirty="0" err="1" smtClean="0">
                          <a:latin typeface="Times New Roman" pitchFamily="18" charset="0"/>
                          <a:cs typeface="Times New Roman" pitchFamily="18" charset="0"/>
                        </a:rPr>
                        <a:t>Điều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tra</a:t>
                      </a:r>
                      <a:endParaRPr lang="en-US" i="1" dirty="0">
                        <a:latin typeface="Times New Roman" pitchFamily="18" charset="0"/>
                        <a:cs typeface="Times New Roman" pitchFamily="18" charset="0"/>
                      </a:endParaRPr>
                    </a:p>
                  </a:txBody>
                  <a:tcPr/>
                </a:tc>
                <a:tc>
                  <a:txBody>
                    <a:bodyPr/>
                    <a:lstStyle/>
                    <a:p>
                      <a:pPr marL="285750" indent="-285750">
                        <a:spcAft>
                          <a:spcPts val="0"/>
                        </a:spcAft>
                        <a:buFontTx/>
                        <a:buChar char="-"/>
                      </a:pPr>
                      <a:endParaRPr lang="en-US" i="1" dirty="0">
                        <a:latin typeface="Times New Roman" pitchFamily="18" charset="0"/>
                        <a:cs typeface="Times New Roman" pitchFamily="18" charset="0"/>
                      </a:endParaRPr>
                    </a:p>
                  </a:txBody>
                  <a:tcPr/>
                </a:tc>
              </a:tr>
              <a:tr h="15869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a</a:t>
                      </a:r>
                    </a:p>
                  </a:txBody>
                  <a:tcPr/>
                </a:tc>
                <a:tc>
                  <a:txBody>
                    <a:bodyPr/>
                    <a:lstStyle/>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Chi </a:t>
                      </a:r>
                      <a:r>
                        <a:rPr lang="en-US" sz="1800" i="1" dirty="0" err="1">
                          <a:effectLst/>
                          <a:latin typeface="Times New Roman" panose="02020603050405020304" pitchFamily="18" charset="0"/>
                          <a:ea typeface="Times New Roman" panose="02020603050405020304" pitchFamily="18" charset="0"/>
                        </a:rPr>
                        <a:t>công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tác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phí</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cho</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người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tham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phúc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kiểm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Giấy</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đường</a:t>
                      </a:r>
                      <a:endParaRPr lang="en-US" i="1" baseline="0" dirty="0" smtClean="0">
                        <a:latin typeface="Times New Roman" pitchFamily="18" charset="0"/>
                        <a:cs typeface="Times New Roman" pitchFamily="18" charset="0"/>
                      </a:endParaRPr>
                    </a:p>
                    <a:p>
                      <a:pPr marL="285750" indent="-285750">
                        <a:buFontTx/>
                        <a:buChar char="-"/>
                      </a:pP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nghỉ</a:t>
                      </a:r>
                      <a:endParaRPr lang="en-US" i="1" baseline="0" dirty="0" smtClean="0">
                        <a:latin typeface="Times New Roman" pitchFamily="18" charset="0"/>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i="1" baseline="0" dirty="0" err="1" smtClean="0">
                          <a:latin typeface="Times New Roman" pitchFamily="18" charset="0"/>
                          <a:cs typeface="Times New Roman" pitchFamily="18" charset="0"/>
                        </a:rPr>
                        <a:t>Vé</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xe</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xe</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toán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xe</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ôm</a:t>
                      </a:r>
                      <a:r>
                        <a:rPr lang="en-US" i="1" baseline="0" dirty="0" smtClean="0">
                          <a:latin typeface="Times New Roman" pitchFamily="18" charset="0"/>
                          <a:cs typeface="Times New Roman"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bảng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kê</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thanh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toán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tiền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khoán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tiện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lại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a:t>
                      </a:r>
                    </a:p>
                  </a:txBody>
                  <a:tcPr/>
                </a:tc>
              </a:tr>
              <a:tr h="152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b</a:t>
                      </a:r>
                    </a:p>
                  </a:txBody>
                  <a:tcPr/>
                </a:tc>
                <a:tc>
                  <a:txBody>
                    <a:bodyPr/>
                    <a:lstStyle/>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Thuê</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với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trường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hợp</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phải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thuê</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ngoài</a:t>
                      </a:r>
                      <a:r>
                        <a:rPr lang="en-US" sz="1800" i="1" dirty="0">
                          <a:effectLst/>
                          <a:latin typeface="Times New Roman" panose="02020603050405020304" pitchFamily="18" charset="0"/>
                          <a:ea typeface="Times New Roman" panose="02020603050405020304" pitchFamily="18" charset="0"/>
                        </a:rPr>
                        <a:t>).</a:t>
                      </a:r>
                    </a:p>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Thuê</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người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dịch</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tiếng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dân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tộc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kiêm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dẫn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đường</a:t>
                      </a:r>
                      <a:r>
                        <a:rPr lang="en-US" sz="180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sz="1800" i="1" baseline="0" dirty="0" err="1" smtClean="0">
                          <a:latin typeface="Times New Roman" pitchFamily="18" charset="0"/>
                          <a:cs typeface="Times New Roman" pitchFamily="18" charset="0"/>
                        </a:rPr>
                        <a:t>Biên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nhận</a:t>
                      </a:r>
                      <a:r>
                        <a:rPr lang="en-US" sz="1800" i="1" baseline="0" dirty="0" smtClean="0">
                          <a:latin typeface="Times New Roman" pitchFamily="18" charset="0"/>
                          <a:cs typeface="Times New Roman" pitchFamily="18" charset="0"/>
                        </a:rPr>
                        <a:t> </a:t>
                      </a:r>
                      <a:r>
                        <a:rPr lang="en-US" sz="1800"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685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d</a:t>
                      </a:r>
                    </a:p>
                  </a:txBody>
                  <a:tcPr/>
                </a:tc>
                <a:tc>
                  <a:txBody>
                    <a:bodyPr/>
                    <a:lstStyle/>
                    <a:p>
                      <a:pPr>
                        <a:spcBef>
                          <a:spcPts val="600"/>
                        </a:spcBef>
                        <a:spcAft>
                          <a:spcPts val="0"/>
                        </a:spcAft>
                      </a:pPr>
                      <a:r>
                        <a:rPr lang="en-US" sz="1800" i="1">
                          <a:effectLst/>
                          <a:latin typeface="Times New Roman" panose="02020603050405020304" pitchFamily="18" charset="0"/>
                          <a:ea typeface="Times New Roman" panose="02020603050405020304" pitchFamily="18" charset="0"/>
                        </a:rPr>
                        <a:t>Thuê người dẫn đường không phải phiên dịch.</a:t>
                      </a:r>
                    </a:p>
                  </a:txBody>
                  <a:tcPr marL="68580" marR="68580" marT="0" marB="0" anchor="ct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i="1"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6828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e</a:t>
                      </a:r>
                    </a:p>
                  </a:txBody>
                  <a:tcPr/>
                </a:tc>
                <a:tc>
                  <a:txBody>
                    <a:bodyPr/>
                    <a:lstStyle/>
                    <a:p>
                      <a:pPr>
                        <a:spcBef>
                          <a:spcPts val="600"/>
                        </a:spcBef>
                        <a:spcAft>
                          <a:spcPts val="0"/>
                        </a:spcAft>
                      </a:pPr>
                      <a:r>
                        <a:rPr lang="en-US" sz="1800" i="1" dirty="0">
                          <a:effectLst/>
                          <a:latin typeface="Times New Roman" panose="02020603050405020304" pitchFamily="18" charset="0"/>
                          <a:ea typeface="Times New Roman" panose="02020603050405020304" pitchFamily="18" charset="0"/>
                        </a:rPr>
                        <a:t>Chi </a:t>
                      </a:r>
                      <a:r>
                        <a:rPr lang="en-US" sz="1800" i="1" dirty="0" err="1">
                          <a:effectLst/>
                          <a:latin typeface="Times New Roman" panose="02020603050405020304" pitchFamily="18" charset="0"/>
                          <a:ea typeface="Times New Roman" panose="02020603050405020304" pitchFamily="18" charset="0"/>
                        </a:rPr>
                        <a:t>cho</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tượng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cung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cấp</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thông</a:t>
                      </a:r>
                      <a:r>
                        <a:rPr lang="en-US" sz="1800" i="1" dirty="0">
                          <a:effectLst/>
                          <a:latin typeface="Times New Roman" panose="02020603050405020304" pitchFamily="18" charset="0"/>
                          <a:ea typeface="Times New Roman" panose="02020603050405020304" pitchFamily="18" charset="0"/>
                        </a:rPr>
                        <a:t> tin, </a:t>
                      </a:r>
                      <a:r>
                        <a:rPr lang="en-US" sz="1800" i="1" dirty="0" err="1">
                          <a:effectLst/>
                          <a:latin typeface="Times New Roman" panose="02020603050405020304" pitchFamily="18" charset="0"/>
                          <a:ea typeface="Times New Roman" panose="02020603050405020304" pitchFamily="18" charset="0"/>
                        </a:rPr>
                        <a:t>tự</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phiếu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r>
                        <a:rPr lang="en-US" sz="1800" i="1" dirty="0">
                          <a:effectLst/>
                          <a:latin typeface="Times New Roman" panose="02020603050405020304" pitchFamily="18" charset="0"/>
                          <a:ea typeface="Times New Roman" panose="02020603050405020304" pitchFamily="18" charset="0"/>
                        </a:rPr>
                        <a:t>:</a:t>
                      </a: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Danh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sách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4886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đ</a:t>
                      </a:r>
                    </a:p>
                  </a:txBody>
                  <a:tcPr/>
                </a:tc>
                <a:tc>
                  <a:txBody>
                    <a:bodyPr/>
                    <a:lstStyle/>
                    <a:p>
                      <a:pPr>
                        <a:spcBef>
                          <a:spcPts val="600"/>
                        </a:spcBef>
                        <a:spcAft>
                          <a:spcPts val="0"/>
                        </a:spcAft>
                      </a:pP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Phân</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tích</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mẫu</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nếu</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i="1" kern="1200" dirty="0" err="1" smtClean="0">
                          <a:solidFill>
                            <a:schemeClr val="tx1"/>
                          </a:solidFill>
                          <a:effectLst/>
                          <a:latin typeface="Times New Roman" panose="02020603050405020304" pitchFamily="18" charset="0"/>
                          <a:ea typeface="+mn-ea"/>
                          <a:cs typeface="Times New Roman" panose="02020603050405020304" pitchFamily="18" charset="0"/>
                        </a:rPr>
                        <a:t>có</a:t>
                      </a:r>
                      <a:r>
                        <a:rPr kumimoji="0" lang="en-US" sz="1800" i="1"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nghiệm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Kết</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phân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tích</a:t>
                      </a:r>
                      <a:r>
                        <a:rPr lang="en-US" i="1" baseline="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493760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1024962564"/>
              </p:ext>
            </p:extLst>
          </p:nvPr>
        </p:nvGraphicFramePr>
        <p:xfrm>
          <a:off x="228600" y="1195906"/>
          <a:ext cx="8686800" cy="5662094"/>
        </p:xfrm>
        <a:graphic>
          <a:graphicData uri="http://schemas.openxmlformats.org/drawingml/2006/table">
            <a:tbl>
              <a:tblPr firstRow="1" bandRow="1">
                <a:tableStyleId>{5C22544A-7EE6-4342-B048-85BDC9FD1C3A}</a:tableStyleId>
              </a:tblPr>
              <a:tblGrid>
                <a:gridCol w="762000"/>
                <a:gridCol w="4114800"/>
                <a:gridCol w="3810000"/>
              </a:tblGrid>
              <a:tr h="629544">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996057">
                <a:tc>
                  <a:txBody>
                    <a:bodyPr/>
                    <a:lstStyle/>
                    <a:p>
                      <a:pPr algn="ctr"/>
                      <a:endParaRPr lang="en-US" i="1" dirty="0" smtClean="0">
                        <a:latin typeface="Times New Roman" pitchFamily="18" charset="0"/>
                        <a:cs typeface="Times New Roman" pitchFamily="18" charset="0"/>
                      </a:endParaRPr>
                    </a:p>
                    <a:p>
                      <a:pPr algn="ctr"/>
                      <a:r>
                        <a:rPr lang="en-US" i="1" dirty="0" smtClean="0">
                          <a:latin typeface="Times New Roman" pitchFamily="18" charset="0"/>
                          <a:cs typeface="Times New Roman" pitchFamily="18" charset="0"/>
                        </a:rPr>
                        <a:t>11.8</a:t>
                      </a:r>
                      <a:endParaRPr lang="en-US" i="1" dirty="0">
                        <a:latin typeface="Times New Roman" pitchFamily="18" charset="0"/>
                        <a:cs typeface="Times New Roman" pitchFamily="18" charset="0"/>
                      </a:endParaRPr>
                    </a:p>
                  </a:txBody>
                  <a:tcPr/>
                </a:tc>
                <a:tc>
                  <a:txBody>
                    <a:bodyPr/>
                    <a:lstStyle/>
                    <a:p>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vận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chuyển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tài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liệu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nếu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có</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thuê</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xe</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bộ</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viên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thực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địa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để</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b="0" i="1" dirty="0">
                        <a:latin typeface="Times New Roman" pitchFamily="18" charset="0"/>
                        <a:cs typeface="Times New Roman" pitchFamily="18" charset="0"/>
                      </a:endParaRPr>
                    </a:p>
                  </a:txBody>
                  <a:tcPr/>
                </a:tc>
                <a:tc>
                  <a:txBody>
                    <a:bodyPr/>
                    <a:lstStyle/>
                    <a:p>
                      <a:pPr marL="285750" indent="-285750">
                        <a:spcAft>
                          <a:spcPts val="0"/>
                        </a:spcAft>
                        <a:buFontTx/>
                        <a:buChar char="-"/>
                      </a:pPr>
                      <a:r>
                        <a:rPr lang="en-US" i="1"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endParaRPr lang="en-US" i="1" dirty="0">
                        <a:latin typeface="Times New Roman" pitchFamily="18" charset="0"/>
                        <a:cs typeface="Times New Roman" pitchFamily="18" charset="0"/>
                      </a:endParaRPr>
                    </a:p>
                  </a:txBody>
                  <a:tcPr/>
                </a:tc>
              </a:tr>
              <a:tr h="4954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11.9</a:t>
                      </a:r>
                    </a:p>
                  </a:txBody>
                  <a:tcPr/>
                </a:tc>
                <a:tc>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xử</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lý</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r h="10843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11.10</a:t>
                      </a:r>
                    </a:p>
                  </a:txBody>
                  <a:tcPr/>
                </a:tc>
                <a:tc>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thuê</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chuyên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gia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phân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tích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đánh</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giá</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phân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tích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đánh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kế</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điều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tra</a:t>
                      </a:r>
                      <a:r>
                        <a:rPr lang="en-US" i="1" baseline="0" dirty="0" smtClean="0">
                          <a:latin typeface="Times New Roman" pitchFamily="18" charset="0"/>
                          <a:cs typeface="Times New Roman" pitchFamily="18" charset="0"/>
                        </a:rPr>
                        <a:t>.</a:t>
                      </a:r>
                    </a:p>
                    <a:p>
                      <a:pPr marL="285750" indent="-285750">
                        <a:buFontTx/>
                        <a:buChar char="-"/>
                      </a:pP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r>
                        <a:rPr lang="en-US" i="1" baseline="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txBody>
                  <a:tcPr/>
                </a:tc>
              </a:tr>
              <a:tr h="9819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11.11</a:t>
                      </a:r>
                    </a:p>
                  </a:txBody>
                  <a:tcPr/>
                </a:tc>
                <a:tc>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viết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phân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tích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đánh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kế</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quả</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điều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tra</a:t>
                      </a:r>
                      <a:r>
                        <a:rPr lang="en-US" i="1" baseline="0" dirty="0" smtClean="0">
                          <a:latin typeface="Times New Roman" pitchFamily="18" charset="0"/>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r>
                        <a:rPr lang="en-US" i="1" baseline="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txBody>
                  <a:tcPr/>
                </a:tc>
              </a:tr>
              <a:tr h="3597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11.12</a:t>
                      </a:r>
                    </a:p>
                  </a:txBody>
                  <a:tcPr/>
                </a:tc>
                <a:tc gridSpan="2">
                  <a:txBody>
                    <a:bodyPr/>
                    <a:lstStyle/>
                    <a:p>
                      <a:pPr>
                        <a:spcBef>
                          <a:spcPts val="600"/>
                        </a:spcBef>
                        <a:spcAft>
                          <a:spcPts val="0"/>
                        </a:spcAft>
                      </a:pP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bố</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r>
              <a:tr h="3597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a</a:t>
                      </a:r>
                    </a:p>
                  </a:txBody>
                  <a:tcPr/>
                </a:tc>
                <a:tc>
                  <a:txBody>
                    <a:bodyPr/>
                    <a:lstStyle/>
                    <a:p>
                      <a:pPr>
                        <a:spcBef>
                          <a:spcPts val="600"/>
                        </a:spcBef>
                        <a:spcAft>
                          <a:spcPts val="0"/>
                        </a:spcAft>
                      </a:pPr>
                      <a:r>
                        <a:rPr lang="en-US" sz="1800" b="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nghị</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bố</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10</a:t>
                      </a:r>
                      <a:endParaRPr lang="en-US" i="1" dirty="0" smtClean="0">
                        <a:latin typeface="Times New Roman" pitchFamily="18" charset="0"/>
                        <a:cs typeface="Times New Roman" pitchFamily="18" charset="0"/>
                      </a:endParaRPr>
                    </a:p>
                  </a:txBody>
                  <a:tcPr/>
                </a:tc>
              </a:tr>
              <a:tr h="7432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b</a:t>
                      </a:r>
                    </a:p>
                  </a:txBody>
                  <a:tcPr/>
                </a:tc>
                <a:tc>
                  <a:txBody>
                    <a:bodyPr/>
                    <a:lstStyle/>
                    <a:p>
                      <a:pPr>
                        <a:spcBef>
                          <a:spcPts val="600"/>
                        </a:spcBef>
                        <a:spcAft>
                          <a:spcPts val="0"/>
                        </a:spcAft>
                      </a:pPr>
                      <a:r>
                        <a:rPr lang="en-US" sz="1800" b="0" i="1" dirty="0" smtClean="0">
                          <a:effectLst/>
                          <a:latin typeface="Times New Roman" panose="02020603050405020304" pitchFamily="18" charset="0"/>
                          <a:ea typeface="Times New Roman" panose="02020603050405020304" pitchFamily="18" charset="0"/>
                          <a:cs typeface="Times New Roman" panose="02020603050405020304" pitchFamily="18" charset="0"/>
                        </a:rPr>
                        <a:t>Chi </a:t>
                      </a:r>
                      <a:r>
                        <a:rPr lang="en-US" sz="1800" b="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bố</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tiện</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đại</a:t>
                      </a:r>
                      <a:r>
                        <a:rPr lang="en-US" sz="1800" b="0" i="1"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1"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chúng</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mục</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số</a:t>
                      </a:r>
                      <a:r>
                        <a:rPr lang="en-US" i="1" baseline="0" dirty="0" smtClean="0">
                          <a:latin typeface="Times New Roman" pitchFamily="18" charset="0"/>
                          <a:cs typeface="Times New Roman" pitchFamily="18" charset="0"/>
                        </a:rPr>
                        <a:t> 9</a:t>
                      </a:r>
                      <a:endParaRPr lang="en-US" i="1"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249784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1411804367"/>
              </p:ext>
            </p:extLst>
          </p:nvPr>
        </p:nvGraphicFramePr>
        <p:xfrm>
          <a:off x="201305" y="1219200"/>
          <a:ext cx="8762999" cy="5410200"/>
        </p:xfrm>
        <a:graphic>
          <a:graphicData uri="http://schemas.openxmlformats.org/drawingml/2006/table">
            <a:tbl>
              <a:tblPr firstRow="1" bandRow="1">
                <a:tableStyleId>{5C22544A-7EE6-4342-B048-85BDC9FD1C3A}</a:tableStyleId>
              </a:tblPr>
              <a:tblGrid>
                <a:gridCol w="710513"/>
                <a:gridCol w="4439670"/>
                <a:gridCol w="3612816"/>
              </a:tblGrid>
              <a:tr h="542256">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419208">
                <a:tc>
                  <a:txBody>
                    <a:bodyPr/>
                    <a:lstStyle/>
                    <a:p>
                      <a:pPr algn="ctr"/>
                      <a:r>
                        <a:rPr lang="en-US" i="1" dirty="0" smtClean="0">
                          <a:latin typeface="Times New Roman" pitchFamily="18" charset="0"/>
                          <a:cs typeface="Times New Roman" pitchFamily="18" charset="0"/>
                        </a:rPr>
                        <a:t>11.13</a:t>
                      </a:r>
                      <a:endParaRPr lang="en-US" i="1" dirty="0">
                        <a:latin typeface="Times New Roman" pitchFamily="18" charset="0"/>
                        <a:cs typeface="Times New Roman" pitchFamily="18" charset="0"/>
                      </a:endParaRPr>
                    </a:p>
                  </a:txBody>
                  <a:tcPr/>
                </a:tc>
                <a:tc gridSpan="2">
                  <a:txBody>
                    <a:bodyPr/>
                    <a:lstStyle/>
                    <a:p>
                      <a:pPr>
                        <a:spcBef>
                          <a:spcPts val="600"/>
                        </a:spcBef>
                        <a:spcAft>
                          <a:spcPts val="0"/>
                        </a:spcAft>
                      </a:pP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Các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khoản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chi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khác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liên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quan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trực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tiếp</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đến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tác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endParaRPr lang="en-US" sz="1800" b="0"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hMerge="1">
                  <a:txBody>
                    <a:bodyPr/>
                    <a:lstStyle/>
                    <a:p>
                      <a:endParaRPr lang="en-US"/>
                    </a:p>
                  </a:txBody>
                  <a:tcPr/>
                </a:tc>
              </a:tr>
              <a:tr h="78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a</a:t>
                      </a:r>
                    </a:p>
                  </a:txBody>
                  <a:tcPr/>
                </a:tc>
                <a:tc>
                  <a:txBody>
                    <a:bodyPr/>
                    <a:lstStyle/>
                    <a:p>
                      <a:pPr>
                        <a:spcBef>
                          <a:spcPts val="600"/>
                        </a:spcBef>
                        <a:spcAft>
                          <a:spcPts val="0"/>
                        </a:spcAft>
                      </a:pPr>
                      <a:r>
                        <a:rPr lang="en-US" sz="1800" i="1" dirty="0" err="1">
                          <a:effectLst/>
                          <a:latin typeface="Times New Roman" panose="02020603050405020304" pitchFamily="18" charset="0"/>
                          <a:ea typeface="Times New Roman" panose="02020603050405020304" pitchFamily="18" charset="0"/>
                        </a:rPr>
                        <a:t>Văn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phòng</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phẩm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thông</a:t>
                      </a:r>
                      <a:r>
                        <a:rPr lang="en-US" sz="1800" i="1" dirty="0">
                          <a:effectLst/>
                          <a:latin typeface="Times New Roman" panose="02020603050405020304" pitchFamily="18" charset="0"/>
                          <a:ea typeface="Times New Roman" panose="02020603050405020304" pitchFamily="18" charset="0"/>
                        </a:rPr>
                        <a:t> tin </a:t>
                      </a:r>
                      <a:r>
                        <a:rPr lang="en-US" sz="1800" i="1" dirty="0" err="1">
                          <a:effectLst/>
                          <a:latin typeface="Times New Roman" panose="02020603050405020304" pitchFamily="18" charset="0"/>
                          <a:ea typeface="Times New Roman" panose="02020603050405020304" pitchFamily="18" charset="0"/>
                        </a:rPr>
                        <a:t>liên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lạc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tuyên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truyền</a:t>
                      </a:r>
                      <a:r>
                        <a:rPr lang="en-US" sz="1800" i="1" dirty="0">
                          <a:effectLst/>
                          <a:latin typeface="Times New Roman" panose="02020603050405020304" pitchFamily="18" charset="0"/>
                          <a:ea typeface="Times New Roman" panose="02020603050405020304" pitchFamily="18" charset="0"/>
                        </a:rPr>
                        <a:t>, chi </a:t>
                      </a:r>
                      <a:r>
                        <a:rPr lang="en-US" sz="1800" i="1" dirty="0" err="1">
                          <a:effectLst/>
                          <a:latin typeface="Times New Roman" panose="02020603050405020304" pitchFamily="18" charset="0"/>
                          <a:ea typeface="Times New Roman" panose="02020603050405020304" pitchFamily="18" charset="0"/>
                        </a:rPr>
                        <a:t>khác</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endParaRPr lang="en-US" i="1" dirty="0" smtClean="0">
                        <a:latin typeface="Times New Roman" pitchFamily="18" charset="0"/>
                        <a:cs typeface="Times New Roman" pitchFamily="18" charset="0"/>
                      </a:endParaRPr>
                    </a:p>
                  </a:txBody>
                  <a:tcPr/>
                </a:tc>
              </a:tr>
              <a:tr h="6113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b</a:t>
                      </a:r>
                    </a:p>
                  </a:txBody>
                  <a:tcPr/>
                </a:tc>
                <a:tc>
                  <a:txBody>
                    <a:bodyPr/>
                    <a:lstStyle/>
                    <a:p>
                      <a:pPr>
                        <a:spcBef>
                          <a:spcPts val="600"/>
                        </a:spcBef>
                        <a:spcAft>
                          <a:spcPts val="0"/>
                        </a:spcAft>
                      </a:pPr>
                      <a:r>
                        <a:rPr lang="en-US" sz="1800" i="1" dirty="0" err="1">
                          <a:effectLst/>
                          <a:latin typeface="Times New Roman" panose="02020603050405020304" pitchFamily="18" charset="0"/>
                          <a:ea typeface="Times New Roman" panose="02020603050405020304" pitchFamily="18" charset="0"/>
                        </a:rPr>
                        <a:t>Biên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dịch</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tài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liệu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nước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ngoài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phục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vụ</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điều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tra</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7716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Times New Roman" pitchFamily="18" charset="0"/>
                          <a:cs typeface="Times New Roman" pitchFamily="18" charset="0"/>
                        </a:rPr>
                        <a:t>c</a:t>
                      </a:r>
                    </a:p>
                  </a:txBody>
                  <a:tcPr/>
                </a:tc>
                <a:tc>
                  <a:txBody>
                    <a:bodyPr/>
                    <a:lstStyle/>
                    <a:p>
                      <a:pPr>
                        <a:spcBef>
                          <a:spcPts val="600"/>
                        </a:spcBef>
                        <a:spcAft>
                          <a:spcPts val="0"/>
                        </a:spcAft>
                      </a:pPr>
                      <a:r>
                        <a:rPr lang="en-US" sz="1800" i="1" dirty="0" err="1">
                          <a:effectLst/>
                          <a:latin typeface="Times New Roman" panose="02020603050405020304" pitchFamily="18" charset="0"/>
                          <a:ea typeface="Times New Roman" panose="02020603050405020304" pitchFamily="18" charset="0"/>
                        </a:rPr>
                        <a:t>Làm</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ngoài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giờ</a:t>
                      </a:r>
                      <a:endParaRPr lang="en-US" sz="1800"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285750" indent="-285750">
                        <a:buFontTx/>
                        <a:buChar char="-"/>
                      </a:pPr>
                      <a:r>
                        <a:rPr lang="en-US" i="1" dirty="0" err="1" smtClean="0">
                          <a:latin typeface="Times New Roman" pitchFamily="18" charset="0"/>
                          <a:cs typeface="Times New Roman" pitchFamily="18" charset="0"/>
                        </a:rPr>
                        <a:t>Bảng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chấm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công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làm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ngoài</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giờ</a:t>
                      </a:r>
                      <a:endParaRPr lang="en-US" i="1" baseline="0" dirty="0" smtClean="0">
                        <a:latin typeface="Times New Roman" pitchFamily="18" charset="0"/>
                        <a:cs typeface="Times New Roman" pitchFamily="18" charset="0"/>
                      </a:endParaRPr>
                    </a:p>
                    <a:p>
                      <a:pPr marL="285750" indent="-285750">
                        <a:buFontTx/>
                        <a:buChar char="-"/>
                      </a:pPr>
                      <a:r>
                        <a:rPr lang="en-US" i="1" baseline="0" dirty="0" err="1" smtClean="0">
                          <a:latin typeface="Times New Roman" pitchFamily="18" charset="0"/>
                          <a:cs typeface="Times New Roman" pitchFamily="18" charset="0"/>
                        </a:rPr>
                        <a:t>Bảng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kê</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sách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ký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nhận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tiền</a:t>
                      </a:r>
                      <a:endParaRPr lang="en-US" i="1" dirty="0" smtClean="0">
                        <a:latin typeface="Times New Roman" pitchFamily="18" charset="0"/>
                        <a:cs typeface="Times New Roman" pitchFamily="18" charset="0"/>
                      </a:endParaRPr>
                    </a:p>
                  </a:txBody>
                  <a:tcPr/>
                </a:tc>
              </a:tr>
              <a:tr h="419208">
                <a:tc>
                  <a:txBody>
                    <a:bodyPr/>
                    <a:lstStyle/>
                    <a:p>
                      <a:pPr algn="ctr"/>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c gridSpan="2">
                  <a:txBody>
                    <a:bodyPr/>
                    <a:lstStyle/>
                    <a:p>
                      <a:r>
                        <a:rPr lang="en-US" b="0" dirty="0" err="1" smtClean="0">
                          <a:latin typeface="Times New Roman" pitchFamily="18" charset="0"/>
                          <a:cs typeface="Times New Roman" pitchFamily="18" charset="0"/>
                        </a:rPr>
                        <a:t>Họp</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hội</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đồng</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tự</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đánh</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giá</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kết</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quả</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thực</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hiện</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nhiệm</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vụ</a:t>
                      </a:r>
                      <a:r>
                        <a:rPr lang="en-US" b="0" baseline="0" dirty="0" smtClean="0">
                          <a:latin typeface="Times New Roman" pitchFamily="18" charset="0"/>
                          <a:cs typeface="Times New Roman" pitchFamily="18" charset="0"/>
                        </a:rPr>
                        <a:t> KHCN (</a:t>
                      </a:r>
                      <a:r>
                        <a:rPr lang="en-US" b="0" baseline="0" dirty="0" err="1" smtClean="0">
                          <a:latin typeface="Times New Roman" pitchFamily="18" charset="0"/>
                          <a:cs typeface="Times New Roman" pitchFamily="18" charset="0"/>
                        </a:rPr>
                        <a:t>nếu</a:t>
                      </a:r>
                      <a:r>
                        <a:rPr lang="en-US" b="0" baseline="0" dirty="0" smtClean="0">
                          <a:latin typeface="Times New Roman" pitchFamily="18" charset="0"/>
                          <a:cs typeface="Times New Roman" pitchFamily="18" charset="0"/>
                        </a:rPr>
                        <a:t> </a:t>
                      </a:r>
                      <a:r>
                        <a:rPr lang="en-US" b="0" baseline="0" dirty="0" err="1" smtClean="0">
                          <a:latin typeface="Times New Roman" pitchFamily="18" charset="0"/>
                          <a:cs typeface="Times New Roman" pitchFamily="18" charset="0"/>
                        </a:rPr>
                        <a:t>có</a:t>
                      </a:r>
                      <a:r>
                        <a:rPr lang="en-US" b="0" baseline="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a:txBody>
                  <a:tcPr/>
                </a:tc>
                <a:tc hMerge="1">
                  <a:txBody>
                    <a:bodyPr/>
                    <a:lstStyle/>
                    <a:p>
                      <a:endParaRPr lang="en-US"/>
                    </a:p>
                  </a:txBody>
                  <a:tcPr/>
                </a:tc>
              </a:tr>
              <a:tr h="11277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12.1</a:t>
                      </a:r>
                    </a:p>
                  </a:txBody>
                  <a:tcPr/>
                </a:tc>
                <a:tc>
                  <a:txBody>
                    <a:bodyPr/>
                    <a:lstStyle/>
                    <a:p>
                      <a:pPr>
                        <a:spcBef>
                          <a:spcPts val="600"/>
                        </a:spcBef>
                        <a:spcAft>
                          <a:spcPts val="0"/>
                        </a:spcAft>
                      </a:pP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Chi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họp</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đồng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spcAft>
                          <a:spcPts val="0"/>
                        </a:spcAft>
                        <a:buFontTx/>
                        <a:buChar char="-"/>
                      </a:pPr>
                      <a:r>
                        <a:rPr lang="en-US" dirty="0" err="1" smtClean="0">
                          <a:latin typeface="Times New Roman" pitchFamily="18" charset="0"/>
                          <a:cs typeface="Times New Roman" pitchFamily="18" charset="0"/>
                        </a:rPr>
                        <a:t>Quyết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thành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lập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endParaRPr lang="en-US" baseline="0" dirty="0" smtClean="0">
                        <a:latin typeface="Times New Roman" pitchFamily="18" charset="0"/>
                        <a:cs typeface="Times New Roman" pitchFamily="18" charset="0"/>
                      </a:endParaRPr>
                    </a:p>
                    <a:p>
                      <a:pPr marL="285750" indent="-285750">
                        <a:spcAft>
                          <a:spcPts val="0"/>
                        </a:spcAft>
                        <a:buFontTx/>
                        <a:buChar char="-"/>
                      </a:pP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họp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r>
                        <a:rPr lang="en-US" baseline="0" dirty="0" smtClean="0">
                          <a:latin typeface="Times New Roman" pitchFamily="18" charset="0"/>
                          <a:cs typeface="Times New Roman" pitchFamily="18" charset="0"/>
                        </a:rPr>
                        <a:t>.</a:t>
                      </a:r>
                    </a:p>
                    <a:p>
                      <a:pPr marL="285750" indent="-285750">
                        <a:spcAft>
                          <a:spcPts val="0"/>
                        </a:spcAft>
                        <a:buFontTx/>
                        <a:buChar char="-"/>
                      </a:pPr>
                      <a:r>
                        <a:rPr lang="en-US" baseline="0" dirty="0" err="1" smtClean="0">
                          <a:latin typeface="Times New Roman" pitchFamily="18" charset="0"/>
                          <a:cs typeface="Times New Roman" pitchFamily="18" charset="0"/>
                        </a:rPr>
                        <a:t>Danh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tiền</a:t>
                      </a:r>
                      <a:endParaRPr lang="en-US" dirty="0" smtClean="0">
                        <a:latin typeface="Times New Roman" pitchFamily="18" charset="0"/>
                        <a:cs typeface="Times New Roman" pitchFamily="18" charset="0"/>
                      </a:endParaRPr>
                    </a:p>
                  </a:txBody>
                  <a:tcPr/>
                </a:tc>
              </a:tr>
              <a:tr h="7336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12.2</a:t>
                      </a:r>
                    </a:p>
                  </a:txBody>
                  <a:tcPr/>
                </a:tc>
                <a:tc>
                  <a:txBody>
                    <a:bodyPr/>
                    <a:lstStyle/>
                    <a:p>
                      <a:pPr>
                        <a:spcBef>
                          <a:spcPts val="600"/>
                        </a:spcBef>
                        <a:spcAft>
                          <a:spcPts val="0"/>
                        </a:spcAft>
                      </a:pP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Chi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xét</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giá</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xét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đánh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giá</a:t>
                      </a:r>
                      <a:endParaRPr lang="en-US" baseline="0" dirty="0" smtClean="0">
                        <a:latin typeface="Times New Roman" pitchFamily="18" charset="0"/>
                        <a:cs typeface="Times New Roman" pitchFamily="18" charset="0"/>
                      </a:endParaRPr>
                    </a:p>
                    <a:p>
                      <a:pPr marL="285750" indent="-285750">
                        <a:buFontTx/>
                        <a:buChar char="-"/>
                      </a:pP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tiền</a:t>
                      </a:r>
                      <a:endParaRPr lang="en-US"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429881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785165058"/>
              </p:ext>
            </p:extLst>
          </p:nvPr>
        </p:nvGraphicFramePr>
        <p:xfrm>
          <a:off x="228600" y="1219200"/>
          <a:ext cx="8686800" cy="4052008"/>
        </p:xfrm>
        <a:graphic>
          <a:graphicData uri="http://schemas.openxmlformats.org/drawingml/2006/table">
            <a:tbl>
              <a:tblPr firstRow="1" bandRow="1">
                <a:tableStyleId>{5C22544A-7EE6-4342-B048-85BDC9FD1C3A}</a:tableStyleId>
              </a:tblPr>
              <a:tblGrid>
                <a:gridCol w="685799"/>
                <a:gridCol w="2438401"/>
                <a:gridCol w="5562600"/>
              </a:tblGrid>
              <a:tr h="635826">
                <a:tc>
                  <a:txBody>
                    <a:bodyPr/>
                    <a:lstStyle/>
                    <a:p>
                      <a:pPr algn="ctr"/>
                      <a:r>
                        <a:rPr lang="en-US" dirty="0" smtClean="0">
                          <a:latin typeface="Times New Roman" pitchFamily="18" charset="0"/>
                          <a:cs typeface="Times New Roman" pitchFamily="18" charset="0"/>
                        </a:rPr>
                        <a:t>STT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796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13</a:t>
                      </a:r>
                    </a:p>
                  </a:txBody>
                  <a:tcPr/>
                </a:tc>
                <a:tc>
                  <a:txBody>
                    <a:bodyPr/>
                    <a:lstStyle/>
                    <a:p>
                      <a:pPr>
                        <a:spcBef>
                          <a:spcPts val="600"/>
                        </a:spcBef>
                        <a:spcAft>
                          <a:spcPts val="0"/>
                        </a:spcAft>
                      </a:pP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chung</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nhiệm</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KHCN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lai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tiền</a:t>
                      </a:r>
                      <a:r>
                        <a:rPr lang="en-US" baseline="0" dirty="0" smtClean="0">
                          <a:latin typeface="Times New Roman" pitchFamily="18" charset="0"/>
                          <a:cs typeface="Times New Roman" pitchFamily="18" charset="0"/>
                        </a:rPr>
                        <a:t>/</a:t>
                      </a:r>
                      <a:r>
                        <a:rPr lang="en-US" baseline="0" dirty="0" err="1" smtClean="0">
                          <a:latin typeface="Times New Roman" pitchFamily="18" charset="0"/>
                          <a:cs typeface="Times New Roman" pitchFamily="18" charset="0"/>
                        </a:rPr>
                        <a:t>Phiếu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thu</a:t>
                      </a:r>
                      <a:r>
                        <a:rPr lang="en-US" baseline="0" dirty="0" smtClean="0">
                          <a:latin typeface="Times New Roman" pitchFamily="18" charset="0"/>
                          <a:cs typeface="Times New Roman" pitchFamily="18" charset="0"/>
                        </a:rPr>
                        <a:t> (do </a:t>
                      </a:r>
                      <a:r>
                        <a:rPr lang="en-US" baseline="0" dirty="0" err="1" smtClean="0">
                          <a:latin typeface="Times New Roman" pitchFamily="18" charset="0"/>
                          <a:cs typeface="Times New Roman" pitchFamily="18" charset="0"/>
                        </a:rPr>
                        <a:t>Phòng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Tài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vụ</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cấp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sau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nộp</a:t>
                      </a:r>
                      <a:r>
                        <a:rPr lang="en-US" baseline="0" dirty="0" smtClean="0">
                          <a:latin typeface="Times New Roman" pitchFamily="18" charset="0"/>
                          <a:cs typeface="Times New Roman" pitchFamily="18" charset="0"/>
                        </a:rPr>
                        <a:t> chi </a:t>
                      </a:r>
                      <a:r>
                        <a:rPr lang="en-US" baseline="0" dirty="0" err="1" smtClean="0">
                          <a:latin typeface="Times New Roman" pitchFamily="18" charset="0"/>
                          <a:cs typeface="Times New Roman" pitchFamily="18" charset="0"/>
                        </a:rPr>
                        <a:t>phí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quản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chung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Trường</a:t>
                      </a:r>
                      <a:r>
                        <a:rPr lang="en-US" baseline="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txBody>
                  <a:tcPr/>
                </a:tc>
              </a:tr>
              <a:tr h="13255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14</a:t>
                      </a:r>
                    </a:p>
                  </a:txBody>
                  <a:tcPr/>
                </a:tc>
                <a:tc>
                  <a:txBody>
                    <a:bodyPr/>
                    <a:lstStyle/>
                    <a:p>
                      <a:pPr>
                        <a:spcBef>
                          <a:spcPts val="600"/>
                        </a:spcBef>
                        <a:spcAft>
                          <a:spcPts val="0"/>
                        </a:spcAft>
                      </a:pP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Kinh</a:t>
                      </a: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kiệm</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Báo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cáo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xác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kinh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phí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tiết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có</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chữ</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của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kế</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toán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trưởng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vụ</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chữ</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và</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đónh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dấu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của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trưởng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tổ</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chức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trì</a:t>
                      </a:r>
                      <a:r>
                        <a:rPr lang="en-US" baseline="0" dirty="0" smtClean="0">
                          <a:latin typeface="Times New Roman" pitchFamily="18" charset="0"/>
                          <a:cs typeface="Times New Roman" pitchFamily="18" charset="0"/>
                        </a:rPr>
                        <a:t>).=&gt; </a:t>
                      </a:r>
                      <a:r>
                        <a:rPr lang="en-US" baseline="0" dirty="0" err="1" smtClean="0">
                          <a:latin typeface="Times New Roman" pitchFamily="18" charset="0"/>
                          <a:cs typeface="Times New Roman" pitchFamily="18" charset="0"/>
                        </a:rPr>
                        <a:t>Thực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hiện</a:t>
                      </a:r>
                      <a:r>
                        <a:rPr lang="en-US" baseline="0" dirty="0" smtClean="0">
                          <a:latin typeface="Times New Roman" pitchFamily="18" charset="0"/>
                          <a:cs typeface="Times New Roman" pitchFamily="18" charset="0"/>
                        </a:rPr>
                        <a:t> chi </a:t>
                      </a:r>
                      <a:r>
                        <a:rPr lang="en-US" baseline="0" dirty="0" err="1" smtClean="0">
                          <a:latin typeface="Times New Roman" pitchFamily="18" charset="0"/>
                          <a:cs typeface="Times New Roman" pitchFamily="18" charset="0"/>
                        </a:rPr>
                        <a:t>theo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Quy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chế</a:t>
                      </a:r>
                      <a:r>
                        <a:rPr lang="en-US" baseline="0" dirty="0" smtClean="0">
                          <a:latin typeface="Times New Roman" pitchFamily="18" charset="0"/>
                          <a:cs typeface="Times New Roman" pitchFamily="18" charset="0"/>
                        </a:rPr>
                        <a:t> chi </a:t>
                      </a:r>
                      <a:r>
                        <a:rPr lang="en-US" baseline="0" dirty="0" err="1" smtClean="0">
                          <a:latin typeface="Times New Roman" pitchFamily="18" charset="0"/>
                          <a:cs typeface="Times New Roman" pitchFamily="18" charset="0"/>
                        </a:rPr>
                        <a:t>tiêu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của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trường</a:t>
                      </a:r>
                      <a:r>
                        <a:rPr lang="en-US" baseline="0" dirty="0" smtClean="0">
                          <a:latin typeface="Times New Roman" pitchFamily="18" charset="0"/>
                          <a:cs typeface="Times New Roman" pitchFamily="18" charset="0"/>
                        </a:rPr>
                        <a:t>.</a:t>
                      </a:r>
                    </a:p>
                  </a:txBody>
                  <a:tcPr/>
                </a:tc>
              </a:tr>
              <a:tr h="12896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15</a:t>
                      </a:r>
                    </a:p>
                  </a:txBody>
                  <a:tcPr/>
                </a:tc>
                <a:tc>
                  <a:txBody>
                    <a:bodyPr/>
                    <a:lstStyle/>
                    <a:p>
                      <a:pPr>
                        <a:spcBef>
                          <a:spcPts val="600"/>
                        </a:spcBef>
                        <a:spcAft>
                          <a:spcPts val="0"/>
                        </a:spcAft>
                      </a:pP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1800" b="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b="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baseline="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cuối</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285750" indent="-285750">
                        <a:buFontTx/>
                        <a:buChar char="-"/>
                      </a:pPr>
                      <a:r>
                        <a:rPr lang="en-US" dirty="0" err="1" smtClean="0">
                          <a:latin typeface="Times New Roman" pitchFamily="18" charset="0"/>
                          <a:cs typeface="Times New Roman" pitchFamily="18" charset="0"/>
                        </a:rPr>
                        <a:t>Ngoài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những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nội</a:t>
                      </a:r>
                      <a:r>
                        <a:rPr lang="en-US" baseline="0" dirty="0" smtClean="0">
                          <a:latin typeface="Times New Roman" pitchFamily="18" charset="0"/>
                          <a:cs typeface="Times New Roman" pitchFamily="18" charset="0"/>
                        </a:rPr>
                        <a:t> dung </a:t>
                      </a:r>
                      <a:r>
                        <a:rPr lang="en-US" baseline="0" dirty="0" err="1" smtClean="0">
                          <a:latin typeface="Times New Roman" pitchFamily="18" charset="0"/>
                          <a:cs typeface="Times New Roman" pitchFamily="18" charset="0"/>
                        </a:rPr>
                        <a:t>trên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bổ</a:t>
                      </a:r>
                      <a:r>
                        <a:rPr lang="en-US" baseline="0" dirty="0" smtClean="0">
                          <a:latin typeface="Times New Roman" pitchFamily="18" charset="0"/>
                          <a:cs typeface="Times New Roman" pitchFamily="18" charset="0"/>
                        </a:rPr>
                        <a:t> sung </a:t>
                      </a:r>
                      <a:r>
                        <a:rPr lang="en-US" baseline="0" dirty="0" err="1" smtClean="0">
                          <a:latin typeface="Times New Roman" pitchFamily="18" charset="0"/>
                          <a:cs typeface="Times New Roman" pitchFamily="18" charset="0"/>
                        </a:rPr>
                        <a:t>thêm</a:t>
                      </a:r>
                      <a:r>
                        <a:rPr lang="en-US" baseline="0" dirty="0" smtClean="0">
                          <a:latin typeface="Times New Roman" pitchFamily="18" charset="0"/>
                          <a:cs typeface="Times New Roman" pitchFamily="18" charset="0"/>
                        </a:rPr>
                        <a:t>:</a:t>
                      </a:r>
                    </a:p>
                    <a:p>
                      <a:pPr marL="0" indent="0">
                        <a:buFontTx/>
                        <a:buNone/>
                      </a:pP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họp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Hội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đánh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giá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nghiệm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nhiệm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vụ</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từ</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mức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Đạt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trở</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lên</a:t>
                      </a:r>
                      <a:r>
                        <a:rPr lang="en-US" baseline="0" dirty="0" smtClean="0">
                          <a:latin typeface="Times New Roman" pitchFamily="18" charset="0"/>
                          <a:cs typeface="Times New Roman" pitchFamily="18" charset="0"/>
                        </a:rPr>
                        <a:t>.</a:t>
                      </a:r>
                    </a:p>
                    <a:p>
                      <a:pPr marL="0" indent="0">
                        <a:buFontTx/>
                        <a:buNone/>
                      </a:pP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bản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thanh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hợp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đồng</a:t>
                      </a:r>
                      <a:r>
                        <a:rPr lang="en-US" baseline="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txBody>
                  <a:tcPr/>
                </a:tc>
              </a:tr>
            </a:tbl>
          </a:graphicData>
        </a:graphic>
      </p:graphicFrame>
      <p:sp>
        <p:nvSpPr>
          <p:cNvPr id="6" name="Title 2"/>
          <p:cNvSpPr txBox="1">
            <a:spLocks/>
          </p:cNvSpPr>
          <p:nvPr/>
        </p:nvSpPr>
        <p:spPr>
          <a:xfrm>
            <a:off x="457200" y="51054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fontAlgn="base">
              <a:spcBef>
                <a:spcPct val="0"/>
              </a:spcBef>
              <a:spcAft>
                <a:spcPct val="0"/>
              </a:spcAft>
              <a:defRPr sz="3000" b="1" kern="120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defRPr>
            </a:lvl1pPr>
            <a:lvl2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2pPr>
            <a:lvl3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3pPr>
            <a:lvl4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4pPr>
            <a:lvl5pPr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5pPr>
            <a:lvl6pPr marL="4572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6pPr>
            <a:lvl7pPr marL="9144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7pPr>
            <a:lvl8pPr marL="13716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8pPr>
            <a:lvl9pPr marL="1828800" algn="l" rtl="0" fontAlgn="base">
              <a:spcBef>
                <a:spcPct val="0"/>
              </a:spcBef>
              <a:spcAft>
                <a:spcPct val="0"/>
              </a:spcAft>
              <a:defRPr sz="3000" b="1">
                <a:solidFill>
                  <a:schemeClr val="tx2"/>
                </a:solidFill>
                <a:latin typeface="Times New Roman" panose="02020603050405020304" pitchFamily="18" charset="0"/>
                <a:cs typeface="Times New Roman" panose="02020603050405020304" pitchFamily="18" charset="0"/>
              </a:defRPr>
            </a:lvl9pPr>
            <a:extLst/>
          </a:lstStyle>
          <a:p>
            <a:pPr algn="ctr" fontAlgn="auto">
              <a:spcAft>
                <a:spcPts val="0"/>
              </a:spcAft>
              <a:defRPr/>
            </a:pPr>
            <a:r>
              <a:rPr lang="en-US" sz="2200" dirty="0" err="1" smtClean="0">
                <a:solidFill>
                  <a:srgbClr val="0000FF"/>
                </a:solidFill>
              </a:rPr>
              <a:t>Kinh</a:t>
            </a:r>
            <a:r>
              <a:rPr lang="en-US" sz="2200" dirty="0" smtClean="0">
                <a:solidFill>
                  <a:srgbClr val="0000FF"/>
                </a:solidFill>
              </a:rPr>
              <a:t> </a:t>
            </a:r>
            <a:r>
              <a:rPr lang="en-US" sz="2200" dirty="0" err="1" smtClean="0">
                <a:solidFill>
                  <a:srgbClr val="0000FF"/>
                </a:solidFill>
              </a:rPr>
              <a:t>phí</a:t>
            </a:r>
            <a:r>
              <a:rPr lang="en-US" sz="2200" dirty="0" smtClean="0">
                <a:solidFill>
                  <a:srgbClr val="0000FF"/>
                </a:solidFill>
              </a:rPr>
              <a:t> </a:t>
            </a:r>
            <a:r>
              <a:rPr lang="en-US" sz="2200" dirty="0" err="1" smtClean="0">
                <a:solidFill>
                  <a:srgbClr val="0000FF"/>
                </a:solidFill>
              </a:rPr>
              <a:t>chưa</a:t>
            </a:r>
            <a:r>
              <a:rPr lang="en-US" sz="2200" dirty="0" smtClean="0">
                <a:solidFill>
                  <a:srgbClr val="0000FF"/>
                </a:solidFill>
              </a:rPr>
              <a:t> </a:t>
            </a:r>
            <a:r>
              <a:rPr lang="en-US" sz="2200" dirty="0" err="1" smtClean="0">
                <a:solidFill>
                  <a:srgbClr val="0000FF"/>
                </a:solidFill>
              </a:rPr>
              <a:t>tạm</a:t>
            </a:r>
            <a:r>
              <a:rPr lang="en-US" sz="2200" dirty="0" smtClean="0">
                <a:solidFill>
                  <a:srgbClr val="0000FF"/>
                </a:solidFill>
              </a:rPr>
              <a:t> </a:t>
            </a:r>
            <a:r>
              <a:rPr lang="en-US" sz="2200" dirty="0" err="1" smtClean="0">
                <a:solidFill>
                  <a:srgbClr val="0000FF"/>
                </a:solidFill>
              </a:rPr>
              <a:t>ứng</a:t>
            </a:r>
            <a:r>
              <a:rPr lang="en-US" sz="2200" dirty="0" smtClean="0">
                <a:solidFill>
                  <a:srgbClr val="0000FF"/>
                </a:solidFill>
              </a:rPr>
              <a:t>, </a:t>
            </a:r>
            <a:r>
              <a:rPr lang="en-US" sz="2200" dirty="0" err="1" smtClean="0">
                <a:solidFill>
                  <a:srgbClr val="0000FF"/>
                </a:solidFill>
              </a:rPr>
              <a:t>chưa</a:t>
            </a:r>
            <a:r>
              <a:rPr lang="en-US" sz="2200" dirty="0" smtClean="0">
                <a:solidFill>
                  <a:srgbClr val="0000FF"/>
                </a:solidFill>
              </a:rPr>
              <a:t> </a:t>
            </a:r>
            <a:r>
              <a:rPr lang="en-US" sz="2200" dirty="0" err="1" smtClean="0">
                <a:solidFill>
                  <a:srgbClr val="0000FF"/>
                </a:solidFill>
              </a:rPr>
              <a:t>thanh</a:t>
            </a:r>
            <a:r>
              <a:rPr lang="en-US" sz="2200" dirty="0" smtClean="0">
                <a:solidFill>
                  <a:srgbClr val="0000FF"/>
                </a:solidFill>
              </a:rPr>
              <a:t> </a:t>
            </a:r>
            <a:r>
              <a:rPr lang="en-US" sz="2200" dirty="0" err="1" smtClean="0">
                <a:solidFill>
                  <a:srgbClr val="0000FF"/>
                </a:solidFill>
              </a:rPr>
              <a:t>toán</a:t>
            </a:r>
            <a:r>
              <a:rPr lang="en-US" sz="2200" dirty="0" smtClean="0">
                <a:solidFill>
                  <a:srgbClr val="0000FF"/>
                </a:solidFill>
              </a:rPr>
              <a:t> </a:t>
            </a:r>
            <a:r>
              <a:rPr lang="en-US" sz="2200" dirty="0" err="1" smtClean="0">
                <a:solidFill>
                  <a:srgbClr val="0000FF"/>
                </a:solidFill>
              </a:rPr>
              <a:t>trong</a:t>
            </a:r>
            <a:r>
              <a:rPr lang="en-US" sz="2200" dirty="0" smtClean="0">
                <a:solidFill>
                  <a:srgbClr val="0000FF"/>
                </a:solidFill>
              </a:rPr>
              <a:t> </a:t>
            </a:r>
            <a:r>
              <a:rPr lang="en-US" sz="2200" dirty="0" err="1" smtClean="0">
                <a:solidFill>
                  <a:srgbClr val="0000FF"/>
                </a:solidFill>
              </a:rPr>
              <a:t>thời</a:t>
            </a:r>
            <a:r>
              <a:rPr lang="en-US" sz="2200" dirty="0" smtClean="0">
                <a:solidFill>
                  <a:srgbClr val="0000FF"/>
                </a:solidFill>
              </a:rPr>
              <a:t> </a:t>
            </a:r>
            <a:r>
              <a:rPr lang="en-US" sz="2200" dirty="0" err="1" smtClean="0">
                <a:solidFill>
                  <a:srgbClr val="0000FF"/>
                </a:solidFill>
              </a:rPr>
              <a:t>gian</a:t>
            </a:r>
            <a:r>
              <a:rPr lang="en-US" sz="2200" dirty="0" smtClean="0">
                <a:solidFill>
                  <a:srgbClr val="0000FF"/>
                </a:solidFill>
              </a:rPr>
              <a:t> </a:t>
            </a:r>
            <a:r>
              <a:rPr lang="en-US" sz="2200" dirty="0" err="1" smtClean="0">
                <a:solidFill>
                  <a:srgbClr val="0000FF"/>
                </a:solidFill>
              </a:rPr>
              <a:t>thực</a:t>
            </a:r>
            <a:r>
              <a:rPr lang="en-US" sz="2200" dirty="0" smtClean="0">
                <a:solidFill>
                  <a:srgbClr val="0000FF"/>
                </a:solidFill>
              </a:rPr>
              <a:t> </a:t>
            </a:r>
            <a:r>
              <a:rPr lang="en-US" sz="2200" dirty="0" err="1" smtClean="0">
                <a:solidFill>
                  <a:srgbClr val="0000FF"/>
                </a:solidFill>
              </a:rPr>
              <a:t>hiện</a:t>
            </a:r>
            <a:r>
              <a:rPr lang="en-US" sz="2200" dirty="0" smtClean="0">
                <a:solidFill>
                  <a:srgbClr val="0000FF"/>
                </a:solidFill>
              </a:rPr>
              <a:t> </a:t>
            </a:r>
            <a:r>
              <a:rPr lang="en-US" sz="2200" dirty="0" err="1" smtClean="0">
                <a:solidFill>
                  <a:srgbClr val="0000FF"/>
                </a:solidFill>
              </a:rPr>
              <a:t>nhiệm</a:t>
            </a:r>
            <a:r>
              <a:rPr lang="en-US" sz="2200" dirty="0" smtClean="0">
                <a:solidFill>
                  <a:srgbClr val="0000FF"/>
                </a:solidFill>
              </a:rPr>
              <a:t> </a:t>
            </a:r>
            <a:r>
              <a:rPr lang="en-US" sz="2200" dirty="0" err="1" smtClean="0">
                <a:solidFill>
                  <a:srgbClr val="0000FF"/>
                </a:solidFill>
              </a:rPr>
              <a:t>vụ</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chuyển</a:t>
            </a:r>
            <a:r>
              <a:rPr lang="en-US" sz="2200" dirty="0" smtClean="0">
                <a:solidFill>
                  <a:srgbClr val="0000FF"/>
                </a:solidFill>
              </a:rPr>
              <a:t> </a:t>
            </a:r>
            <a:r>
              <a:rPr lang="en-US" sz="2200" dirty="0" err="1" smtClean="0">
                <a:solidFill>
                  <a:srgbClr val="0000FF"/>
                </a:solidFill>
              </a:rPr>
              <a:t>nguồn</a:t>
            </a:r>
            <a:r>
              <a:rPr lang="en-US" sz="2200" dirty="0" smtClean="0">
                <a:solidFill>
                  <a:srgbClr val="0000FF"/>
                </a:solidFill>
              </a:rPr>
              <a:t> sang </a:t>
            </a:r>
            <a:r>
              <a:rPr lang="en-US" sz="2200" dirty="0" err="1" smtClean="0">
                <a:solidFill>
                  <a:srgbClr val="0000FF"/>
                </a:solidFill>
              </a:rPr>
              <a:t>năm</a:t>
            </a:r>
            <a:r>
              <a:rPr lang="en-US" sz="2200" dirty="0" smtClean="0">
                <a:solidFill>
                  <a:srgbClr val="0000FF"/>
                </a:solidFill>
              </a:rPr>
              <a:t> </a:t>
            </a:r>
            <a:r>
              <a:rPr lang="en-US" sz="2200" dirty="0" err="1" smtClean="0">
                <a:solidFill>
                  <a:srgbClr val="0000FF"/>
                </a:solidFill>
              </a:rPr>
              <a:t>sau</a:t>
            </a:r>
            <a:r>
              <a:rPr lang="en-US" sz="2200" dirty="0" smtClean="0">
                <a:solidFill>
                  <a:srgbClr val="0000FF"/>
                </a:solidFill>
              </a:rPr>
              <a:t> </a:t>
            </a:r>
            <a:r>
              <a:rPr lang="en-US" sz="2200" dirty="0" err="1" smtClean="0">
                <a:solidFill>
                  <a:srgbClr val="0000FF"/>
                </a:solidFill>
              </a:rPr>
              <a:t>để</a:t>
            </a:r>
            <a:r>
              <a:rPr lang="en-US" sz="2200" dirty="0" smtClean="0">
                <a:solidFill>
                  <a:srgbClr val="0000FF"/>
                </a:solidFill>
              </a:rPr>
              <a:t> </a:t>
            </a:r>
            <a:r>
              <a:rPr lang="en-US" sz="2200" dirty="0" err="1" smtClean="0">
                <a:solidFill>
                  <a:srgbClr val="0000FF"/>
                </a:solidFill>
              </a:rPr>
              <a:t>tiếp</a:t>
            </a:r>
            <a:r>
              <a:rPr lang="en-US" sz="2200" dirty="0" smtClean="0">
                <a:solidFill>
                  <a:srgbClr val="0000FF"/>
                </a:solidFill>
              </a:rPr>
              <a:t> </a:t>
            </a:r>
            <a:r>
              <a:rPr lang="en-US" sz="2200" dirty="0" err="1" smtClean="0">
                <a:solidFill>
                  <a:srgbClr val="0000FF"/>
                </a:solidFill>
              </a:rPr>
              <a:t>tục</a:t>
            </a:r>
            <a:r>
              <a:rPr lang="en-US" sz="2200" dirty="0" smtClean="0">
                <a:solidFill>
                  <a:srgbClr val="0000FF"/>
                </a:solidFill>
              </a:rPr>
              <a:t> </a:t>
            </a:r>
            <a:r>
              <a:rPr lang="en-US" sz="2200" dirty="0" err="1" smtClean="0">
                <a:solidFill>
                  <a:srgbClr val="0000FF"/>
                </a:solidFill>
              </a:rPr>
              <a:t>thực</a:t>
            </a:r>
            <a:r>
              <a:rPr lang="en-US" sz="2200" dirty="0" smtClean="0">
                <a:solidFill>
                  <a:srgbClr val="0000FF"/>
                </a:solidFill>
              </a:rPr>
              <a:t> </a:t>
            </a:r>
            <a:r>
              <a:rPr lang="en-US" sz="2200" dirty="0" err="1" smtClean="0">
                <a:solidFill>
                  <a:srgbClr val="0000FF"/>
                </a:solidFill>
              </a:rPr>
              <a:t>hiện</a:t>
            </a:r>
            <a:r>
              <a:rPr lang="en-US" sz="2200" dirty="0" smtClean="0">
                <a:solidFill>
                  <a:srgbClr val="0000FF"/>
                </a:solidFill>
              </a:rPr>
              <a:t>.</a:t>
            </a:r>
            <a:endParaRPr lang="en-US" sz="2200" dirty="0">
              <a:solidFill>
                <a:srgbClr val="0000FF"/>
              </a:solidFill>
            </a:endParaRPr>
          </a:p>
        </p:txBody>
      </p:sp>
    </p:spTree>
    <p:extLst>
      <p:ext uri="{BB962C8B-B14F-4D97-AF65-F5344CB8AC3E}">
        <p14:creationId xmlns:p14="http://schemas.microsoft.com/office/powerpoint/2010/main" val="3372166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724400"/>
          </a:xfrm>
          <a:prstGeom prst="rect">
            <a:avLst/>
          </a:prstGeom>
        </p:spPr>
      </p:pic>
      <p:sp>
        <p:nvSpPr>
          <p:cNvPr id="5" name="Rectangle 4"/>
          <p:cNvSpPr/>
          <p:nvPr/>
        </p:nvSpPr>
        <p:spPr>
          <a:xfrm>
            <a:off x="0" y="816858"/>
            <a:ext cx="9067799" cy="630942"/>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Cám</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ơn</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sự</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lắng</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nghe</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của</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quý</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đại</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r>
              <a:rPr lang="en-US" sz="3500" b="1" spc="50" dirty="0" err="1"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biểu</a:t>
            </a:r>
            <a:r>
              <a:rPr lang="en-US" sz="3500" b="1" spc="50" dirty="0" smtClean="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rPr>
              <a:t> !</a:t>
            </a:r>
            <a:endParaRPr lang="en-US" sz="3500" b="1" spc="50" dirty="0">
              <a:ln w="11430"/>
              <a:gradFill>
                <a:gsLst>
                  <a:gs pos="25000">
                    <a:schemeClr val="accent2">
                      <a:satMod val="155000"/>
                    </a:schemeClr>
                  </a:gs>
                  <a:gs pos="100000">
                    <a:schemeClr val="accent2">
                      <a:shade val="45000"/>
                      <a:satMod val="165000"/>
                    </a:schemeClr>
                  </a:gs>
                </a:gsLst>
                <a:lin ang="5400000"/>
              </a:gradFill>
              <a:effectLst>
                <a:outerShdw blurRad="60007" dist="200025" dir="15000000" sy="30000" kx="-1800000" algn="bl" rotWithShape="0">
                  <a:prstClr val="black">
                    <a:alpha val="32000"/>
                  </a:prst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64534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6063" y="1295400"/>
            <a:ext cx="8229600" cy="5105400"/>
          </a:xfrm>
        </p:spPr>
        <p:txBody>
          <a:bodyPr>
            <a:normAutofit/>
          </a:bodyPr>
          <a:lstStyle/>
          <a:p>
            <a:pPr marL="109728" indent="0" algn="just" fontAlgn="auto">
              <a:spcAft>
                <a:spcPts val="0"/>
              </a:spcAft>
              <a:buFont typeface="Wingdings 3"/>
              <a:buNone/>
              <a:defRPr/>
            </a:pPr>
            <a:r>
              <a:rPr lang="en-US" sz="2500" b="1" dirty="0" smtClean="0">
                <a:solidFill>
                  <a:srgbClr val="C00000"/>
                </a:solidFill>
              </a:rPr>
              <a:t>1. </a:t>
            </a:r>
            <a:r>
              <a:rPr lang="en-US" sz="2500" b="1" dirty="0" err="1">
                <a:solidFill>
                  <a:srgbClr val="C00000"/>
                </a:solidFill>
              </a:rPr>
              <a:t>T</a:t>
            </a:r>
            <a:r>
              <a:rPr lang="en-US" sz="2500" b="1" dirty="0" err="1" smtClean="0">
                <a:solidFill>
                  <a:srgbClr val="C00000"/>
                </a:solidFill>
              </a:rPr>
              <a:t>hanh</a:t>
            </a:r>
            <a:r>
              <a:rPr lang="en-US" sz="2500" b="1" dirty="0" smtClean="0">
                <a:solidFill>
                  <a:srgbClr val="C00000"/>
                </a:solidFill>
              </a:rPr>
              <a:t> </a:t>
            </a:r>
            <a:r>
              <a:rPr lang="en-US" sz="2500" b="1" dirty="0" err="1" smtClean="0">
                <a:solidFill>
                  <a:srgbClr val="C00000"/>
                </a:solidFill>
              </a:rPr>
              <a:t>toán</a:t>
            </a:r>
            <a:r>
              <a:rPr lang="en-US" sz="2500" b="1" dirty="0" smtClean="0">
                <a:solidFill>
                  <a:srgbClr val="C00000"/>
                </a:solidFill>
              </a:rPr>
              <a:t> </a:t>
            </a:r>
            <a:r>
              <a:rPr lang="en-US" sz="2500" b="1" dirty="0" err="1" smtClean="0">
                <a:solidFill>
                  <a:srgbClr val="C00000"/>
                </a:solidFill>
              </a:rPr>
              <a:t>kinh</a:t>
            </a:r>
            <a:r>
              <a:rPr lang="en-US" sz="2500" b="1" dirty="0" smtClean="0">
                <a:solidFill>
                  <a:srgbClr val="C00000"/>
                </a:solidFill>
              </a:rPr>
              <a:t> </a:t>
            </a:r>
            <a:r>
              <a:rPr lang="en-US" sz="2500" b="1" dirty="0" err="1" smtClean="0">
                <a:solidFill>
                  <a:srgbClr val="C00000"/>
                </a:solidFill>
              </a:rPr>
              <a:t>phí</a:t>
            </a:r>
            <a:r>
              <a:rPr lang="en-US" sz="2500" b="1" dirty="0" smtClean="0">
                <a:solidFill>
                  <a:srgbClr val="C00000"/>
                </a:solidFill>
              </a:rPr>
              <a:t> </a:t>
            </a:r>
            <a:r>
              <a:rPr lang="en-US" sz="2500" b="1" dirty="0" err="1" smtClean="0">
                <a:solidFill>
                  <a:srgbClr val="C00000"/>
                </a:solidFill>
              </a:rPr>
              <a:t>thực</a:t>
            </a:r>
            <a:r>
              <a:rPr lang="en-US" sz="2500" b="1" dirty="0" smtClean="0">
                <a:solidFill>
                  <a:srgbClr val="C00000"/>
                </a:solidFill>
              </a:rPr>
              <a:t> </a:t>
            </a:r>
            <a:r>
              <a:rPr lang="en-US" sz="2500" b="1" dirty="0" err="1" smtClean="0">
                <a:solidFill>
                  <a:srgbClr val="C00000"/>
                </a:solidFill>
              </a:rPr>
              <a:t>hiện</a:t>
            </a:r>
            <a:r>
              <a:rPr lang="en-US" sz="2500" b="1" dirty="0" smtClean="0">
                <a:solidFill>
                  <a:srgbClr val="C00000"/>
                </a:solidFill>
              </a:rPr>
              <a:t> </a:t>
            </a:r>
            <a:r>
              <a:rPr lang="en-US" sz="2500" b="1" dirty="0" err="1" smtClean="0">
                <a:solidFill>
                  <a:srgbClr val="C00000"/>
                </a:solidFill>
              </a:rPr>
              <a:t>nhiệm</a:t>
            </a:r>
            <a:r>
              <a:rPr lang="en-US" sz="2500" b="1" dirty="0" smtClean="0">
                <a:solidFill>
                  <a:srgbClr val="C00000"/>
                </a:solidFill>
              </a:rPr>
              <a:t> </a:t>
            </a:r>
            <a:r>
              <a:rPr lang="en-US" sz="2500" b="1" dirty="0" err="1" smtClean="0">
                <a:solidFill>
                  <a:srgbClr val="C00000"/>
                </a:solidFill>
              </a:rPr>
              <a:t>vụ</a:t>
            </a:r>
            <a:r>
              <a:rPr lang="en-US" sz="2500" b="1" dirty="0">
                <a:solidFill>
                  <a:srgbClr val="C00000"/>
                </a:solidFill>
              </a:rPr>
              <a:t> </a:t>
            </a:r>
            <a:r>
              <a:rPr lang="en-US" sz="2500" b="1" dirty="0" smtClean="0">
                <a:solidFill>
                  <a:srgbClr val="C00000"/>
                </a:solidFill>
              </a:rPr>
              <a:t>KH&amp;CN:  </a:t>
            </a:r>
          </a:p>
          <a:p>
            <a:pPr marL="109537" indent="0" algn="just">
              <a:buNone/>
            </a:pPr>
            <a:r>
              <a:rPr lang="en-US" b="1" dirty="0" smtClean="0">
                <a:solidFill>
                  <a:srgbClr val="C00000"/>
                </a:solidFill>
              </a:rPr>
              <a:t>+ </a:t>
            </a:r>
            <a:r>
              <a:rPr lang="en-US" dirty="0" err="1"/>
              <a:t>Thông</a:t>
            </a:r>
            <a:r>
              <a:rPr lang="en-US" dirty="0"/>
              <a:t> </a:t>
            </a:r>
            <a:r>
              <a:rPr lang="en-US" dirty="0" err="1"/>
              <a:t>tư</a:t>
            </a:r>
            <a:r>
              <a:rPr lang="en-US" dirty="0"/>
              <a:t> 55: </a:t>
            </a:r>
            <a:r>
              <a:rPr lang="en-US" dirty="0" err="1"/>
              <a:t>Hướng</a:t>
            </a:r>
            <a:r>
              <a:rPr lang="en-US" dirty="0"/>
              <a:t> </a:t>
            </a:r>
            <a:r>
              <a:rPr lang="en-US" dirty="0" err="1"/>
              <a:t>dẫn</a:t>
            </a:r>
            <a:r>
              <a:rPr lang="en-US" dirty="0"/>
              <a:t> </a:t>
            </a:r>
            <a:r>
              <a:rPr lang="en-US" dirty="0" err="1"/>
              <a:t>định</a:t>
            </a:r>
            <a:r>
              <a:rPr lang="en-US" dirty="0"/>
              <a:t> </a:t>
            </a:r>
            <a:r>
              <a:rPr lang="en-US" dirty="0" err="1"/>
              <a:t>mức</a:t>
            </a:r>
            <a:r>
              <a:rPr lang="en-US" dirty="0"/>
              <a:t> </a:t>
            </a:r>
            <a:r>
              <a:rPr lang="en-US" dirty="0" err="1"/>
              <a:t>xây</a:t>
            </a:r>
            <a:r>
              <a:rPr lang="en-US" dirty="0"/>
              <a:t> </a:t>
            </a:r>
            <a:r>
              <a:rPr lang="en-US" dirty="0" err="1"/>
              <a:t>dựng</a:t>
            </a:r>
            <a:r>
              <a:rPr lang="en-US" dirty="0"/>
              <a:t>, </a:t>
            </a:r>
            <a:r>
              <a:rPr lang="en-US" dirty="0" err="1"/>
              <a:t>phân</a:t>
            </a:r>
            <a:r>
              <a:rPr lang="en-US" dirty="0"/>
              <a:t> </a:t>
            </a:r>
            <a:r>
              <a:rPr lang="en-US" dirty="0" err="1"/>
              <a:t>bổ</a:t>
            </a:r>
            <a:r>
              <a:rPr lang="en-US" dirty="0"/>
              <a:t> </a:t>
            </a:r>
            <a:r>
              <a:rPr lang="en-US" dirty="0" err="1"/>
              <a:t>dự</a:t>
            </a:r>
            <a:r>
              <a:rPr lang="en-US" dirty="0"/>
              <a:t> </a:t>
            </a:r>
            <a:r>
              <a:rPr lang="en-US" dirty="0" err="1"/>
              <a:t>toán</a:t>
            </a:r>
            <a:r>
              <a:rPr lang="en-US" dirty="0"/>
              <a:t> </a:t>
            </a:r>
            <a:r>
              <a:rPr lang="en-US" dirty="0" err="1"/>
              <a:t>và</a:t>
            </a:r>
            <a:r>
              <a:rPr lang="en-US" dirty="0"/>
              <a:t> </a:t>
            </a:r>
            <a:r>
              <a:rPr lang="en-US" dirty="0" err="1"/>
              <a:t>quyết</a:t>
            </a:r>
            <a:r>
              <a:rPr lang="en-US" dirty="0"/>
              <a:t> </a:t>
            </a:r>
            <a:r>
              <a:rPr lang="en-US" dirty="0" err="1"/>
              <a:t>toán</a:t>
            </a:r>
            <a:r>
              <a:rPr lang="en-US" dirty="0"/>
              <a:t> </a:t>
            </a:r>
            <a:r>
              <a:rPr lang="en-US" dirty="0" err="1"/>
              <a:t>kinh</a:t>
            </a:r>
            <a:r>
              <a:rPr lang="en-US" dirty="0"/>
              <a:t> </a:t>
            </a:r>
            <a:r>
              <a:rPr lang="en-US" dirty="0" err="1"/>
              <a:t>phí</a:t>
            </a:r>
            <a:r>
              <a:rPr lang="en-US" dirty="0"/>
              <a:t> </a:t>
            </a:r>
            <a:r>
              <a:rPr lang="en-US" dirty="0" err="1"/>
              <a:t>đối</a:t>
            </a:r>
            <a:r>
              <a:rPr lang="en-US" dirty="0"/>
              <a:t> </a:t>
            </a:r>
            <a:r>
              <a:rPr lang="en-US" dirty="0" err="1"/>
              <a:t>với</a:t>
            </a:r>
            <a:r>
              <a:rPr lang="en-US" dirty="0"/>
              <a:t> </a:t>
            </a:r>
            <a:r>
              <a:rPr lang="en-US" dirty="0" err="1"/>
              <a:t>nhiệm</a:t>
            </a:r>
            <a:r>
              <a:rPr lang="en-US" dirty="0"/>
              <a:t> </a:t>
            </a:r>
            <a:r>
              <a:rPr lang="en-US" dirty="0" err="1"/>
              <a:t>vụ</a:t>
            </a:r>
            <a:r>
              <a:rPr lang="en-US" dirty="0"/>
              <a:t> </a:t>
            </a:r>
            <a:r>
              <a:rPr lang="en-US" dirty="0" smtClean="0"/>
              <a:t>KH&amp;CN.</a:t>
            </a:r>
            <a:endParaRPr lang="en-US" dirty="0"/>
          </a:p>
          <a:p>
            <a:pPr marL="109537" indent="0" algn="just">
              <a:buNone/>
            </a:pPr>
            <a:r>
              <a:rPr lang="en-US" dirty="0" smtClean="0"/>
              <a:t>+ </a:t>
            </a:r>
            <a:r>
              <a:rPr lang="en-US" dirty="0" err="1" smtClean="0"/>
              <a:t>Thông</a:t>
            </a:r>
            <a:r>
              <a:rPr lang="en-US" dirty="0" smtClean="0"/>
              <a:t> </a:t>
            </a:r>
            <a:r>
              <a:rPr lang="en-US" dirty="0"/>
              <a:t>tin 27: </a:t>
            </a:r>
            <a:r>
              <a:rPr lang="en-US" dirty="0" err="1"/>
              <a:t>phương</a:t>
            </a:r>
            <a:r>
              <a:rPr lang="en-US" dirty="0"/>
              <a:t> </a:t>
            </a:r>
            <a:r>
              <a:rPr lang="en-US" dirty="0" err="1"/>
              <a:t>thức</a:t>
            </a:r>
            <a:r>
              <a:rPr lang="en-US" dirty="0"/>
              <a:t> </a:t>
            </a:r>
            <a:r>
              <a:rPr lang="en-US" dirty="0" err="1"/>
              <a:t>khoán</a:t>
            </a:r>
            <a:r>
              <a:rPr lang="en-US" dirty="0"/>
              <a:t> chi (</a:t>
            </a:r>
            <a:r>
              <a:rPr lang="en-US" dirty="0" err="1"/>
              <a:t>sản</a:t>
            </a:r>
            <a:r>
              <a:rPr lang="en-US" dirty="0"/>
              <a:t> </a:t>
            </a:r>
            <a:r>
              <a:rPr lang="en-US" dirty="0" err="1"/>
              <a:t>phẩm</a:t>
            </a:r>
            <a:r>
              <a:rPr lang="en-US" dirty="0"/>
              <a:t> </a:t>
            </a:r>
            <a:r>
              <a:rPr lang="en-US" dirty="0" err="1"/>
              <a:t>cuối</a:t>
            </a:r>
            <a:r>
              <a:rPr lang="en-US" dirty="0"/>
              <a:t> </a:t>
            </a:r>
            <a:r>
              <a:rPr lang="en-US" dirty="0" err="1"/>
              <a:t>cùng</a:t>
            </a:r>
            <a:r>
              <a:rPr lang="en-US" dirty="0"/>
              <a:t>; </a:t>
            </a:r>
            <a:r>
              <a:rPr lang="en-US" dirty="0" err="1"/>
              <a:t>từng</a:t>
            </a:r>
            <a:r>
              <a:rPr lang="en-US" dirty="0"/>
              <a:t> </a:t>
            </a:r>
            <a:r>
              <a:rPr lang="en-US" dirty="0" err="1"/>
              <a:t>phần</a:t>
            </a:r>
            <a:r>
              <a:rPr lang="en-US" dirty="0" smtClean="0"/>
              <a:t>)</a:t>
            </a:r>
          </a:p>
          <a:p>
            <a:pPr marL="109537" indent="0" algn="just">
              <a:buNone/>
            </a:pP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số</a:t>
            </a:r>
            <a:r>
              <a:rPr lang="en-US" dirty="0" smtClean="0"/>
              <a:t> 144/QĐ-ĐHCT </a:t>
            </a:r>
            <a:r>
              <a:rPr lang="en-US" dirty="0" err="1" smtClean="0"/>
              <a:t>ngày</a:t>
            </a:r>
            <a:r>
              <a:rPr lang="en-US" dirty="0" smtClean="0"/>
              <a:t> 19/01/2016 </a:t>
            </a:r>
            <a:r>
              <a:rPr lang="en-US" dirty="0" err="1" smtClean="0"/>
              <a:t>Về</a:t>
            </a:r>
            <a:r>
              <a:rPr lang="en-US" dirty="0" smtClean="0"/>
              <a:t> </a:t>
            </a:r>
            <a:r>
              <a:rPr lang="en-US" dirty="0" err="1" smtClean="0"/>
              <a:t>việc</a:t>
            </a:r>
            <a:r>
              <a:rPr lang="en-US" dirty="0" smtClean="0"/>
              <a:t> ban </a:t>
            </a:r>
            <a:r>
              <a:rPr lang="en-US" dirty="0" err="1" smtClean="0"/>
              <a:t>hành</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khoa</a:t>
            </a:r>
            <a:r>
              <a:rPr lang="en-US" dirty="0" smtClean="0"/>
              <a:t> </a:t>
            </a:r>
            <a:r>
              <a:rPr lang="en-US" dirty="0" err="1" smtClean="0"/>
              <a:t>học</a:t>
            </a:r>
            <a:r>
              <a:rPr lang="en-US" dirty="0" smtClean="0"/>
              <a:t> </a:t>
            </a:r>
            <a:r>
              <a:rPr lang="en-US" dirty="0" err="1" smtClean="0"/>
              <a:t>và</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Cần</a:t>
            </a:r>
            <a:r>
              <a:rPr lang="en-US" dirty="0" smtClean="0"/>
              <a:t> </a:t>
            </a:r>
            <a:r>
              <a:rPr lang="en-US" dirty="0" err="1" smtClean="0"/>
              <a:t>Thơ</a:t>
            </a:r>
            <a:r>
              <a:rPr lang="en-US" dirty="0" smtClean="0"/>
              <a:t>.</a:t>
            </a:r>
            <a:endParaRPr lang="en-US" dirty="0"/>
          </a:p>
          <a:p>
            <a:pPr marL="109537" indent="0" algn="just">
              <a:buNone/>
            </a:pPr>
            <a:r>
              <a:rPr lang="en-US" dirty="0" smtClean="0"/>
              <a:t>+ </a:t>
            </a:r>
            <a:r>
              <a:rPr lang="en-US" b="1" u="sng" dirty="0" err="1" smtClean="0">
                <a:solidFill>
                  <a:srgbClr val="C00000"/>
                </a:solidFill>
              </a:rPr>
              <a:t>Phòng</a:t>
            </a:r>
            <a:r>
              <a:rPr lang="en-US" b="1" u="sng" dirty="0" smtClean="0">
                <a:solidFill>
                  <a:srgbClr val="C00000"/>
                </a:solidFill>
              </a:rPr>
              <a:t> </a:t>
            </a:r>
            <a:r>
              <a:rPr lang="en-US" b="1" u="sng" dirty="0">
                <a:solidFill>
                  <a:srgbClr val="C00000"/>
                </a:solidFill>
              </a:rPr>
              <a:t>QTTB</a:t>
            </a:r>
            <a:r>
              <a:rPr lang="en-US" dirty="0"/>
              <a:t> </a:t>
            </a:r>
            <a:r>
              <a:rPr lang="en-US" dirty="0" err="1"/>
              <a:t>hỗ</a:t>
            </a:r>
            <a:r>
              <a:rPr lang="en-US" dirty="0"/>
              <a:t> </a:t>
            </a:r>
            <a:r>
              <a:rPr lang="en-US" dirty="0" err="1"/>
              <a:t>trợ</a:t>
            </a:r>
            <a:r>
              <a:rPr lang="en-US" dirty="0"/>
              <a:t>: </a:t>
            </a:r>
            <a:r>
              <a:rPr lang="en-US" dirty="0" err="1"/>
              <a:t>Thủ</a:t>
            </a:r>
            <a:r>
              <a:rPr lang="en-US" dirty="0"/>
              <a:t> </a:t>
            </a:r>
            <a:r>
              <a:rPr lang="en-US" dirty="0" err="1"/>
              <a:t>tục</a:t>
            </a:r>
            <a:r>
              <a:rPr lang="en-US" dirty="0"/>
              <a:t> </a:t>
            </a:r>
            <a:r>
              <a:rPr lang="en-US" dirty="0" err="1"/>
              <a:t>xét</a:t>
            </a:r>
            <a:r>
              <a:rPr lang="en-US" dirty="0"/>
              <a:t> </a:t>
            </a:r>
            <a:r>
              <a:rPr lang="en-US" dirty="0" err="1"/>
              <a:t>chọn</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hàng</a:t>
            </a:r>
            <a:r>
              <a:rPr lang="en-US" dirty="0"/>
              <a:t> </a:t>
            </a:r>
            <a:r>
              <a:rPr lang="en-US" dirty="0" err="1"/>
              <a:t>hóa</a:t>
            </a:r>
            <a:r>
              <a:rPr lang="en-US" dirty="0"/>
              <a:t>, </a:t>
            </a:r>
            <a:r>
              <a:rPr lang="en-US" dirty="0" err="1"/>
              <a:t>dịch</a:t>
            </a:r>
            <a:r>
              <a:rPr lang="en-US" dirty="0"/>
              <a:t> </a:t>
            </a:r>
            <a:r>
              <a:rPr lang="en-US" dirty="0" err="1"/>
              <a:t>vụ</a:t>
            </a:r>
            <a:r>
              <a:rPr lang="en-US" dirty="0"/>
              <a:t>; </a:t>
            </a:r>
            <a:r>
              <a:rPr lang="en-US" dirty="0" err="1"/>
              <a:t>Nhập</a:t>
            </a:r>
            <a:r>
              <a:rPr lang="en-US" dirty="0"/>
              <a:t> </a:t>
            </a:r>
            <a:r>
              <a:rPr lang="en-US" dirty="0" err="1"/>
              <a:t>tài</a:t>
            </a:r>
            <a:r>
              <a:rPr lang="en-US" dirty="0"/>
              <a:t> </a:t>
            </a:r>
            <a:r>
              <a:rPr lang="en-US" dirty="0" err="1"/>
              <a:t>sản</a:t>
            </a:r>
            <a:r>
              <a:rPr lang="en-US" dirty="0"/>
              <a:t> </a:t>
            </a:r>
            <a:r>
              <a:rPr lang="en-US" dirty="0" err="1"/>
              <a:t>cố</a:t>
            </a:r>
            <a:r>
              <a:rPr lang="en-US" dirty="0"/>
              <a:t> </a:t>
            </a:r>
            <a:r>
              <a:rPr lang="en-US" dirty="0" err="1"/>
              <a:t>định</a:t>
            </a:r>
            <a:r>
              <a:rPr lang="en-US" dirty="0"/>
              <a:t>, </a:t>
            </a:r>
            <a:r>
              <a:rPr lang="en-US" dirty="0" err="1"/>
              <a:t>công</a:t>
            </a:r>
            <a:r>
              <a:rPr lang="en-US" dirty="0"/>
              <a:t> </a:t>
            </a:r>
            <a:r>
              <a:rPr lang="en-US" dirty="0" err="1"/>
              <a:t>cụ</a:t>
            </a:r>
            <a:r>
              <a:rPr lang="en-US" dirty="0"/>
              <a:t> </a:t>
            </a:r>
            <a:r>
              <a:rPr lang="en-US" dirty="0" err="1"/>
              <a:t>dụng</a:t>
            </a:r>
            <a:r>
              <a:rPr lang="en-US" dirty="0"/>
              <a:t> </a:t>
            </a:r>
            <a:r>
              <a:rPr lang="en-US" dirty="0" err="1"/>
              <a:t>cụ</a:t>
            </a:r>
            <a:r>
              <a:rPr lang="en-US" dirty="0"/>
              <a:t> (</a:t>
            </a:r>
            <a:r>
              <a:rPr lang="en-US" dirty="0" err="1"/>
              <a:t>nếu</a:t>
            </a:r>
            <a:r>
              <a:rPr lang="en-US" dirty="0"/>
              <a:t> </a:t>
            </a:r>
            <a:r>
              <a:rPr lang="en-US" dirty="0" err="1"/>
              <a:t>có</a:t>
            </a:r>
            <a:r>
              <a:rPr lang="en-US" dirty="0"/>
              <a:t>)</a:t>
            </a:r>
          </a:p>
          <a:p>
            <a:pPr marL="109728" indent="0" algn="just" fontAlgn="auto">
              <a:spcAft>
                <a:spcPts val="0"/>
              </a:spcAft>
              <a:buFont typeface="Wingdings 3"/>
              <a:buNone/>
              <a:defRPr/>
            </a:pPr>
            <a:r>
              <a:rPr lang="en-US" dirty="0" smtClean="0"/>
              <a:t>+ </a:t>
            </a:r>
            <a:r>
              <a:rPr lang="en-US" dirty="0" err="1" smtClean="0"/>
              <a:t>Các</a:t>
            </a:r>
            <a:r>
              <a:rPr lang="en-US" dirty="0" smtClean="0"/>
              <a:t> </a:t>
            </a:r>
            <a:r>
              <a:rPr lang="en-US" dirty="0" err="1" smtClean="0"/>
              <a:t>khoản</a:t>
            </a:r>
            <a:r>
              <a:rPr lang="en-US" dirty="0" smtClean="0"/>
              <a:t> chi </a:t>
            </a:r>
            <a:r>
              <a:rPr lang="en-US" b="1" dirty="0" err="1" smtClean="0"/>
              <a:t>thù</a:t>
            </a:r>
            <a:r>
              <a:rPr lang="en-US" b="1" dirty="0" smtClean="0"/>
              <a:t> </a:t>
            </a:r>
            <a:r>
              <a:rPr lang="en-US" b="1" dirty="0" err="1" smtClean="0"/>
              <a:t>lao</a:t>
            </a:r>
            <a:r>
              <a:rPr lang="en-US" b="1" dirty="0" smtClean="0"/>
              <a:t>, </a:t>
            </a:r>
            <a:r>
              <a:rPr lang="en-US" b="1" dirty="0" err="1" smtClean="0"/>
              <a:t>tiền</a:t>
            </a:r>
            <a:r>
              <a:rPr lang="en-US" b="1" dirty="0" smtClean="0"/>
              <a:t> </a:t>
            </a:r>
            <a:r>
              <a:rPr lang="en-US" b="1" dirty="0" err="1" smtClean="0"/>
              <a:t>công</a:t>
            </a:r>
            <a:r>
              <a:rPr lang="en-US" b="1" dirty="0" smtClean="0"/>
              <a:t> </a:t>
            </a:r>
            <a:r>
              <a:rPr lang="en-US" dirty="0" err="1" smtClean="0"/>
              <a:t>cho</a:t>
            </a:r>
            <a:r>
              <a:rPr lang="en-US" dirty="0" smtClean="0"/>
              <a:t> </a:t>
            </a:r>
            <a:r>
              <a:rPr lang="en-US" dirty="0" err="1" smtClean="0"/>
              <a:t>người</a:t>
            </a:r>
            <a:r>
              <a:rPr lang="en-US" dirty="0" smtClean="0"/>
              <a:t> </a:t>
            </a:r>
            <a:r>
              <a:rPr lang="en-US" dirty="0" err="1" smtClean="0"/>
              <a:t>ngoài</a:t>
            </a:r>
            <a:r>
              <a:rPr lang="en-US" dirty="0" smtClean="0"/>
              <a:t> </a:t>
            </a:r>
            <a:r>
              <a:rPr lang="en-US" dirty="0" err="1" smtClean="0"/>
              <a:t>trường</a:t>
            </a:r>
            <a:r>
              <a:rPr lang="en-US" dirty="0" smtClean="0"/>
              <a:t> </a:t>
            </a:r>
            <a:r>
              <a:rPr lang="en-US" dirty="0" err="1" smtClean="0"/>
              <a:t>từ</a:t>
            </a:r>
            <a:r>
              <a:rPr lang="en-US" dirty="0" smtClean="0"/>
              <a:t> </a:t>
            </a:r>
            <a:r>
              <a:rPr lang="en-US" b="1" dirty="0" smtClean="0"/>
              <a:t>2 </a:t>
            </a:r>
            <a:r>
              <a:rPr lang="en-US" b="1" dirty="0" err="1" smtClean="0"/>
              <a:t>triệu</a:t>
            </a:r>
            <a:r>
              <a:rPr lang="en-US" b="1" dirty="0" smtClean="0"/>
              <a:t> </a:t>
            </a:r>
            <a:r>
              <a:rPr lang="en-US" b="1" dirty="0" err="1" smtClean="0"/>
              <a:t>đồng</a:t>
            </a:r>
            <a:r>
              <a:rPr lang="en-US" b="1" dirty="0" smtClean="0"/>
              <a:t> </a:t>
            </a:r>
            <a:r>
              <a:rPr lang="en-US" b="1" dirty="0" err="1" smtClean="0"/>
              <a:t>trở</a:t>
            </a:r>
            <a:r>
              <a:rPr lang="en-US" b="1" dirty="0" smtClean="0"/>
              <a:t> </a:t>
            </a:r>
            <a:r>
              <a:rPr lang="en-US" b="1" dirty="0" err="1" smtClean="0"/>
              <a:t>lên</a:t>
            </a:r>
            <a:r>
              <a:rPr lang="en-US" b="1" dirty="0" smtClean="0"/>
              <a:t>/</a:t>
            </a:r>
            <a:r>
              <a:rPr lang="en-US" b="1" dirty="0" err="1" smtClean="0"/>
              <a:t>lần</a:t>
            </a:r>
            <a:r>
              <a:rPr lang="en-US" b="1" dirty="0" smtClean="0"/>
              <a:t> chi</a:t>
            </a:r>
            <a:r>
              <a:rPr lang="en-US" dirty="0" smtClean="0"/>
              <a:t> </a:t>
            </a:r>
            <a:r>
              <a:rPr lang="en-US" dirty="0" err="1" smtClean="0"/>
              <a:t>phải</a:t>
            </a:r>
            <a:r>
              <a:rPr lang="en-US" dirty="0" smtClean="0"/>
              <a:t> </a:t>
            </a:r>
            <a:r>
              <a:rPr lang="en-US" dirty="0" err="1" smtClean="0"/>
              <a:t>nộp</a:t>
            </a:r>
            <a:r>
              <a:rPr lang="en-US" dirty="0" smtClean="0"/>
              <a:t> </a:t>
            </a:r>
            <a:r>
              <a:rPr lang="en-US" dirty="0" err="1" smtClean="0"/>
              <a:t>thuế</a:t>
            </a:r>
            <a:r>
              <a:rPr lang="en-US" dirty="0" smtClean="0"/>
              <a:t> TNCN 10% </a:t>
            </a:r>
            <a:r>
              <a:rPr lang="en-US" dirty="0" err="1" smtClean="0"/>
              <a:t>đối</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mã</a:t>
            </a:r>
            <a:r>
              <a:rPr lang="en-US" dirty="0" smtClean="0"/>
              <a:t> </a:t>
            </a:r>
            <a:r>
              <a:rPr lang="en-US" dirty="0" err="1" smtClean="0"/>
              <a:t>số</a:t>
            </a:r>
            <a:r>
              <a:rPr lang="en-US" dirty="0" smtClean="0"/>
              <a:t> </a:t>
            </a:r>
            <a:r>
              <a:rPr lang="en-US" dirty="0" err="1" smtClean="0"/>
              <a:t>thuế</a:t>
            </a:r>
            <a:r>
              <a:rPr lang="en-US" dirty="0" smtClean="0"/>
              <a:t> TNCN </a:t>
            </a:r>
            <a:r>
              <a:rPr lang="en-US" dirty="0" err="1" smtClean="0"/>
              <a:t>và</a:t>
            </a:r>
            <a:r>
              <a:rPr lang="en-US" dirty="0" smtClean="0"/>
              <a:t> 20% </a:t>
            </a:r>
            <a:r>
              <a:rPr lang="en-US" dirty="0" err="1" smtClean="0"/>
              <a:t>đối</a:t>
            </a:r>
            <a:r>
              <a:rPr lang="en-US" dirty="0" smtClean="0"/>
              <a:t> </a:t>
            </a:r>
            <a:r>
              <a:rPr lang="en-US" dirty="0" err="1" smtClean="0"/>
              <a:t>với</a:t>
            </a:r>
            <a:r>
              <a:rPr lang="en-US" dirty="0" smtClean="0"/>
              <a:t> </a:t>
            </a:r>
            <a:r>
              <a:rPr lang="en-US" dirty="0" err="1" smtClean="0"/>
              <a:t>người</a:t>
            </a:r>
            <a:r>
              <a:rPr lang="en-US" dirty="0" smtClean="0"/>
              <a:t> </a:t>
            </a:r>
            <a:r>
              <a:rPr lang="en-US" dirty="0" err="1" smtClean="0"/>
              <a:t>chưa</a:t>
            </a:r>
            <a:r>
              <a:rPr lang="en-US" dirty="0" smtClean="0"/>
              <a:t> </a:t>
            </a:r>
            <a:r>
              <a:rPr lang="en-US" dirty="0" err="1" smtClean="0"/>
              <a:t>có</a:t>
            </a:r>
            <a:r>
              <a:rPr lang="en-US" dirty="0" smtClean="0"/>
              <a:t> </a:t>
            </a:r>
            <a:r>
              <a:rPr lang="en-US" dirty="0" err="1" smtClean="0"/>
              <a:t>mã</a:t>
            </a:r>
            <a:r>
              <a:rPr lang="en-US" dirty="0" smtClean="0"/>
              <a:t> </a:t>
            </a:r>
            <a:r>
              <a:rPr lang="en-US" dirty="0" err="1" smtClean="0"/>
              <a:t>số</a:t>
            </a:r>
            <a:r>
              <a:rPr lang="en-US" dirty="0" smtClean="0"/>
              <a:t> </a:t>
            </a:r>
            <a:r>
              <a:rPr lang="en-US" dirty="0" err="1" smtClean="0"/>
              <a:t>thuế</a:t>
            </a:r>
            <a:r>
              <a:rPr lang="en-US" dirty="0" smtClean="0"/>
              <a:t> TNCN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sẽ</a:t>
            </a:r>
            <a:r>
              <a:rPr lang="en-US" dirty="0" smtClean="0"/>
              <a:t> </a:t>
            </a:r>
            <a:r>
              <a:rPr lang="en-US" dirty="0" err="1" smtClean="0"/>
              <a:t>cấp</a:t>
            </a:r>
            <a:r>
              <a:rPr lang="en-US" dirty="0" smtClean="0"/>
              <a:t> </a:t>
            </a:r>
            <a:r>
              <a:rPr lang="en-US" dirty="0" err="1" smtClean="0"/>
              <a:t>chứng</a:t>
            </a:r>
            <a:r>
              <a:rPr lang="en-US" dirty="0" smtClean="0"/>
              <a:t> </a:t>
            </a:r>
            <a:r>
              <a:rPr lang="en-US" dirty="0" err="1" smtClean="0"/>
              <a:t>từ</a:t>
            </a:r>
            <a:r>
              <a:rPr lang="en-US" dirty="0" smtClean="0"/>
              <a:t> </a:t>
            </a:r>
            <a:r>
              <a:rPr lang="en-US" dirty="0" err="1" smtClean="0"/>
              <a:t>khấu</a:t>
            </a:r>
            <a:r>
              <a:rPr lang="en-US" dirty="0" smtClean="0"/>
              <a:t> </a:t>
            </a:r>
            <a:r>
              <a:rPr lang="en-US" dirty="0" err="1" smtClean="0"/>
              <a:t>trừ</a:t>
            </a:r>
            <a:r>
              <a:rPr lang="en-US" dirty="0" smtClean="0"/>
              <a:t> </a:t>
            </a:r>
            <a:r>
              <a:rPr lang="en-US" dirty="0" err="1" smtClean="0"/>
              <a:t>thuế</a:t>
            </a:r>
            <a:r>
              <a:rPr lang="en-US" dirty="0" smtClean="0"/>
              <a:t> TNCN </a:t>
            </a:r>
            <a:r>
              <a:rPr lang="en-US" dirty="0" err="1" smtClean="0"/>
              <a:t>sau</a:t>
            </a:r>
            <a:r>
              <a:rPr lang="en-US" dirty="0" smtClean="0"/>
              <a:t> </a:t>
            </a:r>
            <a:r>
              <a:rPr lang="en-US" dirty="0" err="1" smtClean="0"/>
              <a:t>khi</a:t>
            </a:r>
            <a:r>
              <a:rPr lang="en-US" dirty="0" smtClean="0"/>
              <a:t> </a:t>
            </a:r>
            <a:r>
              <a:rPr lang="en-US" dirty="0" err="1" smtClean="0"/>
              <a:t>nộp</a:t>
            </a:r>
            <a:r>
              <a:rPr lang="en-US" dirty="0" smtClean="0"/>
              <a:t> </a:t>
            </a:r>
            <a:r>
              <a:rPr lang="en-US" dirty="0" err="1" smtClean="0"/>
              <a:t>tiền</a:t>
            </a:r>
            <a:r>
              <a:rPr lang="en-US" dirty="0" smtClean="0"/>
              <a:t>)</a:t>
            </a:r>
          </a:p>
        </p:txBody>
      </p:sp>
      <p:sp>
        <p:nvSpPr>
          <p:cNvPr id="3" name="Title 2"/>
          <p:cNvSpPr>
            <a:spLocks noGrp="1"/>
          </p:cNvSpPr>
          <p:nvPr>
            <p:ph type="title"/>
          </p:nvPr>
        </p:nvSpPr>
        <p:spPr>
          <a:xfrm>
            <a:off x="457200" y="76200"/>
            <a:ext cx="8229600" cy="1143000"/>
          </a:xfrm>
        </p:spPr>
        <p:txBody>
          <a:bodyPr/>
          <a:lstStyle/>
          <a:p>
            <a:pPr algn="ctr" fontAlgn="auto">
              <a:spcAft>
                <a:spcPts val="0"/>
              </a:spcAft>
              <a:defRPr/>
            </a:pPr>
            <a:r>
              <a:rPr lang="en-US" dirty="0" smtClean="0">
                <a:solidFill>
                  <a:srgbClr val="0000FF"/>
                </a:solidFill>
              </a:rPr>
              <a:t>I- NHỮNG VẤN ĐỀ CHUNG CẦN BIẾT</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521504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buNone/>
            </a:pPr>
            <a:r>
              <a:rPr lang="en-US" sz="2500" b="1" dirty="0" smtClean="0">
                <a:solidFill>
                  <a:srgbClr val="C00000"/>
                </a:solidFill>
              </a:rPr>
              <a:t>2. </a:t>
            </a:r>
            <a:r>
              <a:rPr lang="en-US" sz="2500" b="1" dirty="0" err="1" smtClean="0">
                <a:solidFill>
                  <a:srgbClr val="C00000"/>
                </a:solidFill>
              </a:rPr>
              <a:t>Quy</a:t>
            </a:r>
            <a:r>
              <a:rPr lang="en-US" sz="2500" b="1" dirty="0" smtClean="0">
                <a:solidFill>
                  <a:srgbClr val="C00000"/>
                </a:solidFill>
              </a:rPr>
              <a:t> </a:t>
            </a:r>
            <a:r>
              <a:rPr lang="en-US" sz="2500" b="1" dirty="0" err="1" smtClean="0">
                <a:solidFill>
                  <a:srgbClr val="C00000"/>
                </a:solidFill>
              </a:rPr>
              <a:t>trình</a:t>
            </a:r>
            <a:r>
              <a:rPr lang="en-US" sz="2500" b="1" dirty="0" smtClean="0">
                <a:solidFill>
                  <a:srgbClr val="C00000"/>
                </a:solidFill>
              </a:rPr>
              <a:t> </a:t>
            </a:r>
            <a:r>
              <a:rPr lang="en-US" sz="2500" b="1" dirty="0" err="1" smtClean="0">
                <a:solidFill>
                  <a:srgbClr val="C00000"/>
                </a:solidFill>
              </a:rPr>
              <a:t>tạm</a:t>
            </a:r>
            <a:r>
              <a:rPr lang="en-US" sz="2500" b="1" dirty="0" smtClean="0">
                <a:solidFill>
                  <a:srgbClr val="C00000"/>
                </a:solidFill>
              </a:rPr>
              <a:t> </a:t>
            </a:r>
            <a:r>
              <a:rPr lang="en-US" sz="2500" b="1" dirty="0" err="1" smtClean="0">
                <a:solidFill>
                  <a:srgbClr val="C00000"/>
                </a:solidFill>
              </a:rPr>
              <a:t>ứng</a:t>
            </a:r>
            <a:r>
              <a:rPr lang="en-US" sz="2500" b="1" dirty="0" smtClean="0">
                <a:solidFill>
                  <a:srgbClr val="C00000"/>
                </a:solidFill>
              </a:rPr>
              <a:t>, </a:t>
            </a:r>
            <a:r>
              <a:rPr lang="en-US" sz="2500" b="1" dirty="0" err="1" smtClean="0">
                <a:solidFill>
                  <a:srgbClr val="C00000"/>
                </a:solidFill>
              </a:rPr>
              <a:t>thanh</a:t>
            </a:r>
            <a:r>
              <a:rPr lang="en-US" sz="2500" b="1" dirty="0" smtClean="0">
                <a:solidFill>
                  <a:srgbClr val="C00000"/>
                </a:solidFill>
              </a:rPr>
              <a:t> </a:t>
            </a:r>
            <a:r>
              <a:rPr lang="en-US" sz="2500" b="1" dirty="0" err="1" smtClean="0">
                <a:solidFill>
                  <a:srgbClr val="C00000"/>
                </a:solidFill>
              </a:rPr>
              <a:t>toán</a:t>
            </a:r>
            <a:r>
              <a:rPr lang="en-US" sz="2500" b="1" dirty="0" smtClean="0">
                <a:solidFill>
                  <a:srgbClr val="C00000"/>
                </a:solidFill>
              </a:rPr>
              <a:t> </a:t>
            </a:r>
            <a:r>
              <a:rPr lang="en-US" sz="2500" b="1" dirty="0" err="1" smtClean="0">
                <a:solidFill>
                  <a:srgbClr val="C00000"/>
                </a:solidFill>
              </a:rPr>
              <a:t>với</a:t>
            </a:r>
            <a:r>
              <a:rPr lang="en-US" sz="2500" b="1" dirty="0" smtClean="0">
                <a:solidFill>
                  <a:srgbClr val="C00000"/>
                </a:solidFill>
              </a:rPr>
              <a:t> KBNN: </a:t>
            </a:r>
            <a:endParaRPr lang="en-US" sz="2500" b="1" dirty="0">
              <a:solidFill>
                <a:srgbClr val="C00000"/>
              </a:solidFill>
            </a:endParaRPr>
          </a:p>
        </p:txBody>
      </p:sp>
      <p:sp>
        <p:nvSpPr>
          <p:cNvPr id="6" name="Rounded Rectangle 5"/>
          <p:cNvSpPr/>
          <p:nvPr/>
        </p:nvSpPr>
        <p:spPr>
          <a:xfrm>
            <a:off x="2514600" y="1828800"/>
            <a:ext cx="1752600" cy="533400"/>
          </a:xfrm>
          <a:prstGeom prst="roundRect">
            <a:avLst/>
          </a:prstGeom>
          <a:solidFill>
            <a:srgbClr val="FFFF00"/>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           KBNN</a:t>
            </a:r>
          </a:p>
        </p:txBody>
      </p:sp>
      <p:pic>
        <p:nvPicPr>
          <p:cNvPr id="7" name="Picture 4" descr="http://www.artvex.com/content/Clip_Art/Money/Currency/0010729.gif"/>
          <p:cNvPicPr>
            <a:picLocks noChangeAspect="1" noChangeArrowheads="1"/>
          </p:cNvPicPr>
          <p:nvPr/>
        </p:nvPicPr>
        <p:blipFill>
          <a:blip r:embed="rId2" cstate="print">
            <a:extLst>
              <a:ext uri="{28A0092B-C50C-407E-A947-70E740481C1C}">
                <a14:useLocalDpi xmlns:a14="http://schemas.microsoft.com/office/drawing/2010/main" val="0"/>
              </a:ext>
            </a:extLst>
          </a:blip>
          <a:srcRect b="12805"/>
          <a:stretch>
            <a:fillRect/>
          </a:stretch>
        </p:blipFill>
        <p:spPr bwMode="auto">
          <a:xfrm>
            <a:off x="2578864" y="1860932"/>
            <a:ext cx="697736" cy="4572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990600" y="2895600"/>
            <a:ext cx="2057400" cy="457200"/>
          </a:xfrm>
          <a:prstGeom prst="roundRect">
            <a:avLst/>
          </a:prstGeom>
          <a:solidFill>
            <a:schemeClr val="accent3">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Rút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tiền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mặt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đề</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tài</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505200" y="2895600"/>
            <a:ext cx="2057400" cy="457200"/>
          </a:xfrm>
          <a:prstGeom prst="roundRect">
            <a:avLst/>
          </a:prstGeom>
          <a:solidFill>
            <a:schemeClr val="accent4">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Ghi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nợ</a:t>
            </a:r>
            <a:r>
              <a:rPr lang="en-US" sz="2000" dirty="0" smtClean="0">
                <a:solidFill>
                  <a:schemeClr val="tx1"/>
                </a:solidFill>
                <a:latin typeface="Times New Roman" panose="02020603050405020304" pitchFamily="18" charset="0"/>
                <a:cs typeface="Times New Roman" panose="02020603050405020304" pitchFamily="18" charset="0"/>
              </a:rPr>
              <a:t> ĐHCT</a:t>
            </a:r>
          </a:p>
        </p:txBody>
      </p:sp>
      <p:sp>
        <p:nvSpPr>
          <p:cNvPr id="13" name="Flowchart: Preparation 12"/>
          <p:cNvSpPr/>
          <p:nvPr/>
        </p:nvSpPr>
        <p:spPr>
          <a:xfrm>
            <a:off x="1186149" y="3810000"/>
            <a:ext cx="1676400" cy="685800"/>
          </a:xfrm>
          <a:prstGeom prst="flowChartPreparation">
            <a:avLst/>
          </a:prstGeom>
          <a:solidFill>
            <a:schemeClr val="accent3">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Chứng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từ</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14" name="Flowchart: Preparation 13"/>
          <p:cNvSpPr/>
          <p:nvPr/>
        </p:nvSpPr>
        <p:spPr>
          <a:xfrm>
            <a:off x="3556025" y="3810000"/>
            <a:ext cx="1854175" cy="685800"/>
          </a:xfrm>
          <a:prstGeom prst="flowChartPreparation">
            <a:avLst/>
          </a:prstGeom>
          <a:solidFill>
            <a:schemeClr val="accent3">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Bảng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kê</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KLgCV</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16" name="Flowchart: Multidocument 15"/>
          <p:cNvSpPr/>
          <p:nvPr/>
        </p:nvSpPr>
        <p:spPr>
          <a:xfrm>
            <a:off x="1329370" y="4953000"/>
            <a:ext cx="1219200" cy="990600"/>
          </a:xfrm>
          <a:prstGeom prst="flowChartMultidocument">
            <a:avLst/>
          </a:prstGeom>
          <a:solidFill>
            <a:schemeClr val="accent4">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PTV </a:t>
            </a:r>
            <a:r>
              <a:rPr lang="en-US" sz="2000" dirty="0" err="1" smtClean="0">
                <a:solidFill>
                  <a:schemeClr val="tx1"/>
                </a:solidFill>
                <a:latin typeface="Times New Roman" panose="02020603050405020304" pitchFamily="18" charset="0"/>
                <a:cs typeface="Times New Roman" panose="02020603050405020304" pitchFamily="18" charset="0"/>
              </a:rPr>
              <a:t>lưu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trữ</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3701668" y="4953000"/>
            <a:ext cx="1752600" cy="533400"/>
          </a:xfrm>
          <a:prstGeom prst="roundRect">
            <a:avLst/>
          </a:prstGeom>
          <a:solidFill>
            <a:srgbClr val="FFFF00"/>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           KBNN</a:t>
            </a:r>
          </a:p>
        </p:txBody>
      </p:sp>
      <p:pic>
        <p:nvPicPr>
          <p:cNvPr id="20" name="Picture 4" descr="http://www.artvex.com/content/Clip_Art/Money/Currency/0010729.gif"/>
          <p:cNvPicPr>
            <a:picLocks noChangeAspect="1" noChangeArrowheads="1"/>
          </p:cNvPicPr>
          <p:nvPr/>
        </p:nvPicPr>
        <p:blipFill>
          <a:blip r:embed="rId2" cstate="print">
            <a:extLst>
              <a:ext uri="{28A0092B-C50C-407E-A947-70E740481C1C}">
                <a14:useLocalDpi xmlns:a14="http://schemas.microsoft.com/office/drawing/2010/main" val="0"/>
              </a:ext>
            </a:extLst>
          </a:blip>
          <a:srcRect b="12805"/>
          <a:stretch>
            <a:fillRect/>
          </a:stretch>
        </p:blipFill>
        <p:spPr bwMode="auto">
          <a:xfrm>
            <a:off x="3727704" y="4986051"/>
            <a:ext cx="768096" cy="45720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20"/>
          <p:cNvSpPr/>
          <p:nvPr/>
        </p:nvSpPr>
        <p:spPr>
          <a:xfrm>
            <a:off x="3581400" y="6096000"/>
            <a:ext cx="2057400" cy="457200"/>
          </a:xfrm>
          <a:prstGeom prst="roundRect">
            <a:avLst/>
          </a:prstGeom>
          <a:solidFill>
            <a:schemeClr val="accent4">
              <a:lumMod val="40000"/>
              <a:lumOff val="60000"/>
            </a:schemeClr>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Giảm</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nợ</a:t>
            </a:r>
            <a:r>
              <a:rPr lang="en-US" sz="2000" dirty="0" smtClean="0">
                <a:solidFill>
                  <a:schemeClr val="tx1"/>
                </a:solidFill>
                <a:latin typeface="Times New Roman" panose="02020603050405020304" pitchFamily="18" charset="0"/>
                <a:cs typeface="Times New Roman" panose="02020603050405020304" pitchFamily="18" charset="0"/>
              </a:rPr>
              <a:t> ĐHCT</a:t>
            </a:r>
          </a:p>
        </p:txBody>
      </p:sp>
      <p:cxnSp>
        <p:nvCxnSpPr>
          <p:cNvPr id="40" name="Straight Arrow Connector 39"/>
          <p:cNvCxnSpPr>
            <a:stCxn id="6" idx="2"/>
            <a:endCxn id="9" idx="0"/>
          </p:cNvCxnSpPr>
          <p:nvPr/>
        </p:nvCxnSpPr>
        <p:spPr>
          <a:xfrm rot="16200000" flipH="1">
            <a:off x="3695700" y="2057400"/>
            <a:ext cx="5334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 idx="2"/>
          </p:cNvCxnSpPr>
          <p:nvPr/>
        </p:nvCxnSpPr>
        <p:spPr>
          <a:xfrm rot="5400000">
            <a:off x="2438400" y="1943100"/>
            <a:ext cx="533400" cy="1371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0"/>
          </p:cNvCxnSpPr>
          <p:nvPr/>
        </p:nvCxnSpPr>
        <p:spPr>
          <a:xfrm>
            <a:off x="2019300" y="3352800"/>
            <a:ext cx="2463813"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0"/>
          </p:cNvCxnSpPr>
          <p:nvPr/>
        </p:nvCxnSpPr>
        <p:spPr>
          <a:xfrm rot="16200000" flipH="1">
            <a:off x="1793224" y="3578875"/>
            <a:ext cx="457200" cy="504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a:endCxn id="16" idx="0"/>
          </p:cNvCxnSpPr>
          <p:nvPr/>
        </p:nvCxnSpPr>
        <p:spPr>
          <a:xfrm rot="5400000">
            <a:off x="1794998" y="4723649"/>
            <a:ext cx="457200" cy="15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4" idx="2"/>
          </p:cNvCxnSpPr>
          <p:nvPr/>
        </p:nvCxnSpPr>
        <p:spPr>
          <a:xfrm flipH="1">
            <a:off x="4483112" y="4495800"/>
            <a:ext cx="1" cy="533400"/>
          </a:xfrm>
          <a:prstGeom prst="straightConnector1">
            <a:avLst/>
          </a:prstGeom>
          <a:ln w="25400">
            <a:noFill/>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4272249" y="4799681"/>
            <a:ext cx="609600" cy="18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Left Arrow 54"/>
          <p:cNvSpPr/>
          <p:nvPr/>
        </p:nvSpPr>
        <p:spPr>
          <a:xfrm>
            <a:off x="5638800" y="2209800"/>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KBNN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6" name="Left Arrow 55"/>
          <p:cNvSpPr/>
          <p:nvPr/>
        </p:nvSpPr>
        <p:spPr>
          <a:xfrm>
            <a:off x="5638800" y="3276600"/>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CNĐT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7" name="Left Arrow 56"/>
          <p:cNvSpPr/>
          <p:nvPr/>
        </p:nvSpPr>
        <p:spPr>
          <a:xfrm>
            <a:off x="5638800" y="4267200"/>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PTV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8" name="Left Arrow 57"/>
          <p:cNvSpPr/>
          <p:nvPr/>
        </p:nvSpPr>
        <p:spPr>
          <a:xfrm>
            <a:off x="5638800" y="5465022"/>
            <a:ext cx="2514600" cy="685800"/>
          </a:xfrm>
          <a:prstGeom prst="leftArrow">
            <a:avLst/>
          </a:prstGeom>
          <a:solidFill>
            <a:srgbClr val="CCFFCC"/>
          </a:solidFill>
          <a:ln w="22225" cmpd="sng">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KBNN </a:t>
            </a:r>
            <a:r>
              <a:rPr lang="en-US" sz="2000" dirty="0" err="1" smtClean="0">
                <a:solidFill>
                  <a:schemeClr val="tx1"/>
                </a:solidFill>
                <a:latin typeface="Times New Roman" panose="02020603050405020304" pitchFamily="18" charset="0"/>
                <a:cs typeface="Times New Roman" panose="02020603050405020304" pitchFamily="18" charset="0"/>
              </a:rPr>
              <a:t>thực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hiện</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59" name="Title 2"/>
          <p:cNvSpPr>
            <a:spLocks noGrp="1"/>
          </p:cNvSpPr>
          <p:nvPr>
            <p:ph type="title"/>
          </p:nvPr>
        </p:nvSpPr>
        <p:spPr>
          <a:xfrm>
            <a:off x="381000" y="76200"/>
            <a:ext cx="8229600" cy="109696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scene3d>
              <a:camera prst="orthographicFront"/>
              <a:lightRig rig="soft" dir="t"/>
            </a:scene3d>
            <a:sp3d prstMaterial="softEdge">
              <a:bevelT w="25400" h="25400"/>
            </a:sp3d>
          </a:bodyPr>
          <a:lstStyle/>
          <a:p>
            <a:pPr algn="ctr" fontAlgn="auto">
              <a:spcAft>
                <a:spcPts val="0"/>
              </a:spcAft>
              <a:defRPr/>
            </a:pPr>
            <a:r>
              <a:rPr lang="en-US" dirty="0">
                <a:solidFill>
                  <a:srgbClr val="0000FF"/>
                </a:solidFill>
              </a:rPr>
              <a:t>I- NHỮNG VẤN ĐỀ CHUNG CẦN BIẾT</a:t>
            </a:r>
          </a:p>
        </p:txBody>
      </p:sp>
      <p:cxnSp>
        <p:nvCxnSpPr>
          <p:cNvPr id="25" name="Straight Arrow Connector 24"/>
          <p:cNvCxnSpPr/>
          <p:nvPr/>
        </p:nvCxnSpPr>
        <p:spPr>
          <a:xfrm rot="5400000">
            <a:off x="4272249" y="5866481"/>
            <a:ext cx="609600" cy="18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triped Right Arrow 4">
            <a:hlinkClick r:id="rId3" action="ppaction://hlinksldjump"/>
          </p:cNvPr>
          <p:cNvSpPr/>
          <p:nvPr/>
        </p:nvSpPr>
        <p:spPr>
          <a:xfrm rot="10800000">
            <a:off x="8191500" y="6362700"/>
            <a:ext cx="838200" cy="381000"/>
          </a:xfrm>
          <a:prstGeom prst="stripedRightArrow">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err="1"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Vertical)">
                                      <p:cBhvr>
                                        <p:cTn id="15" dur="500"/>
                                        <p:tgtEl>
                                          <p:spTgt spid="4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arn(inVertical)">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1000"/>
                                        <p:tgtEl>
                                          <p:spTgt spid="55"/>
                                        </p:tgtEl>
                                      </p:cBhvr>
                                    </p:animEffect>
                                    <p:anim calcmode="lin" valueType="num">
                                      <p:cBhvr>
                                        <p:cTn id="30" dur="1000" fill="hold"/>
                                        <p:tgtEl>
                                          <p:spTgt spid="55"/>
                                        </p:tgtEl>
                                        <p:attrNameLst>
                                          <p:attrName>ppt_x</p:attrName>
                                        </p:attrNameLst>
                                      </p:cBhvr>
                                      <p:tavLst>
                                        <p:tav tm="0">
                                          <p:val>
                                            <p:strVal val="#ppt_x"/>
                                          </p:val>
                                        </p:tav>
                                        <p:tav tm="100000">
                                          <p:val>
                                            <p:strVal val="#ppt_x"/>
                                          </p:val>
                                        </p:tav>
                                      </p:tavLst>
                                    </p:anim>
                                    <p:anim calcmode="lin" valueType="num">
                                      <p:cBhvr>
                                        <p:cTn id="3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inVertical)">
                                      <p:cBhvr>
                                        <p:cTn id="36" dur="500"/>
                                        <p:tgtEl>
                                          <p:spTgt spid="44"/>
                                        </p:tgtEl>
                                      </p:cBhvr>
                                    </p:animEffect>
                                  </p:childTnLst>
                                </p:cTn>
                              </p:par>
                              <p:par>
                                <p:cTn id="37" presetID="16" presetClass="entr" presetSubtype="21"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1000"/>
                                        <p:tgtEl>
                                          <p:spTgt spid="56"/>
                                        </p:tgtEl>
                                      </p:cBhvr>
                                    </p:animEffect>
                                    <p:anim calcmode="lin" valueType="num">
                                      <p:cBhvr>
                                        <p:cTn id="51" dur="1000" fill="hold"/>
                                        <p:tgtEl>
                                          <p:spTgt spid="56"/>
                                        </p:tgtEl>
                                        <p:attrNameLst>
                                          <p:attrName>ppt_x</p:attrName>
                                        </p:attrNameLst>
                                      </p:cBhvr>
                                      <p:tavLst>
                                        <p:tav tm="0">
                                          <p:val>
                                            <p:strVal val="#ppt_x"/>
                                          </p:val>
                                        </p:tav>
                                        <p:tav tm="100000">
                                          <p:val>
                                            <p:strVal val="#ppt_x"/>
                                          </p:val>
                                        </p:tav>
                                      </p:tavLst>
                                    </p:anim>
                                    <p:anim calcmode="lin" valueType="num">
                                      <p:cBhvr>
                                        <p:cTn id="5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barn(inVertical)">
                                      <p:cBhvr>
                                        <p:cTn id="57" dur="500"/>
                                        <p:tgtEl>
                                          <p:spTgt spid="48"/>
                                        </p:tgtEl>
                                      </p:cBhvr>
                                    </p:animEffect>
                                  </p:childTnLst>
                                </p:cTn>
                              </p:par>
                              <p:par>
                                <p:cTn id="58" presetID="16" presetClass="entr" presetSubtype="21"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barn(inVertical)">
                                      <p:cBhvr>
                                        <p:cTn id="60" dur="500"/>
                                        <p:tgtEl>
                                          <p:spTgt spid="50"/>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arn(inVertical)">
                                      <p:cBhvr>
                                        <p:cTn id="63" dur="500"/>
                                        <p:tgtEl>
                                          <p:spTgt spid="1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arn(inVertical)">
                                      <p:cBhvr>
                                        <p:cTn id="66" dur="500"/>
                                        <p:tgtEl>
                                          <p:spTgt spid="18"/>
                                        </p:tgtEl>
                                      </p:cBhvr>
                                    </p:animEffect>
                                  </p:childTnLst>
                                </p:cTn>
                              </p:par>
                              <p:par>
                                <p:cTn id="67" presetID="16" presetClass="entr" presetSubtype="21"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barn(inVertical)">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barn(inVertical)">
                                      <p:cBhvr>
                                        <p:cTn id="74" dur="500"/>
                                        <p:tgtEl>
                                          <p:spTgt spid="5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fade">
                                      <p:cBhvr>
                                        <p:cTn id="79" dur="1000"/>
                                        <p:tgtEl>
                                          <p:spTgt spid="57"/>
                                        </p:tgtEl>
                                      </p:cBhvr>
                                    </p:animEffect>
                                    <p:anim calcmode="lin" valueType="num">
                                      <p:cBhvr>
                                        <p:cTn id="80" dur="1000" fill="hold"/>
                                        <p:tgtEl>
                                          <p:spTgt spid="57"/>
                                        </p:tgtEl>
                                        <p:attrNameLst>
                                          <p:attrName>ppt_x</p:attrName>
                                        </p:attrNameLst>
                                      </p:cBhvr>
                                      <p:tavLst>
                                        <p:tav tm="0">
                                          <p:val>
                                            <p:strVal val="#ppt_x"/>
                                          </p:val>
                                        </p:tav>
                                        <p:tav tm="100000">
                                          <p:val>
                                            <p:strVal val="#ppt_x"/>
                                          </p:val>
                                        </p:tav>
                                      </p:tavLst>
                                    </p:anim>
                                    <p:anim calcmode="lin" valueType="num">
                                      <p:cBhvr>
                                        <p:cTn id="8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barn(inVertical)">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1000"/>
                                        <p:tgtEl>
                                          <p:spTgt spid="58"/>
                                        </p:tgtEl>
                                      </p:cBhvr>
                                    </p:animEffect>
                                    <p:anim calcmode="lin" valueType="num">
                                      <p:cBhvr>
                                        <p:cTn id="92" dur="1000" fill="hold"/>
                                        <p:tgtEl>
                                          <p:spTgt spid="58"/>
                                        </p:tgtEl>
                                        <p:attrNameLst>
                                          <p:attrName>ppt_x</p:attrName>
                                        </p:attrNameLst>
                                      </p:cBhvr>
                                      <p:tavLst>
                                        <p:tav tm="0">
                                          <p:val>
                                            <p:strVal val="#ppt_x"/>
                                          </p:val>
                                        </p:tav>
                                        <p:tav tm="100000">
                                          <p:val>
                                            <p:strVal val="#ppt_x"/>
                                          </p:val>
                                        </p:tav>
                                      </p:tavLst>
                                    </p:anim>
                                    <p:anim calcmode="lin" valueType="num">
                                      <p:cBhvr>
                                        <p:cTn id="93" dur="1000" fill="hold"/>
                                        <p:tgtEl>
                                          <p:spTgt spid="58"/>
                                        </p:tgtEl>
                                        <p:attrNameLst>
                                          <p:attrName>ppt_y</p:attrName>
                                        </p:attrNameLst>
                                      </p:cBhvr>
                                      <p:tavLst>
                                        <p:tav tm="0">
                                          <p:val>
                                            <p:strVal val="#ppt_y+.1"/>
                                          </p:val>
                                        </p:tav>
                                        <p:tav tm="100000">
                                          <p:val>
                                            <p:strVal val="#ppt_y"/>
                                          </p:val>
                                        </p:tav>
                                      </p:tavLst>
                                    </p:anim>
                                  </p:childTnLst>
                                </p:cTn>
                              </p:par>
                              <p:par>
                                <p:cTn id="94" presetID="16" presetClass="entr" presetSubtype="21"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barn(inVertical)">
                                      <p:cBhvr>
                                        <p:cTn id="9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3" grpId="0" animBg="1"/>
      <p:bldP spid="14" grpId="0" animBg="1"/>
      <p:bldP spid="16" grpId="0" animBg="1"/>
      <p:bldP spid="18" grpId="0" animBg="1"/>
      <p:bldP spid="21" grpId="0" animBg="1"/>
      <p:bldP spid="55" grpId="0" animBg="1"/>
      <p:bldP spid="56" grpId="0" animBg="1"/>
      <p:bldP spid="57" grpId="0" animBg="1"/>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830763"/>
          </a:xfrm>
        </p:spPr>
        <p:txBody>
          <a:bodyPr>
            <a:normAutofit/>
          </a:bodyPr>
          <a:lstStyle/>
          <a:p>
            <a:pPr marL="109728" indent="0" algn="just" fontAlgn="auto">
              <a:spcAft>
                <a:spcPts val="0"/>
              </a:spcAft>
              <a:buFont typeface="Wingdings 3"/>
              <a:buNone/>
              <a:defRPr/>
            </a:pPr>
            <a:r>
              <a:rPr lang="en-US" b="1" i="1" u="sng" dirty="0" smtClean="0"/>
              <a:t>* </a:t>
            </a:r>
            <a:r>
              <a:rPr lang="en-US" b="1" i="1" u="sng" dirty="0" err="1" smtClean="0"/>
              <a:t>Đối</a:t>
            </a:r>
            <a:r>
              <a:rPr lang="en-US" b="1" i="1" u="sng" dirty="0" smtClean="0"/>
              <a:t> </a:t>
            </a:r>
            <a:r>
              <a:rPr lang="en-US" b="1" i="1" u="sng" dirty="0" err="1" smtClean="0"/>
              <a:t>với</a:t>
            </a:r>
            <a:r>
              <a:rPr lang="en-US" b="1" i="1" u="sng" dirty="0" smtClean="0"/>
              <a:t> </a:t>
            </a:r>
            <a:r>
              <a:rPr lang="en-US" b="1" i="1" u="sng" dirty="0" err="1" smtClean="0"/>
              <a:t>Sinh</a:t>
            </a:r>
            <a:r>
              <a:rPr lang="en-US" b="1" i="1" u="sng" dirty="0" smtClean="0"/>
              <a:t> </a:t>
            </a:r>
            <a:r>
              <a:rPr lang="en-US" b="1" i="1" u="sng" dirty="0" err="1" smtClean="0"/>
              <a:t>viên</a:t>
            </a:r>
            <a:r>
              <a:rPr lang="en-US" b="1" i="1" u="sng" dirty="0" smtClean="0"/>
              <a:t>:</a:t>
            </a:r>
            <a:endParaRPr lang="en-US" b="1" i="1" u="sng" dirty="0" smtClean="0"/>
          </a:p>
          <a:p>
            <a:pPr marL="109728" indent="0" algn="just" fontAlgn="auto">
              <a:spcAft>
                <a:spcPts val="0"/>
              </a:spcAft>
              <a:buFont typeface="Wingdings 3"/>
              <a:buNone/>
              <a:defRPr/>
            </a:pPr>
            <a:r>
              <a:rPr lang="en-US" b="1" dirty="0" smtClean="0"/>
              <a:t>- </a:t>
            </a:r>
            <a:r>
              <a:rPr lang="en-US" b="1" u="sng" dirty="0" err="1" smtClean="0"/>
              <a:t>Bước</a:t>
            </a:r>
            <a:r>
              <a:rPr lang="en-US" b="1" u="sng" dirty="0" smtClean="0"/>
              <a:t> 1</a:t>
            </a:r>
            <a:r>
              <a:rPr lang="en-US" b="1" dirty="0" smtClean="0"/>
              <a:t>: </a:t>
            </a:r>
            <a:r>
              <a:rPr lang="en-US" dirty="0" err="1" smtClean="0"/>
              <a:t>Phòng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Khoa</a:t>
            </a:r>
            <a:r>
              <a:rPr lang="en-US" dirty="0" smtClean="0"/>
              <a:t> </a:t>
            </a:r>
            <a:r>
              <a:rPr lang="en-US" dirty="0" err="1" smtClean="0"/>
              <a:t>học</a:t>
            </a:r>
            <a:r>
              <a:rPr lang="en-US" dirty="0" smtClean="0"/>
              <a:t> </a:t>
            </a:r>
            <a:r>
              <a:rPr lang="en-US" dirty="0" err="1" smtClean="0"/>
              <a:t>lập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cấp</a:t>
            </a:r>
            <a:r>
              <a:rPr lang="en-US" dirty="0" smtClean="0"/>
              <a:t> </a:t>
            </a:r>
            <a:r>
              <a:rPr lang="en-US" dirty="0" err="1" smtClean="0"/>
              <a:t>kinh</a:t>
            </a:r>
            <a:r>
              <a:rPr lang="en-US" dirty="0" smtClean="0"/>
              <a:t> </a:t>
            </a:r>
            <a:r>
              <a:rPr lang="en-US" dirty="0" err="1" smtClean="0"/>
              <a:t>phí</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theo</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đã</a:t>
            </a:r>
            <a:r>
              <a:rPr lang="en-US" dirty="0" smtClean="0"/>
              <a:t> </a:t>
            </a:r>
            <a:r>
              <a:rPr lang="en-US" dirty="0" err="1" smtClean="0"/>
              <a:t>ký</a:t>
            </a:r>
            <a:r>
              <a:rPr lang="en-US" dirty="0" smtClean="0"/>
              <a:t> </a:t>
            </a:r>
            <a:r>
              <a:rPr lang="en-US" dirty="0" err="1" smtClean="0"/>
              <a:t>giữa</a:t>
            </a:r>
            <a:r>
              <a:rPr lang="en-US" dirty="0" smtClean="0"/>
              <a:t> </a:t>
            </a:r>
            <a:r>
              <a:rPr lang="en-US" dirty="0" err="1" smtClean="0"/>
              <a:t>Trường</a:t>
            </a:r>
            <a:r>
              <a:rPr lang="en-US" dirty="0" smtClean="0"/>
              <a:t> </a:t>
            </a:r>
            <a:r>
              <a:rPr lang="en-US" dirty="0" err="1" smtClean="0"/>
              <a:t>và</a:t>
            </a:r>
            <a:r>
              <a:rPr lang="en-US" dirty="0"/>
              <a:t> </a:t>
            </a:r>
            <a:r>
              <a:rPr lang="en-US" dirty="0" err="1" smtClean="0"/>
              <a:t>Chủ</a:t>
            </a:r>
            <a:r>
              <a:rPr lang="en-US" dirty="0" smtClean="0"/>
              <a:t> </a:t>
            </a:r>
            <a:r>
              <a:rPr lang="en-US" dirty="0" err="1" smtClean="0"/>
              <a:t>nhiệm</a:t>
            </a:r>
            <a:r>
              <a:rPr lang="en-US" dirty="0" smtClean="0"/>
              <a:t> </a:t>
            </a:r>
            <a:r>
              <a:rPr lang="en-US" dirty="0" err="1" smtClean="0"/>
              <a:t>đề</a:t>
            </a:r>
            <a:r>
              <a:rPr lang="en-US" dirty="0" smtClean="0"/>
              <a:t> </a:t>
            </a:r>
            <a:r>
              <a:rPr lang="en-US" dirty="0" err="1" smtClean="0"/>
              <a:t>tài</a:t>
            </a:r>
            <a:r>
              <a:rPr lang="en-US" dirty="0"/>
              <a:t> </a:t>
            </a:r>
            <a:r>
              <a:rPr lang="en-US" dirty="0" smtClean="0"/>
              <a:t>(</a:t>
            </a:r>
            <a:r>
              <a:rPr lang="en-US" dirty="0" smtClean="0">
                <a:hlinkClick r:id="rId2" action="ppaction://hlinkfile"/>
              </a:rPr>
              <a:t>Theo TT27, </a:t>
            </a:r>
            <a:r>
              <a:rPr lang="en-US" dirty="0" err="1" smtClean="0">
                <a:hlinkClick r:id="rId2" action="ppaction://hlinkfile"/>
              </a:rPr>
              <a:t>Điều</a:t>
            </a:r>
            <a:r>
              <a:rPr lang="en-US" dirty="0" smtClean="0">
                <a:hlinkClick r:id="rId2" action="ppaction://hlinkfile"/>
              </a:rPr>
              <a:t> 13, </a:t>
            </a:r>
            <a:r>
              <a:rPr lang="en-US" dirty="0" err="1" smtClean="0">
                <a:hlinkClick r:id="rId2" action="ppaction://hlinkfile"/>
              </a:rPr>
              <a:t>mục</a:t>
            </a:r>
            <a:r>
              <a:rPr lang="en-US" dirty="0" smtClean="0">
                <a:hlinkClick r:id="rId2" action="ppaction://hlinkfile"/>
              </a:rPr>
              <a:t> 1, </a:t>
            </a:r>
            <a:r>
              <a:rPr lang="en-US" dirty="0" err="1" smtClean="0">
                <a:hlinkClick r:id="rId2" action="ppaction://hlinkfile"/>
              </a:rPr>
              <a:t>khoản</a:t>
            </a:r>
            <a:r>
              <a:rPr lang="en-US" dirty="0" smtClean="0">
                <a:hlinkClick r:id="rId2" action="ppaction://hlinkfile"/>
              </a:rPr>
              <a:t> c</a:t>
            </a:r>
            <a:r>
              <a:rPr lang="en-US" dirty="0" smtClean="0"/>
              <a:t>) </a:t>
            </a:r>
            <a:r>
              <a:rPr lang="en-US" dirty="0" err="1" smtClean="0"/>
              <a:t>sau</a:t>
            </a:r>
            <a:r>
              <a:rPr lang="en-US" dirty="0" smtClean="0"/>
              <a:t> </a:t>
            </a:r>
            <a:r>
              <a:rPr lang="en-US" dirty="0" err="1" smtClean="0"/>
              <a:t>đó</a:t>
            </a:r>
            <a:r>
              <a:rPr lang="en-US" dirty="0" smtClean="0"/>
              <a:t> </a:t>
            </a:r>
            <a:r>
              <a:rPr lang="en-US" dirty="0" err="1" smtClean="0"/>
              <a:t>chuyển</a:t>
            </a:r>
            <a:r>
              <a:rPr lang="en-US" dirty="0" smtClean="0"/>
              <a:t> </a:t>
            </a:r>
            <a:r>
              <a:rPr lang="en-US" dirty="0" err="1" smtClean="0"/>
              <a:t>cho</a:t>
            </a:r>
            <a:r>
              <a:rPr lang="en-US"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a:t> </a:t>
            </a:r>
            <a:r>
              <a:rPr lang="en-US" dirty="0" err="1" smtClean="0"/>
              <a:t>để</a:t>
            </a:r>
            <a:r>
              <a:rPr lang="en-US" dirty="0" smtClean="0"/>
              <a:t> </a:t>
            </a:r>
            <a:r>
              <a:rPr lang="en-US" dirty="0" err="1" smtClean="0"/>
              <a:t>làm</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theo</a:t>
            </a:r>
            <a:r>
              <a:rPr lang="en-US" dirty="0" smtClean="0"/>
              <a:t> </a:t>
            </a:r>
            <a:r>
              <a:rPr lang="en-US" dirty="0" err="1" smtClean="0"/>
              <a:t>tỷ</a:t>
            </a:r>
            <a:r>
              <a:rPr lang="en-US" dirty="0" smtClean="0"/>
              <a:t> </a:t>
            </a:r>
            <a:r>
              <a:rPr lang="en-US" dirty="0" err="1" smtClean="0"/>
              <a:t>lệ</a:t>
            </a:r>
            <a:r>
              <a:rPr lang="en-US" dirty="0" smtClean="0"/>
              <a:t> 5;3;2.</a:t>
            </a:r>
          </a:p>
          <a:p>
            <a:pPr marL="109728" indent="0" algn="just" fontAlgn="auto">
              <a:spcAft>
                <a:spcPts val="0"/>
              </a:spcAft>
              <a:buNone/>
              <a:defRPr/>
            </a:pPr>
            <a:r>
              <a:rPr lang="en-US" b="1" u="sng" dirty="0" smtClean="0"/>
              <a:t>- </a:t>
            </a:r>
            <a:r>
              <a:rPr lang="en-US" b="1" u="sng" dirty="0" err="1" smtClean="0"/>
              <a:t>Bước</a:t>
            </a:r>
            <a:r>
              <a:rPr lang="en-US" b="1" u="sng" dirty="0" smtClean="0"/>
              <a:t> 2</a:t>
            </a:r>
            <a:r>
              <a:rPr lang="en-US" b="1"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lập</a:t>
            </a:r>
            <a:r>
              <a:rPr lang="en-US" dirty="0" smtClean="0"/>
              <a:t> </a:t>
            </a:r>
            <a:r>
              <a:rPr lang="en-US" dirty="0" err="1" smtClean="0"/>
              <a:t>các</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rút</a:t>
            </a:r>
            <a:r>
              <a:rPr lang="en-US" dirty="0" smtClean="0"/>
              <a:t> </a:t>
            </a:r>
            <a:r>
              <a:rPr lang="en-US" dirty="0" err="1" smtClean="0"/>
              <a:t>tiền</a:t>
            </a:r>
            <a:r>
              <a:rPr lang="en-US" dirty="0" smtClean="0"/>
              <a:t> </a:t>
            </a:r>
            <a:r>
              <a:rPr lang="en-US" dirty="0" err="1" smtClean="0"/>
              <a:t>tạm</a:t>
            </a:r>
            <a:r>
              <a:rPr lang="en-US" dirty="0" smtClean="0"/>
              <a:t> </a:t>
            </a:r>
            <a:r>
              <a:rPr lang="en-US" dirty="0" err="1" smtClean="0"/>
              <a:t>ứng</a:t>
            </a:r>
            <a:r>
              <a:rPr lang="en-US" dirty="0" smtClean="0"/>
              <a:t> Kho </a:t>
            </a:r>
            <a:r>
              <a:rPr lang="en-US" dirty="0" err="1" smtClean="0"/>
              <a:t>bạc</a:t>
            </a:r>
            <a:r>
              <a:rPr lang="en-US" dirty="0" smtClean="0"/>
              <a:t> </a:t>
            </a:r>
            <a:r>
              <a:rPr lang="en-US" dirty="0" err="1" smtClean="0"/>
              <a:t>nhà</a:t>
            </a:r>
            <a:r>
              <a:rPr lang="en-US" dirty="0" smtClean="0"/>
              <a:t> </a:t>
            </a:r>
            <a:r>
              <a:rPr lang="en-US" dirty="0" err="1" smtClean="0"/>
              <a:t>nước</a:t>
            </a:r>
            <a:endParaRPr lang="en-US" dirty="0" smtClean="0"/>
          </a:p>
          <a:p>
            <a:pPr marL="109728" indent="0" algn="just" fontAlgn="auto">
              <a:spcAft>
                <a:spcPts val="0"/>
              </a:spcAft>
              <a:buFont typeface="Wingdings 3"/>
              <a:buNone/>
              <a:defRPr/>
            </a:pPr>
            <a:r>
              <a:rPr lang="en-US" b="1" i="1" dirty="0" smtClean="0"/>
              <a:t>- </a:t>
            </a:r>
            <a:r>
              <a:rPr lang="en-US" b="1" i="1" dirty="0" err="1" smtClean="0"/>
              <a:t>Bước</a:t>
            </a:r>
            <a:r>
              <a:rPr lang="en-US" b="1" i="1" dirty="0" smtClean="0"/>
              <a:t> 3: </a:t>
            </a:r>
            <a:r>
              <a:rPr lang="en-US" i="1" dirty="0" err="1" smtClean="0"/>
              <a:t>Tạm</a:t>
            </a:r>
            <a:r>
              <a:rPr lang="en-US" i="1" dirty="0" smtClean="0"/>
              <a:t> </a:t>
            </a:r>
            <a:r>
              <a:rPr lang="en-US" i="1" dirty="0" err="1" smtClean="0"/>
              <a:t>ứng</a:t>
            </a:r>
            <a:r>
              <a:rPr lang="en-US" i="1" dirty="0" smtClean="0"/>
              <a:t> </a:t>
            </a:r>
            <a:r>
              <a:rPr lang="en-US" i="1" dirty="0" err="1" smtClean="0"/>
              <a:t>kinh</a:t>
            </a:r>
            <a:r>
              <a:rPr lang="en-US" i="1" dirty="0" smtClean="0"/>
              <a:t> </a:t>
            </a:r>
            <a:r>
              <a:rPr lang="en-US" i="1" dirty="0" err="1" smtClean="0"/>
              <a:t>phí</a:t>
            </a:r>
            <a:r>
              <a:rPr lang="en-US" i="1" dirty="0" smtClean="0"/>
              <a:t> </a:t>
            </a:r>
            <a:r>
              <a:rPr lang="en-US" i="1" dirty="0" err="1" smtClean="0"/>
              <a:t>theo</a:t>
            </a:r>
            <a:r>
              <a:rPr lang="en-US" i="1" dirty="0" smtClean="0"/>
              <a:t> </a:t>
            </a:r>
            <a:r>
              <a:rPr lang="en-US" i="1" dirty="0" err="1" smtClean="0"/>
              <a:t>hợp</a:t>
            </a:r>
            <a:r>
              <a:rPr lang="en-US" i="1" dirty="0" smtClean="0"/>
              <a:t> </a:t>
            </a:r>
            <a:r>
              <a:rPr lang="en-US" i="1" dirty="0" err="1" smtClean="0"/>
              <a:t>đồng</a:t>
            </a:r>
            <a:r>
              <a:rPr lang="en-US" i="1" dirty="0" smtClean="0"/>
              <a:t> </a:t>
            </a:r>
            <a:r>
              <a:rPr lang="en-US" i="1" dirty="0" err="1" smtClean="0"/>
              <a:t>bằng</a:t>
            </a:r>
            <a:r>
              <a:rPr lang="en-US" i="1" dirty="0" smtClean="0"/>
              <a:t> </a:t>
            </a:r>
            <a:r>
              <a:rPr lang="en-US" i="1" dirty="0" err="1" smtClean="0"/>
              <a:t>hình</a:t>
            </a:r>
            <a:r>
              <a:rPr lang="en-US" i="1" dirty="0" smtClean="0"/>
              <a:t> </a:t>
            </a:r>
            <a:r>
              <a:rPr lang="en-US" i="1" dirty="0" err="1" smtClean="0"/>
              <a:t>thức</a:t>
            </a:r>
            <a:r>
              <a:rPr lang="en-US" i="1" dirty="0" smtClean="0"/>
              <a:t> </a:t>
            </a:r>
            <a:r>
              <a:rPr lang="en-US" i="1" dirty="0" err="1" smtClean="0"/>
              <a:t>tiền</a:t>
            </a:r>
            <a:r>
              <a:rPr lang="en-US" i="1" dirty="0" smtClean="0"/>
              <a:t> </a:t>
            </a:r>
            <a:r>
              <a:rPr lang="en-US" i="1" dirty="0" err="1" smtClean="0"/>
              <a:t>mặt</a:t>
            </a:r>
            <a:r>
              <a:rPr lang="en-US" i="1" dirty="0"/>
              <a:t> </a:t>
            </a:r>
            <a:r>
              <a:rPr lang="en-US" i="1" dirty="0" smtClean="0"/>
              <a:t>(</a:t>
            </a:r>
            <a:r>
              <a:rPr lang="en-US" b="1" i="1" dirty="0" err="1" smtClean="0">
                <a:solidFill>
                  <a:srgbClr val="FF0000"/>
                </a:solidFill>
                <a:hlinkClick r:id="rId3" action="ppaction://hlinkfile"/>
              </a:rPr>
              <a:t>Giấy</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đề</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nghị</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tạm</a:t>
            </a:r>
            <a:r>
              <a:rPr lang="en-US" b="1" i="1" dirty="0" smtClean="0">
                <a:solidFill>
                  <a:srgbClr val="FF0000"/>
                </a:solidFill>
                <a:hlinkClick r:id="rId3" action="ppaction://hlinkfile"/>
              </a:rPr>
              <a:t> </a:t>
            </a:r>
            <a:r>
              <a:rPr lang="en-US" b="1" i="1" dirty="0" err="1" smtClean="0">
                <a:solidFill>
                  <a:srgbClr val="FF0000"/>
                </a:solidFill>
                <a:hlinkClick r:id="rId3" action="ppaction://hlinkfile"/>
              </a:rPr>
              <a:t>ứng</a:t>
            </a:r>
            <a:r>
              <a:rPr lang="en-US" b="1" i="1" dirty="0" smtClean="0">
                <a:solidFill>
                  <a:srgbClr val="FF0000"/>
                </a:solidFill>
                <a:hlinkClick r:id="rId3" action="ppaction://hlinkfile"/>
              </a:rPr>
              <a:t> </a:t>
            </a:r>
            <a:r>
              <a:rPr lang="en-US" i="1" dirty="0" err="1" smtClean="0"/>
              <a:t>và</a:t>
            </a:r>
            <a:r>
              <a:rPr lang="en-US" i="1" dirty="0" smtClean="0"/>
              <a:t> photo </a:t>
            </a:r>
            <a:r>
              <a:rPr lang="en-US" i="1" dirty="0" err="1" smtClean="0"/>
              <a:t>dự</a:t>
            </a:r>
            <a:r>
              <a:rPr lang="en-US" i="1" dirty="0" smtClean="0"/>
              <a:t> </a:t>
            </a:r>
            <a:r>
              <a:rPr lang="en-US" i="1" dirty="0" err="1" smtClean="0"/>
              <a:t>toán</a:t>
            </a:r>
            <a:r>
              <a:rPr lang="en-US" i="1" dirty="0" smtClean="0"/>
              <a:t> </a:t>
            </a:r>
            <a:r>
              <a:rPr lang="en-US" i="1" dirty="0" err="1" smtClean="0"/>
              <a:t>kèm</a:t>
            </a:r>
            <a:r>
              <a:rPr lang="en-US" i="1" dirty="0" smtClean="0"/>
              <a:t> </a:t>
            </a:r>
            <a:r>
              <a:rPr lang="en-US" i="1" dirty="0" err="1" smtClean="0"/>
              <a:t>theo</a:t>
            </a:r>
            <a:r>
              <a:rPr lang="en-US" i="1" dirty="0" smtClean="0"/>
              <a:t>).</a:t>
            </a:r>
          </a:p>
        </p:txBody>
      </p:sp>
      <p:sp>
        <p:nvSpPr>
          <p:cNvPr id="3" name="Title 2"/>
          <p:cNvSpPr>
            <a:spLocks noGrp="1"/>
          </p:cNvSpPr>
          <p:nvPr>
            <p:ph type="title"/>
          </p:nvPr>
        </p:nvSpPr>
        <p:spPr>
          <a:xfrm>
            <a:off x="0" y="274638"/>
            <a:ext cx="8839200" cy="1143000"/>
          </a:xfrm>
        </p:spPr>
        <p:txBody>
          <a:bodyPr/>
          <a:lstStyle/>
          <a:p>
            <a:pPr algn="ctr" fontAlgn="auto">
              <a:spcAft>
                <a:spcPts val="0"/>
              </a:spcAft>
              <a:defRPr/>
            </a:pPr>
            <a:r>
              <a:rPr lang="en-US" dirty="0" smtClean="0">
                <a:solidFill>
                  <a:srgbClr val="0000FF"/>
                </a:solidFill>
              </a:rPr>
              <a:t>II- QUY TRÌNH TẠM ỨNG KINH PHÍ</a:t>
            </a:r>
            <a:endParaRPr lang="en-US" dirty="0">
              <a:solidFill>
                <a:srgbClr val="0000FF"/>
              </a:solidFill>
            </a:endParaRPr>
          </a:p>
        </p:txBody>
      </p:sp>
      <p:sp>
        <p:nvSpPr>
          <p:cNvPr id="4" name="Striped Right Arrow 3">
            <a:hlinkClick r:id="rId4" action="ppaction://hlinksldjump"/>
          </p:cNvPr>
          <p:cNvSpPr/>
          <p:nvPr/>
        </p:nvSpPr>
        <p:spPr>
          <a:xfrm rot="10800000">
            <a:off x="8191500" y="6362700"/>
            <a:ext cx="838200" cy="381000"/>
          </a:xfrm>
          <a:prstGeom prst="stripedRightArrow">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err="1"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457200" y="1295400"/>
            <a:ext cx="8229600" cy="4602162"/>
          </a:xfrm>
        </p:spPr>
        <p:txBody>
          <a:bodyPr/>
          <a:lstStyle/>
          <a:p>
            <a:pPr marL="109538" indent="0" algn="just">
              <a:buFont typeface="Wingdings 3" panose="05040102010807070707" pitchFamily="18" charset="2"/>
              <a:buNone/>
            </a:pPr>
            <a:r>
              <a:rPr lang="en-US" dirty="0" smtClean="0"/>
              <a:t>- </a:t>
            </a:r>
            <a:r>
              <a:rPr lang="en-US" b="1" u="sng" dirty="0" err="1" smtClean="0"/>
              <a:t>Bước</a:t>
            </a:r>
            <a:r>
              <a:rPr lang="en-US" b="1" u="sng" dirty="0" smtClean="0"/>
              <a:t> 1</a:t>
            </a:r>
            <a:r>
              <a:rPr lang="en-US" dirty="0" smtClean="0"/>
              <a:t>: </a:t>
            </a:r>
            <a:r>
              <a:rPr lang="en-US" dirty="0" err="1" smtClean="0"/>
              <a:t>Thanh</a:t>
            </a:r>
            <a:r>
              <a:rPr lang="en-US" dirty="0" smtClean="0"/>
              <a:t> </a:t>
            </a:r>
            <a:r>
              <a:rPr lang="en-US" dirty="0" err="1" smtClean="0"/>
              <a:t>toán</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và</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các</a:t>
            </a:r>
            <a:r>
              <a:rPr lang="en-US" dirty="0" smtClean="0"/>
              <a:t> </a:t>
            </a:r>
            <a:r>
              <a:rPr lang="en-US" dirty="0" err="1" smtClean="0"/>
              <a:t>lần</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Thanh</a:t>
            </a:r>
            <a:r>
              <a:rPr lang="en-US" dirty="0" smtClean="0"/>
              <a:t> </a:t>
            </a:r>
            <a:r>
              <a:rPr lang="en-US" dirty="0" err="1" smtClean="0"/>
              <a:t>toán</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bằng</a:t>
            </a:r>
            <a:r>
              <a:rPr lang="en-US" dirty="0" smtClean="0"/>
              <a:t> 50% </a:t>
            </a:r>
            <a:r>
              <a:rPr lang="en-US" dirty="0" err="1" smtClean="0"/>
              <a:t>mức</a:t>
            </a:r>
            <a:r>
              <a:rPr lang="en-US" dirty="0" smtClean="0"/>
              <a:t> </a:t>
            </a:r>
            <a:r>
              <a:rPr lang="en-US" dirty="0" err="1" smtClean="0"/>
              <a:t>kinh</a:t>
            </a:r>
            <a:r>
              <a:rPr lang="en-US" dirty="0" smtClean="0"/>
              <a:t> </a:t>
            </a:r>
            <a:r>
              <a:rPr lang="en-US" dirty="0" err="1" smtClean="0"/>
              <a:t>phí</a:t>
            </a:r>
            <a:r>
              <a:rPr lang="en-US" dirty="0" smtClean="0"/>
              <a:t> </a:t>
            </a:r>
            <a:r>
              <a:rPr lang="en-US" dirty="0" err="1" smtClean="0"/>
              <a:t>đã</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các</a:t>
            </a:r>
            <a:r>
              <a:rPr lang="en-US" dirty="0" smtClean="0"/>
              <a:t> </a:t>
            </a:r>
            <a:r>
              <a:rPr lang="en-US" dirty="0" err="1" smtClean="0"/>
              <a:t>đợt</a:t>
            </a:r>
            <a:r>
              <a:rPr lang="en-US" dirty="0" smtClean="0"/>
              <a:t> </a:t>
            </a:r>
            <a:r>
              <a:rPr lang="en-US" dirty="0" err="1" smtClean="0"/>
              <a:t>trước</a:t>
            </a:r>
            <a:r>
              <a:rPr lang="en-US" dirty="0" smtClean="0"/>
              <a:t> </a:t>
            </a:r>
            <a:r>
              <a:rPr lang="en-US" dirty="0" err="1" smtClean="0"/>
              <a:t>đó</a:t>
            </a:r>
            <a:r>
              <a:rPr lang="en-US" dirty="0" smtClean="0"/>
              <a:t>, CN </a:t>
            </a:r>
            <a:r>
              <a:rPr lang="en-US" dirty="0" err="1" smtClean="0"/>
              <a:t>đề</a:t>
            </a:r>
            <a:r>
              <a:rPr lang="en-US" dirty="0" smtClean="0"/>
              <a:t> </a:t>
            </a:r>
            <a:r>
              <a:rPr lang="en-US" dirty="0" err="1" smtClean="0"/>
              <a:t>tài</a:t>
            </a:r>
            <a:r>
              <a:rPr lang="en-US" dirty="0" smtClean="0"/>
              <a:t> </a:t>
            </a:r>
            <a:r>
              <a:rPr lang="en-US" dirty="0" err="1" smtClean="0"/>
              <a:t>lập</a:t>
            </a:r>
            <a:r>
              <a:rPr lang="en-US" dirty="0" smtClean="0"/>
              <a:t> </a:t>
            </a:r>
            <a:r>
              <a:rPr lang="en-US" dirty="0" err="1" smtClean="0"/>
              <a:t>bộ</a:t>
            </a:r>
            <a:r>
              <a:rPr lang="en-US" dirty="0" smtClean="0"/>
              <a:t> </a:t>
            </a:r>
            <a:r>
              <a:rPr lang="en-US" dirty="0" err="1" smtClean="0"/>
              <a:t>chứng</a:t>
            </a:r>
            <a:r>
              <a:rPr lang="en-US" dirty="0" smtClean="0"/>
              <a:t> </a:t>
            </a:r>
            <a:r>
              <a:rPr lang="en-US" dirty="0" err="1" smtClean="0"/>
              <a:t>từ</a:t>
            </a:r>
            <a:r>
              <a:rPr lang="en-US" dirty="0" smtClean="0"/>
              <a:t> </a:t>
            </a:r>
            <a:r>
              <a:rPr lang="en-US" dirty="0" err="1" smtClean="0"/>
              <a:t>gồm</a:t>
            </a:r>
            <a:r>
              <a:rPr lang="en-US" dirty="0" smtClean="0"/>
              <a:t>: </a:t>
            </a:r>
            <a:r>
              <a:rPr lang="en-US" b="1" dirty="0" err="1" smtClean="0">
                <a:solidFill>
                  <a:srgbClr val="FF0000"/>
                </a:solidFill>
                <a:hlinkClick r:id="rId2" action="ppaction://hlinkfile"/>
              </a:rPr>
              <a:t>Giấy</a:t>
            </a:r>
            <a:r>
              <a:rPr lang="en-US" b="1" dirty="0" smtClean="0">
                <a:solidFill>
                  <a:srgbClr val="FF0000"/>
                </a:solidFill>
                <a:hlinkClick r:id="rId2" action="ppaction://hlinkfile"/>
              </a:rPr>
              <a:t> </a:t>
            </a:r>
            <a:r>
              <a:rPr lang="en-US" b="1" dirty="0" err="1" smtClean="0">
                <a:solidFill>
                  <a:srgbClr val="FF0000"/>
                </a:solidFill>
                <a:hlinkClick r:id="rId2" action="ppaction://hlinkfile"/>
              </a:rPr>
              <a:t>đề</a:t>
            </a:r>
            <a:r>
              <a:rPr lang="en-US" b="1" dirty="0" smtClean="0">
                <a:solidFill>
                  <a:srgbClr val="FF0000"/>
                </a:solidFill>
                <a:hlinkClick r:id="rId2" action="ppaction://hlinkfile"/>
              </a:rPr>
              <a:t> </a:t>
            </a:r>
            <a:r>
              <a:rPr lang="en-US" b="1" dirty="0" err="1" smtClean="0">
                <a:solidFill>
                  <a:srgbClr val="FF0000"/>
                </a:solidFill>
                <a:hlinkClick r:id="rId2" action="ppaction://hlinkfile"/>
              </a:rPr>
              <a:t>nghị</a:t>
            </a:r>
            <a:r>
              <a:rPr lang="en-US" b="1" dirty="0" smtClean="0">
                <a:solidFill>
                  <a:srgbClr val="FF0000"/>
                </a:solidFill>
                <a:hlinkClick r:id="rId2" action="ppaction://hlinkfile"/>
              </a:rPr>
              <a:t> </a:t>
            </a:r>
            <a:r>
              <a:rPr lang="en-US" b="1" dirty="0" err="1" smtClean="0">
                <a:solidFill>
                  <a:srgbClr val="FF0000"/>
                </a:solidFill>
                <a:hlinkClick r:id="rId2" action="ppaction://hlinkfile"/>
              </a:rPr>
              <a:t>thanh</a:t>
            </a:r>
            <a:r>
              <a:rPr lang="en-US" b="1" dirty="0" smtClean="0">
                <a:solidFill>
                  <a:srgbClr val="FF0000"/>
                </a:solidFill>
                <a:hlinkClick r:id="rId2" action="ppaction://hlinkfile"/>
              </a:rPr>
              <a:t> </a:t>
            </a:r>
            <a:r>
              <a:rPr lang="en-US" b="1" dirty="0" err="1" smtClean="0">
                <a:solidFill>
                  <a:srgbClr val="FF0000"/>
                </a:solidFill>
                <a:hlinkClick r:id="rId2" action="ppaction://hlinkfile"/>
              </a:rPr>
              <a:t>toán</a:t>
            </a:r>
            <a:r>
              <a:rPr lang="en-US" b="1" dirty="0" smtClean="0">
                <a:solidFill>
                  <a:srgbClr val="FF0000"/>
                </a:solidFill>
              </a:rPr>
              <a:t>; </a:t>
            </a:r>
            <a:r>
              <a:rPr lang="en-US" b="1" dirty="0" err="1">
                <a:solidFill>
                  <a:srgbClr val="FF0000"/>
                </a:solidFill>
                <a:hlinkClick r:id="rId3" action="ppaction://hlinkfile"/>
              </a:rPr>
              <a:t>B</a:t>
            </a:r>
            <a:r>
              <a:rPr lang="en-US" b="1" dirty="0" err="1" smtClean="0">
                <a:solidFill>
                  <a:srgbClr val="FF0000"/>
                </a:solidFill>
                <a:hlinkClick r:id="rId3" action="ppaction://hlinkfile"/>
              </a:rPr>
              <a:t>ảng</a:t>
            </a:r>
            <a:r>
              <a:rPr lang="en-US" b="1" dirty="0" smtClean="0">
                <a:solidFill>
                  <a:srgbClr val="FF0000"/>
                </a:solidFill>
                <a:hlinkClick r:id="rId3" action="ppaction://hlinkfile"/>
              </a:rPr>
              <a:t> </a:t>
            </a:r>
            <a:r>
              <a:rPr lang="en-US" b="1" dirty="0" err="1" smtClean="0">
                <a:solidFill>
                  <a:srgbClr val="FF0000"/>
                </a:solidFill>
                <a:hlinkClick r:id="rId3" action="ppaction://hlinkfile"/>
              </a:rPr>
              <a:t>kê</a:t>
            </a:r>
            <a:r>
              <a:rPr lang="en-US" b="1" dirty="0" smtClean="0">
                <a:solidFill>
                  <a:srgbClr val="FF0000"/>
                </a:solidFill>
                <a:hlinkClick r:id="rId3" action="ppaction://hlinkfile"/>
              </a:rPr>
              <a:t> </a:t>
            </a:r>
            <a:r>
              <a:rPr lang="en-US" b="1" dirty="0" err="1" smtClean="0">
                <a:solidFill>
                  <a:srgbClr val="FF0000"/>
                </a:solidFill>
                <a:hlinkClick r:id="rId3" action="ppaction://hlinkfile"/>
              </a:rPr>
              <a:t>chứng</a:t>
            </a:r>
            <a:r>
              <a:rPr lang="en-US" b="1" dirty="0" smtClean="0">
                <a:solidFill>
                  <a:srgbClr val="FF0000"/>
                </a:solidFill>
                <a:hlinkClick r:id="rId3" action="ppaction://hlinkfile"/>
              </a:rPr>
              <a:t> </a:t>
            </a:r>
            <a:r>
              <a:rPr lang="en-US" b="1" dirty="0" err="1" smtClean="0">
                <a:solidFill>
                  <a:srgbClr val="FF0000"/>
                </a:solidFill>
                <a:hlinkClick r:id="rId3" action="ppaction://hlinkfile"/>
              </a:rPr>
              <a:t>từ</a:t>
            </a:r>
            <a:r>
              <a:rPr lang="en-US" b="1" dirty="0" smtClean="0">
                <a:solidFill>
                  <a:srgbClr val="FF0000"/>
                </a:solidFill>
                <a:hlinkClick r:id="rId3" action="ppaction://hlinkfile"/>
              </a:rPr>
              <a:t> </a:t>
            </a:r>
            <a:r>
              <a:rPr lang="en-US" b="1" dirty="0" err="1" smtClean="0">
                <a:solidFill>
                  <a:srgbClr val="FF0000"/>
                </a:solidFill>
                <a:hlinkClick r:id="rId3" action="ppaction://hlinkfile"/>
              </a:rPr>
              <a:t>thanh</a:t>
            </a:r>
            <a:r>
              <a:rPr lang="en-US" b="1" dirty="0" smtClean="0">
                <a:solidFill>
                  <a:srgbClr val="FF0000"/>
                </a:solidFill>
                <a:hlinkClick r:id="rId3" action="ppaction://hlinkfile"/>
              </a:rPr>
              <a:t> </a:t>
            </a:r>
            <a:r>
              <a:rPr lang="en-US" b="1" dirty="0" err="1" smtClean="0">
                <a:solidFill>
                  <a:srgbClr val="FF0000"/>
                </a:solidFill>
                <a:hlinkClick r:id="rId3" action="ppaction://hlinkfile"/>
              </a:rPr>
              <a:t>toán</a:t>
            </a:r>
            <a:r>
              <a:rPr lang="en-US" b="1" dirty="0" smtClean="0">
                <a:solidFill>
                  <a:srgbClr val="FF0000"/>
                </a:solidFill>
              </a:rPr>
              <a:t>;</a:t>
            </a:r>
            <a:r>
              <a:rPr lang="en-US" dirty="0" smtClean="0"/>
              <a:t> </a:t>
            </a:r>
            <a:r>
              <a:rPr lang="en-US" dirty="0" err="1" smtClean="0">
                <a:solidFill>
                  <a:srgbClr val="000099"/>
                </a:solidFill>
              </a:rPr>
              <a:t>chứng</a:t>
            </a:r>
            <a:r>
              <a:rPr lang="en-US" dirty="0" smtClean="0">
                <a:solidFill>
                  <a:srgbClr val="000099"/>
                </a:solidFill>
              </a:rPr>
              <a:t> </a:t>
            </a:r>
            <a:r>
              <a:rPr lang="en-US" dirty="0" err="1" smtClean="0">
                <a:solidFill>
                  <a:srgbClr val="000099"/>
                </a:solidFill>
              </a:rPr>
              <a:t>từ</a:t>
            </a:r>
            <a:r>
              <a:rPr lang="en-US" dirty="0" smtClean="0">
                <a:solidFill>
                  <a:srgbClr val="000099"/>
                </a:solidFill>
              </a:rPr>
              <a:t> </a:t>
            </a:r>
            <a:r>
              <a:rPr lang="en-US" dirty="0" err="1" smtClean="0">
                <a:solidFill>
                  <a:srgbClr val="000099"/>
                </a:solidFill>
              </a:rPr>
              <a:t>gốc</a:t>
            </a:r>
            <a:r>
              <a:rPr lang="en-US" dirty="0" smtClean="0">
                <a:solidFill>
                  <a:srgbClr val="000099"/>
                </a:solidFill>
              </a:rPr>
              <a:t> </a:t>
            </a:r>
            <a:r>
              <a:rPr lang="en-US" b="1" dirty="0" smtClean="0">
                <a:solidFill>
                  <a:srgbClr val="FF0000"/>
                </a:solidFill>
              </a:rPr>
              <a:t>; </a:t>
            </a:r>
            <a:r>
              <a:rPr lang="en-US" b="1" dirty="0" err="1" smtClean="0">
                <a:solidFill>
                  <a:srgbClr val="FF0000"/>
                </a:solidFill>
                <a:hlinkClick r:id="rId4" action="ppaction://hlinkfile"/>
              </a:rPr>
              <a:t>Bảng</a:t>
            </a:r>
            <a:r>
              <a:rPr lang="en-US" b="1" dirty="0" smtClean="0">
                <a:solidFill>
                  <a:srgbClr val="FF0000"/>
                </a:solidFill>
                <a:hlinkClick r:id="rId4" action="ppaction://hlinkfile"/>
              </a:rPr>
              <a:t> </a:t>
            </a:r>
            <a:r>
              <a:rPr lang="en-US" b="1" dirty="0" err="1" smtClean="0">
                <a:solidFill>
                  <a:srgbClr val="FF0000"/>
                </a:solidFill>
                <a:hlinkClick r:id="rId4" action="ppaction://hlinkfile"/>
              </a:rPr>
              <a:t>kê</a:t>
            </a:r>
            <a:r>
              <a:rPr lang="en-US" b="1" dirty="0" smtClean="0">
                <a:solidFill>
                  <a:srgbClr val="FF0000"/>
                </a:solidFill>
                <a:hlinkClick r:id="rId4" action="ppaction://hlinkfile"/>
              </a:rPr>
              <a:t> </a:t>
            </a:r>
            <a:r>
              <a:rPr lang="en-US" b="1" dirty="0" err="1" smtClean="0">
                <a:solidFill>
                  <a:srgbClr val="FF0000"/>
                </a:solidFill>
                <a:hlinkClick r:id="rId4" action="ppaction://hlinkfile"/>
              </a:rPr>
              <a:t>khối</a:t>
            </a:r>
            <a:r>
              <a:rPr lang="en-US" b="1" dirty="0" smtClean="0">
                <a:solidFill>
                  <a:srgbClr val="FF0000"/>
                </a:solidFill>
                <a:hlinkClick r:id="rId4" action="ppaction://hlinkfile"/>
              </a:rPr>
              <a:t> </a:t>
            </a:r>
            <a:r>
              <a:rPr lang="en-US" b="1" dirty="0" err="1" smtClean="0">
                <a:solidFill>
                  <a:srgbClr val="FF0000"/>
                </a:solidFill>
                <a:hlinkClick r:id="rId4" action="ppaction://hlinkfile"/>
              </a:rPr>
              <a:t>lượng</a:t>
            </a:r>
            <a:r>
              <a:rPr lang="en-US" b="1" dirty="0" smtClean="0">
                <a:solidFill>
                  <a:srgbClr val="FF0000"/>
                </a:solidFill>
                <a:hlinkClick r:id="rId4" action="ppaction://hlinkfile"/>
              </a:rPr>
              <a:t> </a:t>
            </a:r>
            <a:r>
              <a:rPr lang="en-US" b="1" dirty="0" err="1" smtClean="0">
                <a:solidFill>
                  <a:srgbClr val="FF0000"/>
                </a:solidFill>
                <a:hlinkClick r:id="rId4" action="ppaction://hlinkfile"/>
              </a:rPr>
              <a:t>công</a:t>
            </a:r>
            <a:r>
              <a:rPr lang="en-US" b="1" dirty="0" smtClean="0">
                <a:solidFill>
                  <a:srgbClr val="FF0000"/>
                </a:solidFill>
                <a:hlinkClick r:id="rId4" action="ppaction://hlinkfile"/>
              </a:rPr>
              <a:t> </a:t>
            </a:r>
            <a:r>
              <a:rPr lang="en-US" b="1" dirty="0" err="1" smtClean="0">
                <a:solidFill>
                  <a:srgbClr val="FF0000"/>
                </a:solidFill>
                <a:hlinkClick r:id="rId4" action="ppaction://hlinkfile"/>
              </a:rPr>
              <a:t>việc</a:t>
            </a:r>
            <a:r>
              <a:rPr lang="en-US" b="1" dirty="0" smtClean="0">
                <a:solidFill>
                  <a:srgbClr val="FF0000"/>
                </a:solidFill>
                <a:hlinkClick r:id="rId4" action="ppaction://hlinkfile"/>
              </a:rPr>
              <a:t> </a:t>
            </a:r>
            <a:r>
              <a:rPr lang="en-US" b="1" dirty="0" err="1" smtClean="0">
                <a:solidFill>
                  <a:srgbClr val="FF0000"/>
                </a:solidFill>
                <a:hlinkClick r:id="rId4" action="ppaction://hlinkfile"/>
              </a:rPr>
              <a:t>đã</a:t>
            </a:r>
            <a:r>
              <a:rPr lang="en-US" b="1" dirty="0" smtClean="0">
                <a:solidFill>
                  <a:srgbClr val="FF0000"/>
                </a:solidFill>
                <a:hlinkClick r:id="rId4" action="ppaction://hlinkfile"/>
              </a:rPr>
              <a:t> </a:t>
            </a:r>
            <a:r>
              <a:rPr lang="en-US" b="1" dirty="0" err="1" smtClean="0">
                <a:solidFill>
                  <a:srgbClr val="FF0000"/>
                </a:solidFill>
                <a:hlinkClick r:id="rId4" action="ppaction://hlinkfile"/>
              </a:rPr>
              <a:t>thực</a:t>
            </a:r>
            <a:r>
              <a:rPr lang="en-US" b="1" dirty="0" smtClean="0">
                <a:solidFill>
                  <a:srgbClr val="FF0000"/>
                </a:solidFill>
                <a:hlinkClick r:id="rId4" action="ppaction://hlinkfile"/>
              </a:rPr>
              <a:t> </a:t>
            </a:r>
            <a:r>
              <a:rPr lang="en-US" b="1" dirty="0" err="1" smtClean="0">
                <a:solidFill>
                  <a:srgbClr val="FF0000"/>
                </a:solidFill>
                <a:hlinkClick r:id="rId4" action="ppaction://hlinkfile"/>
              </a:rPr>
              <a:t>hiện</a:t>
            </a:r>
            <a:r>
              <a:rPr lang="en-US" b="1" dirty="0" smtClean="0">
                <a:solidFill>
                  <a:srgbClr val="FF0000"/>
                </a:solidFill>
                <a:hlinkClick r:id="rId4" action="ppaction://hlinkfile"/>
              </a:rPr>
              <a:t> </a:t>
            </a:r>
            <a:r>
              <a:rPr lang="en-US" b="1" dirty="0" err="1" smtClean="0">
                <a:solidFill>
                  <a:srgbClr val="FF0000"/>
                </a:solidFill>
                <a:hlinkClick r:id="rId4" action="ppaction://hlinkfile"/>
              </a:rPr>
              <a:t>theo</a:t>
            </a:r>
            <a:r>
              <a:rPr lang="en-US" b="1" dirty="0" smtClean="0">
                <a:solidFill>
                  <a:srgbClr val="FF0000"/>
                </a:solidFill>
                <a:hlinkClick r:id="rId4" action="ppaction://hlinkfile"/>
              </a:rPr>
              <a:t> </a:t>
            </a:r>
            <a:r>
              <a:rPr lang="en-US" b="1" dirty="0" err="1" smtClean="0">
                <a:solidFill>
                  <a:srgbClr val="FF0000"/>
                </a:solidFill>
                <a:hlinkClick r:id="rId4" action="ppaction://hlinkfile"/>
              </a:rPr>
              <a:t>hợp</a:t>
            </a:r>
            <a:r>
              <a:rPr lang="en-US" b="1" dirty="0" smtClean="0">
                <a:solidFill>
                  <a:srgbClr val="FF0000"/>
                </a:solidFill>
                <a:hlinkClick r:id="rId4" action="ppaction://hlinkfile"/>
              </a:rPr>
              <a:t> </a:t>
            </a:r>
            <a:r>
              <a:rPr lang="en-US" b="1" dirty="0" err="1" smtClean="0">
                <a:solidFill>
                  <a:srgbClr val="FF0000"/>
                </a:solidFill>
                <a:hlinkClick r:id="rId4" action="ppaction://hlinkfile"/>
              </a:rPr>
              <a:t>đồng</a:t>
            </a:r>
            <a:r>
              <a:rPr lang="en-US" b="1" dirty="0" smtClean="0">
                <a:solidFill>
                  <a:srgbClr val="FF0000"/>
                </a:solidFill>
                <a:hlinkClick r:id="rId4" action="ppaction://hlinkfile"/>
              </a:rPr>
              <a:t> </a:t>
            </a:r>
            <a:r>
              <a:rPr lang="en-US" b="1" dirty="0" err="1" smtClean="0">
                <a:solidFill>
                  <a:srgbClr val="FF0000"/>
                </a:solidFill>
                <a:hlinkClick r:id="rId4" action="ppaction://hlinkfile"/>
              </a:rPr>
              <a:t>đã</a:t>
            </a:r>
            <a:r>
              <a:rPr lang="en-US" b="1" dirty="0" smtClean="0">
                <a:solidFill>
                  <a:srgbClr val="FF0000"/>
                </a:solidFill>
                <a:hlinkClick r:id="rId4" action="ppaction://hlinkfile"/>
              </a:rPr>
              <a:t> </a:t>
            </a:r>
            <a:r>
              <a:rPr lang="en-US" b="1" dirty="0" err="1" smtClean="0">
                <a:solidFill>
                  <a:srgbClr val="FF0000"/>
                </a:solidFill>
                <a:hlinkClick r:id="rId4" action="ppaction://hlinkfile"/>
              </a:rPr>
              <a:t>ký</a:t>
            </a:r>
            <a:r>
              <a:rPr lang="en-US" b="1" dirty="0" smtClean="0">
                <a:solidFill>
                  <a:srgbClr val="FF0000"/>
                </a:solidFill>
                <a:hlinkClick r:id="rId4" action="ppaction://hlinkfile"/>
              </a:rPr>
              <a:t> </a:t>
            </a:r>
            <a:r>
              <a:rPr lang="en-US" b="1" dirty="0" err="1" smtClean="0">
                <a:solidFill>
                  <a:srgbClr val="FF0000"/>
                </a:solidFill>
                <a:hlinkClick r:id="rId4" action="ppaction://hlinkfile"/>
              </a:rPr>
              <a:t>kết</a:t>
            </a:r>
            <a:r>
              <a:rPr lang="en-US" b="1" dirty="0" smtClean="0">
                <a:solidFill>
                  <a:srgbClr val="FF0000"/>
                </a:solidFill>
                <a:hlinkClick r:id="rId4" action="ppaction://hlinkfile"/>
              </a:rPr>
              <a:t> </a:t>
            </a:r>
            <a:r>
              <a:rPr lang="en-US" dirty="0" smtClean="0">
                <a:solidFill>
                  <a:srgbClr val="C00000"/>
                </a:solidFill>
              </a:rPr>
              <a:t>(</a:t>
            </a:r>
            <a:r>
              <a:rPr lang="en-US" dirty="0" err="1" smtClean="0"/>
              <a:t>có</a:t>
            </a:r>
            <a:r>
              <a:rPr lang="en-US" dirty="0" smtClean="0"/>
              <a:t> </a:t>
            </a:r>
            <a:r>
              <a:rPr lang="en-US" dirty="0" err="1" smtClean="0"/>
              <a:t>chữ</a:t>
            </a:r>
            <a:r>
              <a:rPr lang="en-US" dirty="0" smtClean="0"/>
              <a:t> </a:t>
            </a:r>
            <a:r>
              <a:rPr lang="en-US" dirty="0" err="1" smtClean="0"/>
              <a:t>ký</a:t>
            </a:r>
            <a:r>
              <a:rPr lang="en-US" dirty="0" smtClean="0"/>
              <a:t> </a:t>
            </a:r>
            <a:r>
              <a:rPr lang="en-US" dirty="0" err="1" smtClean="0"/>
              <a:t>của</a:t>
            </a:r>
            <a:r>
              <a:rPr lang="en-US" dirty="0" smtClean="0"/>
              <a:t> </a:t>
            </a:r>
            <a:r>
              <a:rPr lang="en-US" dirty="0" err="1" smtClean="0"/>
              <a:t>Kế</a:t>
            </a:r>
            <a:r>
              <a:rPr lang="en-US" dirty="0" smtClean="0"/>
              <a:t> </a:t>
            </a:r>
            <a:r>
              <a:rPr lang="en-US" dirty="0" err="1" smtClean="0"/>
              <a:t>toán</a:t>
            </a:r>
            <a:r>
              <a:rPr lang="en-US" dirty="0" smtClean="0"/>
              <a:t> </a:t>
            </a:r>
            <a:r>
              <a:rPr lang="en-US" dirty="0" err="1" smtClean="0"/>
              <a:t>trưởng</a:t>
            </a:r>
            <a:r>
              <a:rPr lang="en-US" dirty="0" smtClean="0"/>
              <a:t> </a:t>
            </a:r>
            <a:r>
              <a:rPr lang="en-US" dirty="0" err="1" smtClean="0"/>
              <a:t>và</a:t>
            </a:r>
            <a:r>
              <a:rPr lang="en-US" dirty="0" smtClean="0"/>
              <a:t> </a:t>
            </a:r>
            <a:r>
              <a:rPr lang="en-US" dirty="0" err="1" smtClean="0"/>
              <a:t>Thủ</a:t>
            </a:r>
            <a:r>
              <a:rPr lang="en-US" dirty="0" smtClean="0"/>
              <a:t> </a:t>
            </a:r>
            <a:r>
              <a:rPr lang="en-US" dirty="0" err="1" smtClean="0"/>
              <a:t>trưởng</a:t>
            </a:r>
            <a:r>
              <a:rPr lang="en-US" dirty="0" smtClean="0"/>
              <a:t> </a:t>
            </a:r>
            <a:r>
              <a:rPr lang="en-US" dirty="0" err="1" smtClean="0"/>
              <a:t>đơn</a:t>
            </a:r>
            <a:r>
              <a:rPr lang="en-US" dirty="0" smtClean="0"/>
              <a:t> </a:t>
            </a:r>
            <a:r>
              <a:rPr lang="en-US" dirty="0" err="1" smtClean="0"/>
              <a:t>vị</a:t>
            </a:r>
            <a:r>
              <a:rPr lang="en-US" dirty="0" smtClean="0"/>
              <a:t> </a:t>
            </a:r>
            <a:r>
              <a:rPr lang="en-US" dirty="0" err="1" smtClean="0"/>
              <a:t>quản</a:t>
            </a:r>
            <a:r>
              <a:rPr lang="en-US" dirty="0" smtClean="0"/>
              <a:t> </a:t>
            </a:r>
            <a:r>
              <a:rPr lang="en-US" dirty="0" err="1" smtClean="0"/>
              <a:t>lý</a:t>
            </a:r>
            <a:r>
              <a:rPr lang="en-US" dirty="0" smtClean="0"/>
              <a:t> </a:t>
            </a:r>
            <a:r>
              <a:rPr lang="en-US" dirty="0" err="1" smtClean="0"/>
              <a:t>kinh</a:t>
            </a:r>
            <a:r>
              <a:rPr lang="en-US" dirty="0" smtClean="0"/>
              <a:t> </a:t>
            </a:r>
            <a:r>
              <a:rPr lang="en-US" dirty="0" err="1" smtClean="0"/>
              <a:t>phí</a:t>
            </a:r>
            <a:r>
              <a:rPr lang="en-US" dirty="0" smtClean="0"/>
              <a:t> </a:t>
            </a:r>
            <a:r>
              <a:rPr lang="en-US" dirty="0" err="1" smtClean="0"/>
              <a:t>xác</a:t>
            </a:r>
            <a:r>
              <a:rPr lang="en-US" dirty="0" smtClean="0"/>
              <a:t> </a:t>
            </a:r>
            <a:r>
              <a:rPr lang="en-US" dirty="0" err="1" smtClean="0"/>
              <a:t>nhận</a:t>
            </a:r>
            <a:r>
              <a:rPr lang="en-US" dirty="0" smtClean="0"/>
              <a:t>) </a:t>
            </a:r>
            <a:r>
              <a:rPr lang="en-US" dirty="0" err="1" smtClean="0">
                <a:solidFill>
                  <a:srgbClr val="0000FF"/>
                </a:solidFill>
              </a:rPr>
              <a:t>và</a:t>
            </a:r>
            <a:r>
              <a:rPr lang="en-US" dirty="0" smtClean="0">
                <a:solidFill>
                  <a:srgbClr val="0000FF"/>
                </a:solidFill>
              </a:rPr>
              <a:t> </a:t>
            </a:r>
            <a:r>
              <a:rPr lang="en-US" dirty="0" err="1" smtClean="0">
                <a:solidFill>
                  <a:srgbClr val="0000FF"/>
                </a:solidFill>
              </a:rPr>
              <a:t>một</a:t>
            </a:r>
            <a:r>
              <a:rPr lang="en-US" dirty="0" smtClean="0">
                <a:solidFill>
                  <a:srgbClr val="0000FF"/>
                </a:solidFill>
              </a:rPr>
              <a:t> </a:t>
            </a:r>
            <a:r>
              <a:rPr lang="en-US" dirty="0" err="1" smtClean="0">
                <a:solidFill>
                  <a:srgbClr val="0000FF"/>
                </a:solidFill>
              </a:rPr>
              <a:t>số</a:t>
            </a:r>
            <a:r>
              <a:rPr lang="en-US" dirty="0" smtClean="0">
                <a:solidFill>
                  <a:srgbClr val="0000FF"/>
                </a:solidFill>
              </a:rPr>
              <a:t> </a:t>
            </a:r>
            <a:r>
              <a:rPr lang="en-US" dirty="0" err="1" smtClean="0">
                <a:solidFill>
                  <a:srgbClr val="0000FF"/>
                </a:solidFill>
              </a:rPr>
              <a:t>chứng</a:t>
            </a:r>
            <a:r>
              <a:rPr lang="en-US" dirty="0" smtClean="0">
                <a:solidFill>
                  <a:srgbClr val="0000FF"/>
                </a:solidFill>
              </a:rPr>
              <a:t> </a:t>
            </a:r>
            <a:r>
              <a:rPr lang="en-US" dirty="0" err="1" smtClean="0">
                <a:solidFill>
                  <a:srgbClr val="0000FF"/>
                </a:solidFill>
              </a:rPr>
              <a:t>từ</a:t>
            </a:r>
            <a:r>
              <a:rPr lang="en-US" dirty="0" smtClean="0">
                <a:solidFill>
                  <a:srgbClr val="0000FF"/>
                </a:solidFill>
              </a:rPr>
              <a:t> </a:t>
            </a:r>
            <a:r>
              <a:rPr lang="en-US" dirty="0" err="1" smtClean="0">
                <a:solidFill>
                  <a:srgbClr val="0000FF"/>
                </a:solidFill>
              </a:rPr>
              <a:t>khác</a:t>
            </a:r>
            <a:r>
              <a:rPr lang="en-US" dirty="0" smtClean="0">
                <a:solidFill>
                  <a:srgbClr val="0000FF"/>
                </a:solidFill>
              </a:rPr>
              <a:t> </a:t>
            </a:r>
            <a:r>
              <a:rPr lang="en-US" dirty="0" err="1" smtClean="0">
                <a:solidFill>
                  <a:srgbClr val="0000FF"/>
                </a:solidFill>
              </a:rPr>
              <a:t>có</a:t>
            </a:r>
            <a:r>
              <a:rPr lang="en-US" dirty="0" smtClean="0">
                <a:solidFill>
                  <a:srgbClr val="0000FF"/>
                </a:solidFill>
              </a:rPr>
              <a:t> </a:t>
            </a:r>
            <a:r>
              <a:rPr lang="en-US" dirty="0" err="1" smtClean="0">
                <a:solidFill>
                  <a:srgbClr val="0000FF"/>
                </a:solidFill>
              </a:rPr>
              <a:t>liên</a:t>
            </a:r>
            <a:r>
              <a:rPr lang="en-US" dirty="0" smtClean="0">
                <a:solidFill>
                  <a:srgbClr val="0000FF"/>
                </a:solidFill>
              </a:rPr>
              <a:t> </a:t>
            </a:r>
            <a:r>
              <a:rPr lang="en-US" dirty="0" err="1" smtClean="0">
                <a:solidFill>
                  <a:srgbClr val="0000FF"/>
                </a:solidFill>
              </a:rPr>
              <a:t>quan</a:t>
            </a:r>
            <a:r>
              <a:rPr lang="en-US" dirty="0" smtClean="0">
                <a:solidFill>
                  <a:srgbClr val="FF0000"/>
                </a:solidFill>
              </a:rPr>
              <a:t>.</a:t>
            </a:r>
          </a:p>
          <a:p>
            <a:pPr marL="109538" indent="0" algn="just">
              <a:buFont typeface="Wingdings 3" panose="05040102010807070707" pitchFamily="18" charset="2"/>
              <a:buNone/>
            </a:pPr>
            <a:r>
              <a:rPr lang="en-US" dirty="0" smtClean="0"/>
              <a:t>- </a:t>
            </a:r>
            <a:r>
              <a:rPr lang="en-US" b="1" u="sng" dirty="0" err="1" smtClean="0"/>
              <a:t>Bước</a:t>
            </a:r>
            <a:r>
              <a:rPr lang="en-US" b="1" u="sng" dirty="0" smtClean="0"/>
              <a:t> 2</a:t>
            </a:r>
            <a:r>
              <a:rPr lang="en-US"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kiểm</a:t>
            </a:r>
            <a:r>
              <a:rPr lang="en-US" dirty="0" smtClean="0"/>
              <a:t> </a:t>
            </a:r>
            <a:r>
              <a:rPr lang="en-US" dirty="0" err="1" smtClean="0"/>
              <a:t>tra</a:t>
            </a:r>
            <a:r>
              <a:rPr lang="en-US" dirty="0" smtClean="0"/>
              <a:t> </a:t>
            </a:r>
            <a:r>
              <a:rPr lang="en-US" dirty="0" err="1" smtClean="0"/>
              <a:t>hồ</a:t>
            </a:r>
            <a:r>
              <a:rPr lang="en-US" dirty="0" smtClean="0"/>
              <a:t> </a:t>
            </a:r>
            <a:r>
              <a:rPr lang="en-US" dirty="0" err="1" smtClean="0"/>
              <a:t>sơ</a:t>
            </a:r>
            <a:r>
              <a:rPr lang="en-US" dirty="0" smtClean="0"/>
              <a:t> </a:t>
            </a:r>
            <a:r>
              <a:rPr lang="en-US" dirty="0" err="1" smtClean="0"/>
              <a:t>hoàn</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cho</a:t>
            </a:r>
            <a:r>
              <a:rPr lang="en-US" dirty="0" smtClean="0"/>
              <a:t> </a:t>
            </a:r>
            <a:r>
              <a:rPr lang="en-US" dirty="0" err="1" smtClean="0"/>
              <a:t>đề</a:t>
            </a:r>
            <a:r>
              <a:rPr lang="en-US" dirty="0" smtClean="0"/>
              <a:t> </a:t>
            </a:r>
            <a:r>
              <a:rPr lang="en-US" dirty="0" err="1" smtClean="0"/>
              <a:t>tài</a:t>
            </a:r>
            <a:r>
              <a:rPr lang="en-US" dirty="0" smtClean="0"/>
              <a:t> </a:t>
            </a:r>
            <a:r>
              <a:rPr lang="en-US" dirty="0" err="1" smtClean="0"/>
              <a:t>những</a:t>
            </a:r>
            <a:r>
              <a:rPr lang="en-US" dirty="0" smtClean="0"/>
              <a:t> </a:t>
            </a:r>
            <a:r>
              <a:rPr lang="en-US" dirty="0" err="1" smtClean="0"/>
              <a:t>giấy</a:t>
            </a:r>
            <a:r>
              <a:rPr lang="en-US" dirty="0" smtClean="0"/>
              <a:t> </a:t>
            </a:r>
            <a:r>
              <a:rPr lang="en-US" dirty="0" err="1" smtClean="0"/>
              <a:t>tờ</a:t>
            </a:r>
            <a:r>
              <a:rPr lang="en-US" dirty="0" smtClean="0"/>
              <a:t> </a:t>
            </a:r>
            <a:r>
              <a:rPr lang="en-US" dirty="0" err="1" smtClean="0"/>
              <a:t>cần</a:t>
            </a:r>
            <a:r>
              <a:rPr lang="en-US" dirty="0" smtClean="0"/>
              <a:t> </a:t>
            </a:r>
            <a:r>
              <a:rPr lang="en-US" dirty="0" err="1" smtClean="0"/>
              <a:t>bổ</a:t>
            </a:r>
            <a:r>
              <a:rPr lang="en-US" dirty="0" smtClean="0"/>
              <a:t> sung </a:t>
            </a:r>
            <a:r>
              <a:rPr lang="en-US" dirty="0" err="1" smtClean="0"/>
              <a:t>sửa</a:t>
            </a:r>
            <a:r>
              <a:rPr lang="en-US" dirty="0" smtClean="0"/>
              <a:t> </a:t>
            </a:r>
            <a:r>
              <a:rPr lang="en-US" dirty="0" err="1" smtClean="0"/>
              <a:t>đổi</a:t>
            </a:r>
            <a:r>
              <a:rPr lang="en-US" dirty="0" smtClean="0"/>
              <a:t> (</a:t>
            </a:r>
            <a:r>
              <a:rPr lang="en-US" dirty="0" err="1" smtClean="0"/>
              <a:t>nếu</a:t>
            </a:r>
            <a:r>
              <a:rPr lang="en-US" dirty="0" smtClean="0"/>
              <a:t> </a:t>
            </a:r>
            <a:r>
              <a:rPr lang="en-US" dirty="0" err="1" smtClean="0"/>
              <a:t>có</a:t>
            </a:r>
            <a:r>
              <a:rPr lang="en-US" dirty="0" smtClean="0"/>
              <a:t>).</a:t>
            </a:r>
          </a:p>
          <a:p>
            <a:pPr marL="109538" indent="0" algn="just">
              <a:buFont typeface="Wingdings 3" panose="05040102010807070707" pitchFamily="18" charset="2"/>
              <a:buNone/>
            </a:pPr>
            <a:endParaRPr lang="en-US" dirty="0" smtClean="0"/>
          </a:p>
          <a:p>
            <a:pPr marL="109538" indent="0" algn="just">
              <a:buFont typeface="Wingdings 3" panose="05040102010807070707" pitchFamily="18" charset="2"/>
              <a:buNone/>
            </a:pPr>
            <a:r>
              <a:rPr lang="en-US" dirty="0" smtClean="0"/>
              <a:t>- </a:t>
            </a:r>
            <a:r>
              <a:rPr lang="en-US" b="1" u="sng" dirty="0" err="1" smtClean="0"/>
              <a:t>Bước</a:t>
            </a:r>
            <a:r>
              <a:rPr lang="en-US" b="1" u="sng" dirty="0" smtClean="0"/>
              <a:t> 3</a:t>
            </a:r>
            <a:r>
              <a:rPr lang="en-US" dirty="0" smtClean="0"/>
              <a:t>: </a:t>
            </a:r>
            <a:r>
              <a:rPr lang="en-US" dirty="0" err="1" smtClean="0"/>
              <a:t>Phòng</a:t>
            </a:r>
            <a:r>
              <a:rPr lang="en-US" dirty="0" smtClean="0"/>
              <a:t> </a:t>
            </a:r>
            <a:r>
              <a:rPr lang="en-US" dirty="0" err="1" smtClean="0"/>
              <a:t>Tài</a:t>
            </a:r>
            <a:r>
              <a:rPr lang="en-US" dirty="0" smtClean="0"/>
              <a:t> </a:t>
            </a:r>
            <a:r>
              <a:rPr lang="en-US" dirty="0" err="1" smtClean="0"/>
              <a:t>vụ</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giảm</a:t>
            </a:r>
            <a:r>
              <a:rPr lang="en-US" dirty="0" smtClean="0"/>
              <a:t> </a:t>
            </a:r>
            <a:r>
              <a:rPr lang="en-US" dirty="0" err="1" smtClean="0"/>
              <a:t>hoặc</a:t>
            </a:r>
            <a:r>
              <a:rPr lang="en-US" dirty="0" smtClean="0"/>
              <a:t> </a:t>
            </a:r>
            <a:r>
              <a:rPr lang="en-US" dirty="0" err="1" smtClean="0"/>
              <a:t>xóa</a:t>
            </a:r>
            <a:r>
              <a:rPr lang="en-US" dirty="0" smtClean="0"/>
              <a:t> </a:t>
            </a:r>
            <a:r>
              <a:rPr lang="en-US" dirty="0" err="1" smtClean="0"/>
              <a:t>nợ</a:t>
            </a:r>
            <a:r>
              <a:rPr lang="en-US" dirty="0" smtClean="0"/>
              <a:t> </a:t>
            </a:r>
            <a:r>
              <a:rPr lang="en-US" dirty="0" err="1" smtClean="0"/>
              <a:t>tạm</a:t>
            </a:r>
            <a:r>
              <a:rPr lang="en-US" dirty="0" smtClean="0"/>
              <a:t> </a:t>
            </a:r>
            <a:r>
              <a:rPr lang="en-US" dirty="0" err="1" smtClean="0"/>
              <a:t>ứng</a:t>
            </a:r>
            <a:r>
              <a:rPr lang="en-US" dirty="0" smtClean="0"/>
              <a:t> </a:t>
            </a:r>
            <a:r>
              <a:rPr lang="en-US" dirty="0" err="1" smtClean="0"/>
              <a:t>cho</a:t>
            </a:r>
            <a:r>
              <a:rPr lang="en-US" dirty="0" smtClean="0"/>
              <a:t> CN </a:t>
            </a:r>
            <a:r>
              <a:rPr lang="en-US" dirty="0" err="1" smtClean="0"/>
              <a:t>đề</a:t>
            </a:r>
            <a:r>
              <a:rPr lang="en-US" dirty="0" smtClean="0"/>
              <a:t> </a:t>
            </a:r>
            <a:r>
              <a:rPr lang="en-US" dirty="0" err="1" smtClean="0"/>
              <a:t>tài</a:t>
            </a:r>
            <a:r>
              <a:rPr lang="en-US" dirty="0" smtClean="0"/>
              <a:t>.</a:t>
            </a:r>
          </a:p>
        </p:txBody>
      </p:sp>
      <p:sp>
        <p:nvSpPr>
          <p:cNvPr id="3" name="Title 2"/>
          <p:cNvSpPr>
            <a:spLocks noGrp="1"/>
          </p:cNvSpPr>
          <p:nvPr>
            <p:ph type="title"/>
          </p:nvPr>
        </p:nvSpPr>
        <p:spPr/>
        <p:txBody>
          <a:bodyPr/>
          <a:lstStyle/>
          <a:p>
            <a:pPr algn="ctr" fontAlgn="auto">
              <a:spcAft>
                <a:spcPts val="0"/>
              </a:spcAft>
              <a:defRPr/>
            </a:pPr>
            <a:r>
              <a:rPr lang="en-US" dirty="0" smtClean="0">
                <a:solidFill>
                  <a:srgbClr val="0000FF"/>
                </a:solidFill>
              </a:rPr>
              <a:t>III- QUY TRÌNH HOÀN TẠM ỨNG KINH PHÍ</a:t>
            </a:r>
            <a:endParaRPr lang="en-US" dirty="0">
              <a:solidFill>
                <a:srgbClr val="0000FF"/>
              </a:solidFill>
            </a:endParaRPr>
          </a:p>
        </p:txBody>
      </p:sp>
      <p:sp>
        <p:nvSpPr>
          <p:cNvPr id="4" name="Striped Right Arrow 3">
            <a:hlinkClick r:id="rId5" action="ppaction://hlinksldjump"/>
          </p:cNvPr>
          <p:cNvSpPr/>
          <p:nvPr/>
        </p:nvSpPr>
        <p:spPr>
          <a:xfrm rot="10800000">
            <a:off x="8191500" y="6362700"/>
            <a:ext cx="838200" cy="381000"/>
          </a:xfrm>
          <a:prstGeom prst="stripedRightArrow">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err="1"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pPr algn="ctr" fontAlgn="auto">
              <a:spcAft>
                <a:spcPts val="0"/>
              </a:spcAft>
              <a:defRPr/>
            </a:pPr>
            <a:r>
              <a:rPr lang="en-US" dirty="0" smtClean="0">
                <a:solidFill>
                  <a:srgbClr val="0000FF"/>
                </a:solidFill>
              </a:rPr>
              <a:t>IV- HỆ THỐNG CHỨNG TỪ, BIỂU MẪU THANH TOÁN KINH PHÍ</a:t>
            </a:r>
            <a:endParaRPr lang="en-US" dirty="0">
              <a:solidFill>
                <a:srgbClr val="0000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80896531"/>
              </p:ext>
            </p:extLst>
          </p:nvPr>
        </p:nvGraphicFramePr>
        <p:xfrm>
          <a:off x="152400" y="1271556"/>
          <a:ext cx="8839200" cy="5458502"/>
        </p:xfrm>
        <a:graphic>
          <a:graphicData uri="http://schemas.openxmlformats.org/drawingml/2006/table">
            <a:tbl>
              <a:tblPr firstRow="1" bandRow="1">
                <a:tableStyleId>{5C22544A-7EE6-4342-B048-85BDC9FD1C3A}</a:tableStyleId>
              </a:tblPr>
              <a:tblGrid>
                <a:gridCol w="457200"/>
                <a:gridCol w="3276600"/>
                <a:gridCol w="5105400"/>
              </a:tblGrid>
              <a:tr h="631476">
                <a:tc>
                  <a:txBody>
                    <a:bodyPr/>
                    <a:lstStyle/>
                    <a:p>
                      <a:pPr algn="ctr"/>
                      <a:r>
                        <a:rPr lang="en-US" sz="1200" dirty="0" smtClean="0">
                          <a:latin typeface="Times New Roman" pitchFamily="18" charset="0"/>
                          <a:cs typeface="Times New Roman" pitchFamily="18" charset="0"/>
                        </a:rPr>
                        <a:t>STT</a:t>
                      </a:r>
                      <a:endParaRPr lang="en-US" sz="12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NỘI DUNG CÔNG VIỆC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ĐÍNH</a:t>
                      </a:r>
                      <a:r>
                        <a:rPr lang="en-US" baseline="0" dirty="0" smtClean="0">
                          <a:latin typeface="Times New Roman" pitchFamily="18" charset="0"/>
                          <a:cs typeface="Times New Roman" pitchFamily="18" charset="0"/>
                        </a:rPr>
                        <a:t> KÈM</a:t>
                      </a:r>
                      <a:endParaRPr lang="en-US" dirty="0">
                        <a:latin typeface="Times New Roman" pitchFamily="18" charset="0"/>
                        <a:cs typeface="Times New Roman" pitchFamily="18" charset="0"/>
                      </a:endParaRPr>
                    </a:p>
                  </a:txBody>
                  <a:tcPr/>
                </a:tc>
              </a:tr>
              <a:tr h="763968">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kumimoji="0" lang="en-US" sz="1800" kern="120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tổng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quan</a:t>
                      </a:r>
                      <a:endParaRPr lang="en-US" dirty="0">
                        <a:latin typeface="Times New Roman" pitchFamily="18" charset="0"/>
                        <a:cs typeface="Times New Roman" pitchFamily="18" charset="0"/>
                      </a:endParaRPr>
                    </a:p>
                  </a:txBody>
                  <a:tcPr/>
                </a:tc>
                <a:tc>
                  <a:txBody>
                    <a:bodyPr/>
                    <a:lstStyle/>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tổng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quan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vấn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đề</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cần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endParaRPr kumimoji="0" lang="en-US" sz="1800" kern="1200" dirty="0" smtClean="0">
                        <a:solidFill>
                          <a:schemeClr val="tx1"/>
                        </a:solidFill>
                        <a:effectLst/>
                        <a:latin typeface="Times New Roman" pitchFamily="18" charset="0"/>
                        <a:ea typeface="+mn-ea"/>
                        <a:cs typeface="Times New Roman" pitchFamily="18" charset="0"/>
                      </a:endParaRPr>
                    </a:p>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Biên</a:t>
                      </a:r>
                      <a:r>
                        <a:rPr kumimoji="0" lang="en-US" sz="1800"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nhận</a:t>
                      </a:r>
                      <a:r>
                        <a:rPr kumimoji="0" lang="en-US" sz="1800"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tiền</a:t>
                      </a:r>
                      <a:r>
                        <a:rPr kumimoji="0" lang="en-US" sz="1800"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dirty="0" err="1" smtClean="0">
                          <a:solidFill>
                            <a:schemeClr val="tx1"/>
                          </a:solidFill>
                          <a:effectLst/>
                          <a:latin typeface="Times New Roman" pitchFamily="18" charset="0"/>
                          <a:ea typeface="+mn-ea"/>
                          <a:cs typeface="Times New Roman" pitchFamily="18" charset="0"/>
                          <a:hlinkClick r:id="rId2" action="ppaction://hlinkfile"/>
                        </a:rPr>
                        <a:t>c</a:t>
                      </a:r>
                      <a:r>
                        <a:rPr kumimoji="0" lang="en-US" sz="1800" kern="1200" baseline="0" dirty="0" err="1" smtClean="0">
                          <a:solidFill>
                            <a:schemeClr val="tx1"/>
                          </a:solidFill>
                          <a:effectLst/>
                          <a:latin typeface="Times New Roman" pitchFamily="18" charset="0"/>
                          <a:ea typeface="+mn-ea"/>
                          <a:cs typeface="Times New Roman" pitchFamily="18" charset="0"/>
                          <a:hlinkClick r:id="rId2" action="ppaction://hlinkfile"/>
                        </a:rPr>
                        <a:t>ông</a:t>
                      </a:r>
                      <a:r>
                        <a:rPr kumimoji="0" lang="en-US" sz="1800" kern="1200" baseline="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kern="1200" baseline="0" dirty="0" err="1" smtClean="0">
                          <a:solidFill>
                            <a:srgbClr val="C00000"/>
                          </a:solidFill>
                          <a:effectLst/>
                          <a:latin typeface="Times New Roman" pitchFamily="18" charset="0"/>
                          <a:ea typeface="+mn-ea"/>
                          <a:cs typeface="Times New Roman" pitchFamily="18" charset="0"/>
                          <a:hlinkClick r:id="rId2" action="ppaction://hlinkfile"/>
                        </a:rPr>
                        <a:t>trong</a:t>
                      </a:r>
                      <a:r>
                        <a:rPr kumimoji="0" lang="en-US" sz="1800" kern="1200" baseline="0" dirty="0" smtClean="0">
                          <a:solidFill>
                            <a:srgbClr val="C00000"/>
                          </a:solidFill>
                          <a:effectLst/>
                          <a:latin typeface="Times New Roman" pitchFamily="18" charset="0"/>
                          <a:ea typeface="+mn-ea"/>
                          <a:cs typeface="Times New Roman" pitchFamily="18" charset="0"/>
                          <a:hlinkClick r:id="rId2" action="ppaction://hlinkfile"/>
                        </a:rPr>
                        <a:t> </a:t>
                      </a:r>
                      <a:r>
                        <a:rPr kumimoji="0" lang="en-US" sz="1800" kern="1200" baseline="0" dirty="0" err="1" smtClean="0">
                          <a:solidFill>
                            <a:srgbClr val="C00000"/>
                          </a:solidFill>
                          <a:effectLst/>
                          <a:latin typeface="Times New Roman" pitchFamily="18" charset="0"/>
                          <a:ea typeface="+mn-ea"/>
                          <a:cs typeface="Times New Roman" pitchFamily="18" charset="0"/>
                          <a:hlinkClick r:id="rId2" action="ppaction://hlinkfile"/>
                        </a:rPr>
                        <a:t>trường</a:t>
                      </a:r>
                      <a:r>
                        <a:rPr kumimoji="0" lang="en-US" sz="1800" kern="1200" baseline="0" dirty="0" smtClean="0">
                          <a:solidFill>
                            <a:srgbClr val="C00000"/>
                          </a:solidFill>
                          <a:effectLst/>
                          <a:latin typeface="Times New Roman" pitchFamily="18" charset="0"/>
                          <a:ea typeface="+mn-ea"/>
                          <a:cs typeface="Times New Roman" pitchFamily="18" charset="0"/>
                        </a:rPr>
                        <a:t>/</a:t>
                      </a:r>
                      <a:r>
                        <a:rPr kumimoji="0" lang="en-US" sz="1800" kern="1200" baseline="0" dirty="0" err="1" smtClean="0">
                          <a:solidFill>
                            <a:srgbClr val="C00000"/>
                          </a:solidFill>
                          <a:effectLst/>
                          <a:latin typeface="Times New Roman" pitchFamily="18" charset="0"/>
                          <a:ea typeface="+mn-ea"/>
                          <a:cs typeface="Times New Roman" pitchFamily="18" charset="0"/>
                          <a:hlinkClick r:id="rId3" action="ppaction://hlinkfile"/>
                        </a:rPr>
                        <a:t>ngoài</a:t>
                      </a:r>
                      <a:r>
                        <a:rPr kumimoji="0" lang="en-US" sz="1800" kern="1200" baseline="0" dirty="0" smtClean="0">
                          <a:solidFill>
                            <a:srgbClr val="C00000"/>
                          </a:solidFill>
                          <a:effectLst/>
                          <a:latin typeface="Times New Roman" pitchFamily="18" charset="0"/>
                          <a:ea typeface="+mn-ea"/>
                          <a:cs typeface="Times New Roman" pitchFamily="18" charset="0"/>
                          <a:hlinkClick r:id="rId3" action="ppaction://hlinkfile"/>
                        </a:rPr>
                        <a:t> </a:t>
                      </a:r>
                      <a:r>
                        <a:rPr kumimoji="0" lang="en-US" sz="1800" kern="1200" baseline="0" dirty="0" err="1" smtClean="0">
                          <a:solidFill>
                            <a:srgbClr val="C00000"/>
                          </a:solidFill>
                          <a:effectLst/>
                          <a:latin typeface="Times New Roman" pitchFamily="18" charset="0"/>
                          <a:ea typeface="+mn-ea"/>
                          <a:cs typeface="Times New Roman" pitchFamily="18" charset="0"/>
                          <a:hlinkClick r:id="rId3" action="ppaction://hlinkfile"/>
                        </a:rPr>
                        <a:t>trường</a:t>
                      </a:r>
                      <a:r>
                        <a:rPr kumimoji="0" lang="en-US" sz="1800" kern="1200" baseline="0" dirty="0" smtClean="0">
                          <a:solidFill>
                            <a:srgbClr val="C00000"/>
                          </a:solidFill>
                          <a:effectLst/>
                          <a:latin typeface="Times New Roman" pitchFamily="18" charset="0"/>
                          <a:ea typeface="+mn-ea"/>
                          <a:cs typeface="Times New Roman" pitchFamily="18" charset="0"/>
                        </a:rPr>
                        <a:t>.</a:t>
                      </a:r>
                      <a:r>
                        <a:rPr kumimoji="0" lang="en-US" sz="1800" kern="1200" dirty="0" smtClean="0">
                          <a:solidFill>
                            <a:srgbClr val="C00000"/>
                          </a:solidFill>
                          <a:effectLst/>
                          <a:latin typeface="Times New Roman" pitchFamily="18" charset="0"/>
                          <a:ea typeface="+mn-ea"/>
                          <a:cs typeface="Times New Roman" pitchFamily="18" charset="0"/>
                        </a:rPr>
                        <a:t> </a:t>
                      </a:r>
                      <a:endParaRPr lang="en-US" dirty="0">
                        <a:solidFill>
                          <a:srgbClr val="C00000"/>
                        </a:solidFill>
                        <a:latin typeface="Times New Roman" pitchFamily="18" charset="0"/>
                        <a:cs typeface="Times New Roman" pitchFamily="18" charset="0"/>
                      </a:endParaRPr>
                    </a:p>
                  </a:txBody>
                  <a:tcPr/>
                </a:tc>
              </a:tr>
              <a:tr h="762000">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kumimoji="0" lang="en-US" sz="1800" kern="1200" dirty="0" err="1" smtClean="0">
                          <a:solidFill>
                            <a:schemeClr val="tx1"/>
                          </a:solidFill>
                          <a:effectLst/>
                          <a:latin typeface="Times New Roman" pitchFamily="18" charset="0"/>
                          <a:ea typeface="+mn-ea"/>
                          <a:cs typeface="Times New Roman" pitchFamily="18" charset="0"/>
                        </a:rPr>
                        <a:t>Đánh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giá</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thực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trạng</a:t>
                      </a:r>
                      <a:endParaRPr lang="en-US" dirty="0">
                        <a:latin typeface="Times New Roman" pitchFamily="18" charset="0"/>
                        <a:cs typeface="Times New Roman" pitchFamily="18" charset="0"/>
                      </a:endParaRPr>
                    </a:p>
                  </a:txBody>
                  <a:tcPr/>
                </a:tc>
                <a:tc>
                  <a:txBody>
                    <a:bodyPr/>
                    <a:lstStyle/>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thực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trạng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vấn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đề</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cần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endParaRPr kumimoji="0" lang="en-US" sz="1800"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endParaRPr lang="en-US" dirty="0" smtClean="0">
                        <a:latin typeface="Times New Roman" pitchFamily="18" charset="0"/>
                        <a:cs typeface="Times New Roman" pitchFamily="18" charset="0"/>
                      </a:endParaRPr>
                    </a:p>
                  </a:txBody>
                  <a:tcPr/>
                </a:tc>
              </a:tr>
              <a:tr h="1066800">
                <a:tc>
                  <a:txBody>
                    <a:bodyPr/>
                    <a:lstStyle/>
                    <a:p>
                      <a:pPr algn="ctr"/>
                      <a:r>
                        <a:rPr lang="en-US" dirty="0">
                          <a:latin typeface="Times New Roman" pitchFamily="18" charset="0"/>
                          <a:cs typeface="Times New Roman" pitchFamily="18" charset="0"/>
                        </a:rPr>
                        <a:t>3</a:t>
                      </a:r>
                      <a:endParaRPr lang="en-US" dirty="0" smtClean="0">
                        <a:latin typeface="Times New Roman" pitchFamily="18" charset="0"/>
                        <a:cs typeface="Times New Roman" pitchFamily="18" charset="0"/>
                      </a:endParaRPr>
                    </a:p>
                  </a:txBody>
                  <a:tcPr/>
                </a:tc>
                <a:tc>
                  <a:txBody>
                    <a:bodyPr/>
                    <a:lstStyle/>
                    <a:p>
                      <a:r>
                        <a:rPr kumimoji="0" lang="en-US" sz="1800" b="0" kern="1200" baseline="0" dirty="0" smtClean="0">
                          <a:solidFill>
                            <a:schemeClr val="tx1"/>
                          </a:solidFill>
                          <a:effectLst/>
                          <a:latin typeface="Times New Roman" pitchFamily="18" charset="0"/>
                          <a:ea typeface="+mn-ea"/>
                          <a:cs typeface="Times New Roman" pitchFamily="18" charset="0"/>
                        </a:rPr>
                        <a:t>Thu </a:t>
                      </a:r>
                      <a:r>
                        <a:rPr kumimoji="0" lang="en-US" sz="1800" b="0" kern="1200" baseline="0" dirty="0" err="1" smtClean="0">
                          <a:solidFill>
                            <a:schemeClr val="tx1"/>
                          </a:solidFill>
                          <a:effectLst/>
                          <a:latin typeface="Times New Roman" pitchFamily="18" charset="0"/>
                          <a:ea typeface="+mn-ea"/>
                          <a:cs typeface="Times New Roman" pitchFamily="18" charset="0"/>
                        </a:rPr>
                        <a:t>thập</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thông</a:t>
                      </a:r>
                      <a:r>
                        <a:rPr kumimoji="0" lang="en-US" sz="1800" b="0" kern="1200" baseline="0" dirty="0" smtClean="0">
                          <a:solidFill>
                            <a:schemeClr val="tx1"/>
                          </a:solidFill>
                          <a:effectLst/>
                          <a:latin typeface="Times New Roman" pitchFamily="18" charset="0"/>
                          <a:ea typeface="+mn-ea"/>
                          <a:cs typeface="Times New Roman" pitchFamily="18" charset="0"/>
                        </a:rPr>
                        <a:t> tin,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xử</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lý</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số</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phân</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tích</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thông</a:t>
                      </a:r>
                      <a:r>
                        <a:rPr kumimoji="0" lang="en-US" sz="1800" b="0" kern="1200" baseline="0" dirty="0" smtClean="0">
                          <a:solidFill>
                            <a:schemeClr val="tx1"/>
                          </a:solidFill>
                          <a:effectLst/>
                          <a:latin typeface="Times New Roman" pitchFamily="18" charset="0"/>
                          <a:ea typeface="+mn-ea"/>
                          <a:cs typeface="Times New Roman" pitchFamily="18" charset="0"/>
                        </a:rPr>
                        <a:t> tin,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endParaRPr lang="en-US" b="0" dirty="0">
                        <a:solidFill>
                          <a:schemeClr val="tx1"/>
                        </a:solidFill>
                        <a:latin typeface="Times New Roman" pitchFamily="18" charset="0"/>
                        <a:cs typeface="Times New Roman" pitchFamily="18" charset="0"/>
                      </a:endParaRPr>
                    </a:p>
                  </a:txBody>
                  <a:tcPr/>
                </a:tc>
                <a:tc>
                  <a:txBody>
                    <a:bodyPr/>
                    <a:lstStyle/>
                    <a:p>
                      <a:pPr marL="285750" indent="-285750">
                        <a:buFontTx/>
                        <a:buChar char="-"/>
                      </a:pPr>
                      <a:r>
                        <a:rPr kumimoji="0" lang="en-US" sz="1800" b="0" kern="1200" baseline="0" dirty="0" err="1" smtClean="0">
                          <a:solidFill>
                            <a:schemeClr val="tx1"/>
                          </a:solidFill>
                          <a:effectLst/>
                          <a:latin typeface="Times New Roman" pitchFamily="18" charset="0"/>
                          <a:ea typeface="+mn-ea"/>
                          <a:cs typeface="Times New Roman" pitchFamily="18" charset="0"/>
                        </a:rPr>
                        <a:t>Báo</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cáo</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kết</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quả</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thập</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xử</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lý</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số</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phân</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tích</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thông</a:t>
                      </a:r>
                      <a:r>
                        <a:rPr kumimoji="0" lang="en-US" sz="1800" b="0" kern="1200" baseline="0" dirty="0" smtClean="0">
                          <a:solidFill>
                            <a:schemeClr val="tx1"/>
                          </a:solidFill>
                          <a:effectLst/>
                          <a:latin typeface="Times New Roman" pitchFamily="18" charset="0"/>
                          <a:ea typeface="+mn-ea"/>
                          <a:cs typeface="Times New Roman" pitchFamily="18" charset="0"/>
                        </a:rPr>
                        <a:t> tin, </a:t>
                      </a:r>
                      <a:r>
                        <a:rPr kumimoji="0" lang="en-US" sz="1800" b="0" kern="1200" baseline="0" dirty="0" err="1" smtClean="0">
                          <a:solidFill>
                            <a:schemeClr val="tx1"/>
                          </a:solidFill>
                          <a:effectLst/>
                          <a:latin typeface="Times New Roman" pitchFamily="18" charset="0"/>
                          <a:ea typeface="+mn-ea"/>
                          <a:cs typeface="Times New Roman" pitchFamily="18" charset="0"/>
                        </a:rPr>
                        <a:t>tài</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dữ</a:t>
                      </a:r>
                      <a:r>
                        <a:rPr kumimoji="0" lang="en-US" sz="1800" b="0" kern="1200" baseline="0" dirty="0" smtClean="0">
                          <a:solidFill>
                            <a:schemeClr val="tx1"/>
                          </a:solidFill>
                          <a:effectLst/>
                          <a:latin typeface="Times New Roman" pitchFamily="18" charset="0"/>
                          <a:ea typeface="+mn-ea"/>
                          <a:cs typeface="Times New Roman" pitchFamily="18" charset="0"/>
                        </a:rPr>
                        <a:t> </a:t>
                      </a:r>
                      <a:r>
                        <a:rPr kumimoji="0" lang="en-US" sz="1800" b="0" kern="1200" baseline="0" dirty="0" err="1" smtClean="0">
                          <a:solidFill>
                            <a:schemeClr val="tx1"/>
                          </a:solidFill>
                          <a:effectLst/>
                          <a:latin typeface="Times New Roman" pitchFamily="18" charset="0"/>
                          <a:ea typeface="+mn-ea"/>
                          <a:cs typeface="Times New Roman" pitchFamily="18" charset="0"/>
                        </a:rPr>
                        <a:t>liệu</a:t>
                      </a:r>
                      <a:endParaRPr kumimoji="0" lang="en-US" sz="1800"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Danh</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sách</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nhận</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err="1" smtClean="0">
                          <a:solidFill>
                            <a:schemeClr val="tx1"/>
                          </a:solidFill>
                          <a:effectLst/>
                          <a:latin typeface="Times New Roman" pitchFamily="18" charset="0"/>
                          <a:ea typeface="+mn-ea"/>
                          <a:cs typeface="Times New Roman" pitchFamily="18" charset="0"/>
                          <a:hlinkClick r:id="rId4" action="ppaction://hlinkfile"/>
                        </a:rPr>
                        <a:t>tiền</a:t>
                      </a:r>
                      <a:r>
                        <a:rPr kumimoji="0" lang="en-US" sz="1800" kern="1200" baseline="0" dirty="0" smtClean="0">
                          <a:solidFill>
                            <a:schemeClr val="tx1"/>
                          </a:solidFill>
                          <a:effectLst/>
                          <a:latin typeface="Times New Roman" pitchFamily="18" charset="0"/>
                          <a:ea typeface="+mn-ea"/>
                          <a:cs typeface="Times New Roman" pitchFamily="18" charset="0"/>
                          <a:hlinkClick r:id="rId4" action="ppaction://hlinkfile"/>
                        </a:rPr>
                        <a:t> </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a:t>
                      </a:r>
                      <a:endParaRPr lang="en-US" dirty="0" smtClean="0">
                        <a:latin typeface="Times New Roman" pitchFamily="18" charset="0"/>
                        <a:cs typeface="Times New Roman" pitchFamily="18" charset="0"/>
                      </a:endParaRPr>
                    </a:p>
                  </a:txBody>
                  <a:tcPr/>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err="1" smtClean="0">
                          <a:solidFill>
                            <a:schemeClr val="tx1"/>
                          </a:solidFill>
                          <a:effectLst/>
                          <a:latin typeface="Times New Roman" pitchFamily="18" charset="0"/>
                          <a:ea typeface="+mn-ea"/>
                          <a:cs typeface="Times New Roman" pitchFamily="18" charset="0"/>
                        </a:rPr>
                        <a:t>Nội</a:t>
                      </a:r>
                      <a:r>
                        <a:rPr kumimoji="0" lang="en-US" sz="1800" kern="1200" baseline="0" dirty="0" smtClean="0">
                          <a:solidFill>
                            <a:schemeClr val="tx1"/>
                          </a:solidFill>
                          <a:effectLst/>
                          <a:latin typeface="Times New Roman" pitchFamily="18" charset="0"/>
                          <a:ea typeface="+mn-ea"/>
                          <a:cs typeface="Times New Roman" pitchFamily="18" charset="0"/>
                        </a:rPr>
                        <a:t> dung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môn</a:t>
                      </a:r>
                      <a:endParaRPr lang="en-US" dirty="0" smtClean="0">
                        <a:latin typeface="Times New Roman" pitchFamily="18" charset="0"/>
                        <a:cs typeface="Times New Roman" pitchFamily="18" charset="0"/>
                      </a:endParaRPr>
                    </a:p>
                  </a:txBody>
                  <a:tcPr/>
                </a:tc>
                <a:tc>
                  <a:txBody>
                    <a:bodyPr/>
                    <a:lstStyle/>
                    <a:p>
                      <a:pPr marL="285750" indent="-285750">
                        <a:buFontTx/>
                        <a:buChar char="-"/>
                      </a:pPr>
                      <a:r>
                        <a:rPr kumimoji="0" lang="en-US" sz="1800" kern="120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về</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kết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quả</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cứu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môn</a:t>
                      </a:r>
                      <a:r>
                        <a:rPr kumimoji="0" lang="en-US" sz="1800" kern="1200" baseline="0" dirty="0" smtClean="0">
                          <a:solidFill>
                            <a:schemeClr val="tx1"/>
                          </a:solidFill>
                          <a:effectLst/>
                          <a:latin typeface="Times New Roman" pitchFamily="18" charset="0"/>
                          <a:ea typeface="+mn-ea"/>
                          <a:cs typeface="Times New Roman" pitchFamily="18" charset="0"/>
                        </a:rPr>
                        <a:t>.</a:t>
                      </a:r>
                    </a:p>
                    <a:p>
                      <a:pPr marL="285750" indent="-285750">
                        <a:buFontTx/>
                        <a:buChar char="-"/>
                      </a:pPr>
                      <a:r>
                        <a:rPr kumimoji="0" lang="en-US" sz="1800" kern="1200" baseline="0" dirty="0" err="1" smtClean="0">
                          <a:solidFill>
                            <a:schemeClr val="tx1"/>
                          </a:solidFill>
                          <a:effectLst/>
                          <a:latin typeface="Times New Roman" pitchFamily="18" charset="0"/>
                          <a:ea typeface="+mn-ea"/>
                          <a:cs typeface="Times New Roman" pitchFamily="18" charset="0"/>
                        </a:rPr>
                        <a:t>Danh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sách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a:t>
                      </a:r>
                      <a:endParaRPr lang="en-US" dirty="0">
                        <a:latin typeface="Times New Roman" pitchFamily="18" charset="0"/>
                        <a:cs typeface="Times New Roman" pitchFamily="18" charset="0"/>
                      </a:endParaRPr>
                    </a:p>
                  </a:txBody>
                  <a:tcPr/>
                </a:tc>
              </a:tr>
              <a:tr h="14722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Tiến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hành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thực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khảo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nghiên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cứu</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hoàn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thiện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quy</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trình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nghệ</a:t>
                      </a:r>
                      <a:endParaRPr lang="en-US" dirty="0" smtClean="0">
                        <a:latin typeface="Times New Roman" pitchFamily="18" charset="0"/>
                        <a:cs typeface="Times New Roman" pitchFamily="18" charset="0"/>
                      </a:endParaRPr>
                    </a:p>
                  </a:txBody>
                  <a:tcPr/>
                </a:tc>
                <a:tc>
                  <a:txBody>
                    <a:bodyPr/>
                    <a:lstStyle/>
                    <a:p>
                      <a:pPr marL="285750" indent="-285750">
                        <a:buFontTx/>
                        <a:buChar cha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thử</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thực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khảo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nghiệm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quy</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trình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nghệ</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285750" indent="-285750">
                        <a:buFontTx/>
                        <a:buChar char="-"/>
                      </a:pPr>
                      <a:r>
                        <a:rPr kumimoji="0" lang="en-US" sz="1800" kern="1200" baseline="0" dirty="0" err="1" smtClean="0">
                          <a:solidFill>
                            <a:schemeClr val="tx1"/>
                          </a:solidFill>
                          <a:effectLst/>
                          <a:latin typeface="Times New Roman" pitchFamily="18" charset="0"/>
                          <a:ea typeface="+mn-ea"/>
                          <a:cs typeface="Times New Roman" pitchFamily="18" charset="0"/>
                        </a:rPr>
                        <a:t>Danh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sách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 </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3888482905"/>
              </p:ext>
            </p:extLst>
          </p:nvPr>
        </p:nvGraphicFramePr>
        <p:xfrm>
          <a:off x="242247" y="1219200"/>
          <a:ext cx="8632209" cy="4694727"/>
        </p:xfrm>
        <a:graphic>
          <a:graphicData uri="http://schemas.openxmlformats.org/drawingml/2006/table">
            <a:tbl>
              <a:tblPr firstRow="1" bandRow="1">
                <a:tableStyleId>{5C22544A-7EE6-4342-B048-85BDC9FD1C3A}</a:tableStyleId>
              </a:tblPr>
              <a:tblGrid>
                <a:gridCol w="685800"/>
                <a:gridCol w="2819400"/>
                <a:gridCol w="5127009"/>
              </a:tblGrid>
              <a:tr h="542298">
                <a:tc>
                  <a:txBody>
                    <a:bodyPr/>
                    <a:lstStyle/>
                    <a:p>
                      <a:pPr algn="ctr"/>
                      <a:r>
                        <a:rPr lang="en-US" sz="1500" dirty="0" smtClean="0">
                          <a:latin typeface="Times New Roman" pitchFamily="18" charset="0"/>
                          <a:cs typeface="Times New Roman" pitchFamily="18" charset="0"/>
                        </a:rPr>
                        <a:t>STT</a:t>
                      </a:r>
                      <a:endParaRPr lang="en-US" sz="1500" dirty="0">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NỘI DUNG CÔNG VIỆC</a:t>
                      </a:r>
                      <a:endParaRPr lang="en-US">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HỒ S</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CHỨNG TỪ LIÊN QUAN</a:t>
                      </a:r>
                      <a:endParaRPr lang="en-US" dirty="0">
                        <a:latin typeface="Times New Roman" pitchFamily="18" charset="0"/>
                        <a:cs typeface="Times New Roman" pitchFamily="18" charset="0"/>
                      </a:endParaRPr>
                    </a:p>
                  </a:txBody>
                  <a:tcPr/>
                </a:tc>
              </a:tr>
              <a:tr h="1516258">
                <a:tc>
                  <a:txBody>
                    <a:bodyPr/>
                    <a:lstStyle/>
                    <a:p>
                      <a:pPr algn="ctr"/>
                      <a:endParaRPr lang="en-US"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Đề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kiến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nghị</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sáng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hữu</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ích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mô</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ấn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khoa</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học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và</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đề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xuất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khác</a:t>
                      </a:r>
                      <a:endParaRPr lang="en-US" dirty="0" smtClean="0">
                        <a:latin typeface="Times New Roman" pitchFamily="18" charset="0"/>
                        <a:cs typeface="Times New Roman" pitchFamily="18" charset="0"/>
                      </a:endParaRPr>
                    </a:p>
                  </a:txBody>
                  <a:tcPr/>
                </a:tc>
                <a:tc>
                  <a:txBody>
                    <a:bodyPr/>
                    <a:lstStyle/>
                    <a:p>
                      <a:pPr marL="285750" indent="-285750">
                        <a:buFontTx/>
                        <a:buChar cha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Báo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cáo</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về</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kiến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nghị</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sáng</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giải</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pháp</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hữu</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ích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sản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chế</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mô</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hình</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ấn</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phẩm</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khoa</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học</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và</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kết</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quả</a:t>
                      </a:r>
                      <a:r>
                        <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khác</a:t>
                      </a:r>
                      <a:endPar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rPr>
                        <a:t>Danh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sách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 </a:t>
                      </a:r>
                      <a:r>
                        <a:rPr kumimoji="0" lang="en-US" sz="1800" kern="1200" baseline="0" dirty="0" err="1" smtClean="0">
                          <a:solidFill>
                            <a:schemeClr val="tx1"/>
                          </a:solidFill>
                          <a:effectLst/>
                          <a:latin typeface="Times New Roman" pitchFamily="18" charset="0"/>
                          <a:ea typeface="+mn-ea"/>
                          <a:cs typeface="Times New Roman" pitchFamily="18" charset="0"/>
                        </a:rPr>
                        <a:t>biên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nhận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endParaRPr lang="en-US" dirty="0">
                        <a:latin typeface="Times New Roman" pitchFamily="18" charset="0"/>
                        <a:cs typeface="Times New Roman" pitchFamily="18" charset="0"/>
                      </a:endParaRPr>
                    </a:p>
                  </a:txBody>
                  <a:tcPr/>
                </a:tc>
              </a:tr>
              <a:tr h="1280426">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Thuê</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lao</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động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trực</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tiếp</a:t>
                      </a:r>
                      <a:endParaRPr lang="en-US" dirty="0">
                        <a:latin typeface="Times New Roman" pitchFamily="18" charset="0"/>
                        <a:cs typeface="Times New Roman"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b="0" i="0" kern="1200" dirty="0" err="1" smtClean="0">
                          <a:solidFill>
                            <a:schemeClr val="tx1"/>
                          </a:solidFill>
                          <a:effectLst/>
                          <a:latin typeface="Times New Roman" panose="02020603050405020304" pitchFamily="18" charset="0"/>
                          <a:ea typeface="+mn-ea"/>
                          <a:cs typeface="Times New Roman" panose="02020603050405020304" pitchFamily="18" charset="0"/>
                        </a:rPr>
                        <a:t>Bảng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kê</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chi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trả</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tiền</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công</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Biên</a:t>
                      </a:r>
                      <a:r>
                        <a:rPr kumimoji="0" lang="en-US"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nhận</a:t>
                      </a:r>
                      <a:endParaRPr kumimoji="0" lang="en-US"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Hợp</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đồng</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khoán</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2" action="ppaction://hlinkfile"/>
                        </a:rPr>
                        <a:t>việc</a:t>
                      </a:r>
                      <a:r>
                        <a:rPr kumimoji="0" lang="en-US" sz="1800" b="0" kern="1200" baseline="0" dirty="0" smtClean="0">
                          <a:solidFill>
                            <a:srgbClr val="FF0000"/>
                          </a:solidFill>
                          <a:effectLst/>
                          <a:latin typeface="Times New Roman" pitchFamily="18" charset="0"/>
                          <a:ea typeface="+mn-ea"/>
                          <a:cs typeface="Times New Roman" pitchFamily="18" charset="0"/>
                          <a:hlinkClick r:id="rId2"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rPr>
                        <a:t>và</a:t>
                      </a:r>
                      <a:r>
                        <a:rPr kumimoji="0" lang="en-US" sz="1800" b="0" kern="1200" baseline="0" dirty="0" smtClean="0">
                          <a:solidFill>
                            <a:srgbClr val="FF0000"/>
                          </a:solidFill>
                          <a:effectLst/>
                          <a:latin typeface="Times New Roman" pitchFamily="18" charset="0"/>
                          <a:ea typeface="+mn-ea"/>
                          <a:cs typeface="Times New Roman" pitchFamily="18" charset="0"/>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biên</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bản</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thanh</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lý</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hợp</a:t>
                      </a:r>
                      <a:r>
                        <a:rPr kumimoji="0" lang="en-US" sz="1800" b="0" kern="1200" baseline="0" dirty="0" smtClean="0">
                          <a:solidFill>
                            <a:srgbClr val="FF0000"/>
                          </a:solidFill>
                          <a:effectLst/>
                          <a:latin typeface="Times New Roman" pitchFamily="18" charset="0"/>
                          <a:ea typeface="+mn-ea"/>
                          <a:cs typeface="Times New Roman" pitchFamily="18" charset="0"/>
                          <a:hlinkClick r:id="rId3" action="ppaction://hlinkfile"/>
                        </a:rPr>
                        <a:t> </a:t>
                      </a:r>
                      <a:r>
                        <a:rPr kumimoji="0" lang="en-US" sz="1800" b="0" kern="1200" baseline="0" dirty="0" err="1" smtClean="0">
                          <a:solidFill>
                            <a:srgbClr val="FF0000"/>
                          </a:solidFill>
                          <a:effectLst/>
                          <a:latin typeface="Times New Roman" pitchFamily="18" charset="0"/>
                          <a:ea typeface="+mn-ea"/>
                          <a:cs typeface="Times New Roman" pitchFamily="18" charset="0"/>
                          <a:hlinkClick r:id="rId3" action="ppaction://hlinkfile"/>
                        </a:rPr>
                        <a:t>đồng</a:t>
                      </a:r>
                      <a:r>
                        <a:rPr kumimoji="0" lang="en-US" sz="1800" b="0" kern="1200" baseline="0" dirty="0" smtClean="0">
                          <a:solidFill>
                            <a:schemeClr val="tx1"/>
                          </a:solidFill>
                          <a:effectLst/>
                          <a:latin typeface="Times New Roman" pitchFamily="18" charset="0"/>
                          <a:ea typeface="+mn-ea"/>
                          <a:cs typeface="Times New Roman" pitchFamily="18" charset="0"/>
                        </a:rPr>
                        <a:t> </a:t>
                      </a:r>
                      <a:endParaRPr kumimoji="0" lang="en-US" sz="1800" kern="1200" baseline="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kern="1200" baseline="0" dirty="0" err="1" smtClean="0">
                          <a:solidFill>
                            <a:schemeClr val="tx1"/>
                          </a:solidFill>
                          <a:effectLst/>
                          <a:latin typeface="Times New Roman" pitchFamily="18" charset="0"/>
                          <a:ea typeface="+mn-ea"/>
                          <a:cs typeface="Times New Roman" pitchFamily="18" charset="0"/>
                        </a:rPr>
                        <a:t>Các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báo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đã</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được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thanh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toán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tiền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r>
                        <a:rPr kumimoji="0" lang="en-US" sz="1800" kern="1200" baseline="0" dirty="0" smtClean="0">
                          <a:solidFill>
                            <a:schemeClr val="tx1"/>
                          </a:solidFill>
                          <a:effectLst/>
                          <a:latin typeface="Times New Roman" pitchFamily="18" charset="0"/>
                          <a:ea typeface="+mn-ea"/>
                          <a:cs typeface="Times New Roman" pitchFamily="18" charset="0"/>
                        </a:rPr>
                        <a:t>.</a:t>
                      </a:r>
                      <a:endParaRPr lang="en-US" dirty="0" smtClean="0">
                        <a:latin typeface="Times New Roman" pitchFamily="18" charset="0"/>
                        <a:cs typeface="Times New Roman" pitchFamily="18" charset="0"/>
                      </a:endParaRPr>
                    </a:p>
                  </a:txBody>
                  <a:tcPr/>
                </a:tc>
              </a:tr>
              <a:tr h="13557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txBody>
                  <a:tcPr/>
                </a:tc>
                <a:tc>
                  <a:txBody>
                    <a:bodyPr/>
                    <a:lstStyle/>
                    <a:p>
                      <a:pPr marL="285750" indent="-285750">
                        <a:buFontTx/>
                        <a:buChar char="-"/>
                      </a:pPr>
                      <a:endParaRPr lang="en-US"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958389839"/>
              </p:ext>
            </p:extLst>
          </p:nvPr>
        </p:nvGraphicFramePr>
        <p:xfrm>
          <a:off x="76200" y="1295400"/>
          <a:ext cx="8991600" cy="5477271"/>
        </p:xfrm>
        <a:graphic>
          <a:graphicData uri="http://schemas.openxmlformats.org/drawingml/2006/table">
            <a:tbl>
              <a:tblPr firstRow="1" bandRow="1">
                <a:tableStyleId>{5C22544A-7EE6-4342-B048-85BDC9FD1C3A}</a:tableStyleId>
              </a:tblPr>
              <a:tblGrid>
                <a:gridCol w="685800"/>
                <a:gridCol w="2971800"/>
                <a:gridCol w="5334000"/>
              </a:tblGrid>
              <a:tr h="494816">
                <a:tc>
                  <a:txBody>
                    <a:bodyPr/>
                    <a:lstStyle/>
                    <a:p>
                      <a:pPr algn="ctr"/>
                      <a:r>
                        <a:rPr lang="en-US" sz="1800" dirty="0" smtClean="0">
                          <a:latin typeface="Times New Roman" pitchFamily="18" charset="0"/>
                          <a:cs typeface="Times New Roman" pitchFamily="18" charset="0"/>
                        </a:rPr>
                        <a:t>STT</a:t>
                      </a:r>
                      <a:endParaRPr lang="en-US" sz="1800" dirty="0">
                        <a:latin typeface="Times New Roman" pitchFamily="18" charset="0"/>
                        <a:cs typeface="Times New Roman" pitchFamily="18" charset="0"/>
                      </a:endParaRPr>
                    </a:p>
                  </a:txBody>
                  <a:tcPr marT="45726" marB="45726"/>
                </a:tc>
                <a:tc>
                  <a:txBody>
                    <a:bodyPr/>
                    <a:lstStyle/>
                    <a:p>
                      <a:pPr algn="ctr"/>
                      <a:r>
                        <a:rPr lang="en-US" sz="1800" dirty="0" smtClean="0">
                          <a:latin typeface="Times New Roman" pitchFamily="18" charset="0"/>
                          <a:cs typeface="Times New Roman" pitchFamily="18" charset="0"/>
                        </a:rPr>
                        <a:t>NỘI DUNG CÔNG VIỆC</a:t>
                      </a:r>
                      <a:endParaRPr lang="en-US" sz="1800" dirty="0">
                        <a:latin typeface="Times New Roman" pitchFamily="18" charset="0"/>
                        <a:cs typeface="Times New Roman" pitchFamily="18" charset="0"/>
                      </a:endParaRPr>
                    </a:p>
                  </a:txBody>
                  <a:tcPr marT="45726" marB="45726"/>
                </a:tc>
                <a:tc>
                  <a:txBody>
                    <a:bodyPr/>
                    <a:lstStyle/>
                    <a:p>
                      <a:pPr algn="ctr"/>
                      <a:r>
                        <a:rPr lang="en-US" sz="1800" smtClean="0">
                          <a:latin typeface="Times New Roman" pitchFamily="18" charset="0"/>
                          <a:cs typeface="Times New Roman" pitchFamily="18" charset="0"/>
                        </a:rPr>
                        <a:t>HỒ S</a:t>
                      </a:r>
                      <a:r>
                        <a:rPr lang="vi-VN" sz="1800" smtClean="0">
                          <a:latin typeface="Times New Roman" pitchFamily="18" charset="0"/>
                          <a:cs typeface="Times New Roman" pitchFamily="18" charset="0"/>
                        </a:rPr>
                        <a:t>Ơ</a:t>
                      </a:r>
                      <a:r>
                        <a:rPr lang="en-US" sz="1800" smtClean="0">
                          <a:latin typeface="Times New Roman" pitchFamily="18" charset="0"/>
                          <a:cs typeface="Times New Roman" pitchFamily="18" charset="0"/>
                        </a:rPr>
                        <a:t>, CHỨNG TỪ LIÊN QUAN</a:t>
                      </a:r>
                      <a:endParaRPr lang="en-US" sz="1800">
                        <a:latin typeface="Times New Roman" pitchFamily="18" charset="0"/>
                        <a:cs typeface="Times New Roman" pitchFamily="18" charset="0"/>
                      </a:endParaRPr>
                    </a:p>
                  </a:txBody>
                  <a:tcPr marT="45726" marB="45726"/>
                </a:tc>
              </a:tr>
              <a:tr h="3937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8</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tx1"/>
                          </a:solidFill>
                          <a:effectLst/>
                          <a:latin typeface="Times New Roman" pitchFamily="18" charset="0"/>
                          <a:ea typeface="+mn-ea"/>
                          <a:cs typeface="Times New Roman" pitchFamily="18" charset="0"/>
                        </a:rPr>
                        <a:t>Chi </a:t>
                      </a:r>
                      <a:r>
                        <a:rPr kumimoji="0" lang="en-US" sz="1800" kern="1200" baseline="0" dirty="0" err="1" smtClean="0">
                          <a:solidFill>
                            <a:schemeClr val="tx1"/>
                          </a:solidFill>
                          <a:effectLst/>
                          <a:latin typeface="Times New Roman" pitchFamily="18" charset="0"/>
                          <a:ea typeface="+mn-ea"/>
                          <a:cs typeface="Times New Roman" pitchFamily="18" charset="0"/>
                        </a:rPr>
                        <a:t>phí</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vật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tư</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nguyên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nhiên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vật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liệu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công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phí</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và</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khoản</a:t>
                      </a:r>
                      <a:r>
                        <a:rPr kumimoji="0" lang="en-US" sz="1800" kern="1200" baseline="0" dirty="0" smtClean="0">
                          <a:solidFill>
                            <a:schemeClr val="tx1"/>
                          </a:solidFill>
                          <a:effectLst/>
                          <a:latin typeface="Times New Roman" pitchFamily="18" charset="0"/>
                          <a:ea typeface="+mn-ea"/>
                          <a:cs typeface="Times New Roman" pitchFamily="18" charset="0"/>
                        </a:rPr>
                        <a:t> chi </a:t>
                      </a:r>
                      <a:r>
                        <a:rPr kumimoji="0" lang="en-US" sz="1800" kern="1200" baseline="0" dirty="0" err="1" smtClean="0">
                          <a:solidFill>
                            <a:schemeClr val="tx1"/>
                          </a:solidFill>
                          <a:effectLst/>
                          <a:latin typeface="Times New Roman" pitchFamily="18" charset="0"/>
                          <a:ea typeface="+mn-ea"/>
                          <a:cs typeface="Times New Roman" pitchFamily="18" charset="0"/>
                        </a:rPr>
                        <a:t>khác</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chứng</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từ</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theo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quy</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định</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hiện</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hành</a:t>
                      </a:r>
                      <a:endParaRPr lang="en-US" sz="1800" dirty="0" smtClean="0">
                        <a:latin typeface="Times New Roman" pitchFamily="18" charset="0"/>
                        <a:cs typeface="Times New Roman" pitchFamily="18" charset="0"/>
                      </a:endParaRPr>
                    </a:p>
                  </a:txBody>
                  <a:tcPr/>
                </a:tc>
                <a:tc hMerge="1">
                  <a:txBody>
                    <a:bodyPr/>
                    <a:lstStyle/>
                    <a:p>
                      <a:pPr marL="285750" indent="-285750">
                        <a:buFontTx/>
                        <a:buChar char="-"/>
                      </a:pPr>
                      <a:endParaRPr lang="en-US" dirty="0">
                        <a:latin typeface="Times New Roman" pitchFamily="18" charset="0"/>
                        <a:cs typeface="Times New Roman" pitchFamily="18" charset="0"/>
                      </a:endParaRPr>
                    </a:p>
                  </a:txBody>
                  <a:tcPr/>
                </a:tc>
              </a:tr>
              <a:tr h="393702">
                <a:tc>
                  <a:txBody>
                    <a:bodyPr/>
                    <a:lstStyle/>
                    <a:p>
                      <a:pPr algn="ctr"/>
                      <a:r>
                        <a:rPr lang="en-US" sz="1800" i="1" dirty="0" smtClean="0">
                          <a:latin typeface="Times New Roman" pitchFamily="18" charset="0"/>
                          <a:cs typeface="Times New Roman" pitchFamily="18" charset="0"/>
                        </a:rPr>
                        <a:t>8.1</a:t>
                      </a:r>
                      <a:endParaRPr lang="en-US" sz="1800" i="1" dirty="0">
                        <a:latin typeface="Times New Roman" pitchFamily="18" charset="0"/>
                        <a:cs typeface="Times New Roman" pitchFamily="18" charset="0"/>
                      </a:endParaRPr>
                    </a:p>
                  </a:txBody>
                  <a:tcPr marT="45726" marB="45726"/>
                </a:tc>
                <a:tc>
                  <a:txBody>
                    <a:bodyPr/>
                    <a:lstStyle/>
                    <a:p>
                      <a:r>
                        <a:rPr kumimoji="0" lang="en-US" sz="1800" i="1" kern="1200" dirty="0" err="1" smtClean="0">
                          <a:solidFill>
                            <a:schemeClr val="tx1"/>
                          </a:solidFill>
                          <a:effectLst/>
                          <a:latin typeface="Times New Roman" pitchFamily="18" charset="0"/>
                          <a:ea typeface="+mn-ea"/>
                          <a:cs typeface="Times New Roman" pitchFamily="18" charset="0"/>
                        </a:rPr>
                        <a:t>Giá</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trị</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dưới</a:t>
                      </a:r>
                      <a:r>
                        <a:rPr kumimoji="0" lang="en-US" sz="1800" i="1" kern="1200" baseline="0" dirty="0" smtClean="0">
                          <a:solidFill>
                            <a:schemeClr val="tx1"/>
                          </a:solidFill>
                          <a:effectLst/>
                          <a:latin typeface="Times New Roman" pitchFamily="18" charset="0"/>
                          <a:ea typeface="+mn-ea"/>
                          <a:cs typeface="Times New Roman" pitchFamily="18" charset="0"/>
                        </a:rPr>
                        <a:t> 10 </a:t>
                      </a:r>
                      <a:r>
                        <a:rPr kumimoji="0" lang="en-US" sz="1800" i="1" kern="1200" baseline="0" dirty="0" err="1" smtClean="0">
                          <a:solidFill>
                            <a:schemeClr val="tx1"/>
                          </a:solidFill>
                          <a:effectLst/>
                          <a:latin typeface="Times New Roman" pitchFamily="18" charset="0"/>
                          <a:ea typeface="+mn-ea"/>
                          <a:cs typeface="Times New Roman" pitchFamily="18" charset="0"/>
                        </a:rPr>
                        <a:t>triệu</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đồng</a:t>
                      </a:r>
                      <a:endParaRPr lang="en-US" sz="1800" i="1" dirty="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800" i="1" dirty="0" err="1" smtClean="0">
                          <a:latin typeface="Times New Roman" pitchFamily="18" charset="0"/>
                          <a:cs typeface="Times New Roman" pitchFamily="18" charset="0"/>
                        </a:rPr>
                        <a:t>Hoá</a:t>
                      </a:r>
                      <a:r>
                        <a:rPr lang="en-US" sz="1800" i="1" dirty="0" smtClean="0">
                          <a:latin typeface="Times New Roman" pitchFamily="18" charset="0"/>
                          <a:cs typeface="Times New Roman" pitchFamily="18" charset="0"/>
                        </a:rPr>
                        <a:t> </a:t>
                      </a:r>
                      <a:r>
                        <a:rPr lang="vi-VN" sz="1800" i="1" dirty="0" smtClean="0">
                          <a:latin typeface="Times New Roman" pitchFamily="18" charset="0"/>
                          <a:cs typeface="Times New Roman" pitchFamily="18" charset="0"/>
                        </a:rPr>
                        <a:t>đơ</a:t>
                      </a:r>
                      <a:r>
                        <a:rPr lang="en-US" sz="1800" i="1" dirty="0" smtClean="0">
                          <a:latin typeface="Times New Roman" pitchFamily="18" charset="0"/>
                          <a:cs typeface="Times New Roman" pitchFamily="18" charset="0"/>
                        </a:rPr>
                        <a:t>n</a:t>
                      </a:r>
                    </a:p>
                  </a:txBody>
                  <a:tcPr marT="45724" marB="45724"/>
                </a:tc>
              </a:tr>
              <a:tr h="984225">
                <a:tc>
                  <a:txBody>
                    <a:bodyPr/>
                    <a:lstStyle/>
                    <a:p>
                      <a:pPr algn="ctr"/>
                      <a:r>
                        <a:rPr lang="en-US" sz="1800" i="1" dirty="0" smtClean="0">
                          <a:latin typeface="Times New Roman" pitchFamily="18" charset="0"/>
                          <a:cs typeface="Times New Roman" pitchFamily="18" charset="0"/>
                        </a:rPr>
                        <a:t>8.2</a:t>
                      </a:r>
                      <a:endParaRPr lang="en-US" sz="1800" i="1" dirty="0">
                        <a:latin typeface="Times New Roman" pitchFamily="18" charset="0"/>
                        <a:cs typeface="Times New Roman" pitchFamily="18" charset="0"/>
                      </a:endParaRPr>
                    </a:p>
                  </a:txBody>
                  <a:tcPr marT="45726" marB="45726"/>
                </a:tc>
                <a:tc>
                  <a:txBody>
                    <a:bodyPr/>
                    <a:lstStyle/>
                    <a:p>
                      <a:r>
                        <a:rPr lang="en-US" i="1"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trị</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từ</a:t>
                      </a:r>
                      <a:r>
                        <a:rPr lang="en-US" i="1" baseline="0" dirty="0" smtClean="0">
                          <a:latin typeface="Times New Roman" pitchFamily="18" charset="0"/>
                          <a:cs typeface="Times New Roman" pitchFamily="18" charset="0"/>
                        </a:rPr>
                        <a:t> 10 </a:t>
                      </a:r>
                      <a:r>
                        <a:rPr lang="en-US" i="1" baseline="0" dirty="0" err="1" smtClean="0">
                          <a:latin typeface="Times New Roman" pitchFamily="18" charset="0"/>
                          <a:cs typeface="Times New Roman" pitchFamily="18" charset="0"/>
                        </a:rPr>
                        <a:t>trđ</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đến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dưới</a:t>
                      </a:r>
                      <a:r>
                        <a:rPr lang="en-US" i="1" baseline="0" dirty="0" smtClean="0">
                          <a:latin typeface="Times New Roman" pitchFamily="18" charset="0"/>
                          <a:cs typeface="Times New Roman" pitchFamily="18" charset="0"/>
                        </a:rPr>
                        <a:t> 20 </a:t>
                      </a:r>
                      <a:r>
                        <a:rPr lang="en-US" i="1" baseline="0" dirty="0" err="1" smtClean="0">
                          <a:latin typeface="Times New Roman" pitchFamily="18" charset="0"/>
                          <a:cs typeface="Times New Roman" pitchFamily="18" charset="0"/>
                        </a:rPr>
                        <a:t>trđ</a:t>
                      </a:r>
                      <a:endParaRPr lang="en-US" i="1" dirty="0">
                        <a:latin typeface="Times New Roman" pitchFamily="18" charset="0"/>
                        <a:cs typeface="Times New Roman" pitchFamily="18" charset="0"/>
                      </a:endParaRPr>
                    </a:p>
                  </a:txBody>
                  <a:tcPr/>
                </a:tc>
                <a:tc>
                  <a:txBody>
                    <a:bodyPr/>
                    <a:lstStyle/>
                    <a:p>
                      <a:pPr marL="285750" indent="-285750">
                        <a:spcAft>
                          <a:spcPts val="0"/>
                        </a:spcAft>
                        <a:buFontTx/>
                        <a:buChar char="-"/>
                      </a:pP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a:t>
                      </a:r>
                    </a:p>
                    <a:p>
                      <a:pPr marL="285750" indent="-285750">
                        <a:spcAft>
                          <a:spcPts val="0"/>
                        </a:spcAft>
                        <a:buFontTx/>
                        <a:buChar char="-"/>
                      </a:pP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mua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bán</a:t>
                      </a:r>
                      <a:endParaRPr lang="en-US" i="1" baseline="0" dirty="0" smtClean="0">
                        <a:latin typeface="Times New Roman" pitchFamily="18" charset="0"/>
                        <a:cs typeface="Times New Roman" pitchFamily="18" charset="0"/>
                      </a:endParaRPr>
                    </a:p>
                    <a:p>
                      <a:pPr marL="285750" indent="-285750">
                        <a:spcAft>
                          <a:spcPts val="0"/>
                        </a:spcAft>
                        <a:buFontTx/>
                        <a:buChar char="-"/>
                      </a:pP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nghiệm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endParaRPr lang="en-US" i="1" dirty="0">
                        <a:latin typeface="Times New Roman" pitchFamily="18" charset="0"/>
                        <a:cs typeface="Times New Roman" pitchFamily="18" charset="0"/>
                      </a:endParaRPr>
                    </a:p>
                  </a:txBody>
                  <a:tcPr/>
                </a:tc>
              </a:tr>
              <a:tr h="16019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latin typeface="Times New Roman" pitchFamily="18" charset="0"/>
                          <a:cs typeface="Times New Roman" pitchFamily="18" charset="0"/>
                        </a:rPr>
                        <a:t>8.3</a:t>
                      </a: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trị</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từ</a:t>
                      </a:r>
                      <a:r>
                        <a:rPr lang="en-US" i="1" baseline="0" dirty="0" smtClean="0">
                          <a:latin typeface="Times New Roman" pitchFamily="18" charset="0"/>
                          <a:cs typeface="Times New Roman" pitchFamily="18" charset="0"/>
                        </a:rPr>
                        <a:t>  20 </a:t>
                      </a:r>
                      <a:r>
                        <a:rPr lang="en-US" i="1" baseline="0" dirty="0" err="1" smtClean="0">
                          <a:latin typeface="Times New Roman" pitchFamily="18" charset="0"/>
                          <a:cs typeface="Times New Roman" pitchFamily="18" charset="0"/>
                        </a:rPr>
                        <a:t>trđ</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đến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dưới</a:t>
                      </a:r>
                      <a:r>
                        <a:rPr lang="en-US" i="1" baseline="0" dirty="0" smtClean="0">
                          <a:latin typeface="Times New Roman" pitchFamily="18" charset="0"/>
                          <a:cs typeface="Times New Roman" pitchFamily="18" charset="0"/>
                        </a:rPr>
                        <a:t> 100 </a:t>
                      </a:r>
                      <a:r>
                        <a:rPr lang="en-US" i="1" baseline="0" dirty="0" err="1" smtClean="0">
                          <a:latin typeface="Times New Roman" pitchFamily="18" charset="0"/>
                          <a:cs typeface="Times New Roman" pitchFamily="18" charset="0"/>
                        </a:rPr>
                        <a:t>trđ</a:t>
                      </a:r>
                      <a:endParaRPr lang="en-US" i="1" dirty="0" smtClean="0">
                        <a:latin typeface="Times New Roman" pitchFamily="18" charset="0"/>
                        <a:cs typeface="Times New Roman" pitchFamily="18" charset="0"/>
                      </a:endParaRPr>
                    </a:p>
                  </a:txBody>
                  <a:tcPr/>
                </a:tc>
                <a:tc>
                  <a:txBody>
                    <a:bodyPr/>
                    <a:lstStyle/>
                    <a:p>
                      <a:pPr marL="285750" indent="-285750">
                        <a:buFontTx/>
                        <a:buChar char="-"/>
                      </a:pPr>
                      <a:r>
                        <a:rPr lang="en-US" i="1" baseline="0" dirty="0" err="1" smtClean="0">
                          <a:latin typeface="Times New Roman" pitchFamily="18" charset="0"/>
                          <a:cs typeface="Times New Roman" pitchFamily="18" charset="0"/>
                        </a:rPr>
                        <a:t>Hóa</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a:t>
                      </a:r>
                    </a:p>
                    <a:p>
                      <a:pPr marL="285750" indent="-285750">
                        <a:buFontTx/>
                        <a:buChar char="-"/>
                      </a:pPr>
                      <a:r>
                        <a:rPr lang="en-US" i="1" baseline="0" dirty="0" smtClean="0">
                          <a:latin typeface="Times New Roman" pitchFamily="18" charset="0"/>
                          <a:cs typeface="Times New Roman" pitchFamily="18" charset="0"/>
                        </a:rPr>
                        <a:t>02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r>
                        <a:rPr lang="en-US" i="1" baseline="0" dirty="0" smtClean="0">
                          <a:latin typeface="Times New Roman" pitchFamily="18" charset="0"/>
                          <a:cs typeface="Times New Roman" pitchFamily="18" charset="0"/>
                        </a:rPr>
                        <a:t> </a:t>
                      </a:r>
                    </a:p>
                    <a:p>
                      <a:pPr marL="285750" indent="-285750">
                        <a:buFontTx/>
                        <a:buChar char="-"/>
                      </a:pPr>
                      <a:r>
                        <a:rPr lang="en-US" i="1" baseline="0" dirty="0" smtClean="0">
                          <a:latin typeface="Times New Roman" pitchFamily="18" charset="0"/>
                          <a:cs typeface="Times New Roman" pitchFamily="18" charset="0"/>
                        </a:rPr>
                        <a:t>02 </a:t>
                      </a: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nghiệm</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thu</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thanh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lý</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hợp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đồng</a:t>
                      </a:r>
                      <a:endParaRPr lang="en-US" i="1" baseline="0" dirty="0" smtClean="0">
                        <a:latin typeface="Times New Roman" pitchFamily="18" charset="0"/>
                        <a:cs typeface="Times New Roman" pitchFamily="18" charset="0"/>
                      </a:endParaRPr>
                    </a:p>
                    <a:p>
                      <a:pPr marL="285750" indent="-285750">
                        <a:buFontTx/>
                        <a:buChar char="-"/>
                      </a:pPr>
                      <a:r>
                        <a:rPr lang="en-US" i="1" baseline="0" dirty="0" smtClean="0">
                          <a:latin typeface="Times New Roman" pitchFamily="18" charset="0"/>
                          <a:cs typeface="Times New Roman" pitchFamily="18" charset="0"/>
                        </a:rPr>
                        <a:t>02 QĐ </a:t>
                      </a:r>
                      <a:r>
                        <a:rPr lang="en-US" i="1" baseline="0" dirty="0" err="1" smtClean="0">
                          <a:latin typeface="Times New Roman" pitchFamily="18" charset="0"/>
                          <a:cs typeface="Times New Roman" pitchFamily="18" charset="0"/>
                        </a:rPr>
                        <a:t>chỉ</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định</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cung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cấp</a:t>
                      </a:r>
                      <a:r>
                        <a:rPr lang="en-US" i="1" baseline="0" dirty="0" smtClean="0">
                          <a:latin typeface="Times New Roman" pitchFamily="18" charset="0"/>
                          <a:cs typeface="Times New Roman" pitchFamily="18" charset="0"/>
                        </a:rPr>
                        <a:t>, 01 </a:t>
                      </a:r>
                      <a:r>
                        <a:rPr lang="en-US" i="1" baseline="0" dirty="0" err="1" smtClean="0">
                          <a:latin typeface="Times New Roman" pitchFamily="18" charset="0"/>
                          <a:cs typeface="Times New Roman" pitchFamily="18" charset="0"/>
                        </a:rPr>
                        <a:t>Biên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bản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xét</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chọn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nhà</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cung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cấp</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báo</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giá</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của</a:t>
                      </a:r>
                      <a:r>
                        <a:rPr lang="en-US" i="1" baseline="0" dirty="0" smtClean="0">
                          <a:latin typeface="Times New Roman" pitchFamily="18" charset="0"/>
                          <a:cs typeface="Times New Roman" pitchFamily="18" charset="0"/>
                        </a:rPr>
                        <a:t> 3 </a:t>
                      </a:r>
                      <a:r>
                        <a:rPr lang="en-US" i="1" baseline="0" dirty="0" err="1" smtClean="0">
                          <a:latin typeface="Times New Roman" pitchFamily="18" charset="0"/>
                          <a:cs typeface="Times New Roman" pitchFamily="18" charset="0"/>
                        </a:rPr>
                        <a:t>đơn</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vị</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cung</a:t>
                      </a:r>
                      <a:r>
                        <a:rPr lang="en-US" i="1" baseline="0" dirty="0" smtClean="0">
                          <a:latin typeface="Times New Roman" pitchFamily="18" charset="0"/>
                          <a:cs typeface="Times New Roman" pitchFamily="18" charset="0"/>
                        </a:rPr>
                        <a:t> </a:t>
                      </a:r>
                      <a:r>
                        <a:rPr lang="en-US" i="1" baseline="0" dirty="0" err="1" smtClean="0">
                          <a:latin typeface="Times New Roman" pitchFamily="18" charset="0"/>
                          <a:cs typeface="Times New Roman" pitchFamily="18" charset="0"/>
                        </a:rPr>
                        <a:t>cấp</a:t>
                      </a:r>
                      <a:r>
                        <a:rPr lang="en-US" i="1" baseline="0" dirty="0" smtClean="0">
                          <a:latin typeface="Times New Roman" pitchFamily="18" charset="0"/>
                          <a:cs typeface="Times New Roman" pitchFamily="18" charset="0"/>
                        </a:rPr>
                        <a:t> </a:t>
                      </a:r>
                      <a:endParaRPr lang="en-US" i="1" dirty="0" smtClean="0">
                        <a:latin typeface="Times New Roman" pitchFamily="18" charset="0"/>
                        <a:cs typeface="Times New Roman" pitchFamily="18" charset="0"/>
                      </a:endParaRPr>
                    </a:p>
                  </a:txBody>
                  <a:tcPr/>
                </a:tc>
              </a:tr>
              <a:tr h="13624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i="1" dirty="0" smtClean="0">
                        <a:latin typeface="Times New Roman" pitchFamily="18" charset="0"/>
                        <a:cs typeface="Times New Roman" pitchFamily="18"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latin typeface="Times New Roman" pitchFamily="18" charset="0"/>
                        <a:cs typeface="Times New Roman" pitchFamily="18" charset="0"/>
                      </a:endParaRPr>
                    </a:p>
                  </a:txBody>
                  <a:tcPr/>
                </a:tc>
                <a:tc>
                  <a:txBody>
                    <a:bodyPr/>
                    <a:lstStyle/>
                    <a:p>
                      <a:pPr marL="285750" indent="-285750">
                        <a:buFontTx/>
                        <a:buChar char="-"/>
                      </a:pPr>
                      <a:endParaRPr lang="en-US" i="1" dirty="0" smtClean="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a:solidFill>
                  <a:srgbClr val="0000FF"/>
                </a:solidFill>
              </a:rPr>
              <a:t>IV- HỆ THỐNG CHỨNG TỪ, BIỂU MẪU THANH TOÁN KINH PHÍ</a:t>
            </a:r>
          </a:p>
        </p:txBody>
      </p:sp>
      <p:graphicFrame>
        <p:nvGraphicFramePr>
          <p:cNvPr id="2" name="Table 1"/>
          <p:cNvGraphicFramePr>
            <a:graphicFrameLocks noGrp="1"/>
          </p:cNvGraphicFramePr>
          <p:nvPr>
            <p:extLst>
              <p:ext uri="{D42A27DB-BD31-4B8C-83A1-F6EECF244321}">
                <p14:modId xmlns:p14="http://schemas.microsoft.com/office/powerpoint/2010/main" val="2336747304"/>
              </p:ext>
            </p:extLst>
          </p:nvPr>
        </p:nvGraphicFramePr>
        <p:xfrm>
          <a:off x="381000" y="1210082"/>
          <a:ext cx="8382000" cy="5571718"/>
        </p:xfrm>
        <a:graphic>
          <a:graphicData uri="http://schemas.openxmlformats.org/drawingml/2006/table">
            <a:tbl>
              <a:tblPr firstRow="1" bandRow="1">
                <a:tableStyleId>{5C22544A-7EE6-4342-B048-85BDC9FD1C3A}</a:tableStyleId>
              </a:tblPr>
              <a:tblGrid>
                <a:gridCol w="754380"/>
                <a:gridCol w="3352800"/>
                <a:gridCol w="4274820"/>
              </a:tblGrid>
              <a:tr h="464453">
                <a:tc>
                  <a:txBody>
                    <a:bodyPr/>
                    <a:lstStyle/>
                    <a:p>
                      <a:pPr algn="ctr"/>
                      <a:r>
                        <a:rPr lang="en-US" sz="1800" dirty="0" smtClean="0">
                          <a:latin typeface="Times New Roman" pitchFamily="18" charset="0"/>
                          <a:cs typeface="Times New Roman" pitchFamily="18" charset="0"/>
                        </a:rPr>
                        <a:t>STT</a:t>
                      </a:r>
                      <a:endParaRPr lang="en-US" sz="1800" dirty="0">
                        <a:latin typeface="Times New Roman" pitchFamily="18" charset="0"/>
                        <a:cs typeface="Times New Roman" pitchFamily="18" charset="0"/>
                      </a:endParaRPr>
                    </a:p>
                  </a:txBody>
                  <a:tcPr marT="45723" marB="45723"/>
                </a:tc>
                <a:tc>
                  <a:txBody>
                    <a:bodyPr/>
                    <a:lstStyle/>
                    <a:p>
                      <a:pPr algn="ctr"/>
                      <a:r>
                        <a:rPr lang="en-US" sz="1800" smtClean="0">
                          <a:latin typeface="Times New Roman" pitchFamily="18" charset="0"/>
                          <a:cs typeface="Times New Roman" pitchFamily="18" charset="0"/>
                        </a:rPr>
                        <a:t>NỘI DUNG CÔNG VIỆC</a:t>
                      </a:r>
                      <a:endParaRPr lang="en-US" sz="1800">
                        <a:latin typeface="Times New Roman" pitchFamily="18" charset="0"/>
                        <a:cs typeface="Times New Roman" pitchFamily="18" charset="0"/>
                      </a:endParaRPr>
                    </a:p>
                  </a:txBody>
                  <a:tcPr marT="45723" marB="45723"/>
                </a:tc>
                <a:tc>
                  <a:txBody>
                    <a:bodyPr/>
                    <a:lstStyle/>
                    <a:p>
                      <a:pPr algn="ctr"/>
                      <a:r>
                        <a:rPr lang="en-US" sz="1800" dirty="0" smtClean="0">
                          <a:latin typeface="Times New Roman" pitchFamily="18" charset="0"/>
                          <a:cs typeface="Times New Roman" pitchFamily="18" charset="0"/>
                        </a:rPr>
                        <a:t>HỒ S</a:t>
                      </a:r>
                      <a:r>
                        <a:rPr lang="vi-VN" sz="1800" dirty="0" smtClean="0">
                          <a:latin typeface="Times New Roman" pitchFamily="18" charset="0"/>
                          <a:cs typeface="Times New Roman" pitchFamily="18" charset="0"/>
                        </a:rPr>
                        <a:t>Ơ</a:t>
                      </a:r>
                      <a:r>
                        <a:rPr lang="en-US" sz="1800" dirty="0" smtClean="0">
                          <a:latin typeface="Times New Roman" pitchFamily="18" charset="0"/>
                          <a:cs typeface="Times New Roman" pitchFamily="18" charset="0"/>
                        </a:rPr>
                        <a:t>, CHỨNG TỪ LIÊN QUAN</a:t>
                      </a:r>
                      <a:endParaRPr lang="en-US" sz="1800" dirty="0">
                        <a:latin typeface="Times New Roman" pitchFamily="18" charset="0"/>
                        <a:cs typeface="Times New Roman" pitchFamily="18" charset="0"/>
                      </a:endParaRPr>
                    </a:p>
                  </a:txBody>
                  <a:tcPr marT="45723" marB="45723"/>
                </a:tc>
              </a:tr>
              <a:tr h="1061603">
                <a:tc>
                  <a:txBody>
                    <a:bodyPr/>
                    <a:lstStyle/>
                    <a:p>
                      <a:pPr algn="ctr"/>
                      <a:r>
                        <a:rPr lang="en-US" sz="1800" i="1" dirty="0" smtClean="0">
                          <a:latin typeface="Times New Roman" pitchFamily="18" charset="0"/>
                          <a:cs typeface="Times New Roman" pitchFamily="18" charset="0"/>
                        </a:rPr>
                        <a:t>9</a:t>
                      </a:r>
                      <a:endParaRPr lang="en-US" sz="1800" i="1" dirty="0">
                        <a:latin typeface="Times New Roman" pitchFamily="18" charset="0"/>
                        <a:cs typeface="Times New Roman" pitchFamily="18" charset="0"/>
                      </a:endParaRP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1" kern="1200" dirty="0" err="1" smtClean="0">
                          <a:solidFill>
                            <a:schemeClr val="tx1"/>
                          </a:solidFill>
                          <a:effectLst/>
                          <a:latin typeface="Times New Roman" pitchFamily="18" charset="0"/>
                          <a:ea typeface="+mn-ea"/>
                          <a:cs typeface="Times New Roman" pitchFamily="18" charset="0"/>
                        </a:rPr>
                        <a:t>Mua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sản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phẩm</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của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nông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dân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nhân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không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có</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tư</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cách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pháp</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nhân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không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có</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hóa</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đơn</a:t>
                      </a:r>
                      <a:r>
                        <a:rPr kumimoji="0" lang="en-US" sz="1800" i="1" kern="1200" baseline="0" dirty="0" smtClean="0">
                          <a:solidFill>
                            <a:schemeClr val="tx1"/>
                          </a:solidFill>
                          <a:effectLst/>
                          <a:latin typeface="Times New Roman" pitchFamily="18" charset="0"/>
                          <a:ea typeface="+mn-ea"/>
                          <a:cs typeface="Times New Roman" pitchFamily="18" charset="0"/>
                        </a:rPr>
                        <a:t>.</a:t>
                      </a:r>
                      <a:endParaRPr lang="en-US" sz="1800" i="1" dirty="0" smtClean="0">
                        <a:latin typeface="Times New Roman" pitchFamily="18" charset="0"/>
                        <a:cs typeface="Times New Roman" pitchFamily="18" charset="0"/>
                      </a:endParaRPr>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hlinkClick r:id="rId2" action="ppaction://hlinkfile"/>
                        </a:rPr>
                        <a:t>Hợp</a:t>
                      </a:r>
                      <a:r>
                        <a:rPr kumimoji="0" lang="en-US" sz="1800" i="1" kern="1200" dirty="0" smtClean="0">
                          <a:solidFill>
                            <a:schemeClr val="tx1"/>
                          </a:solidFill>
                          <a:effectLst/>
                          <a:latin typeface="Times New Roman" pitchFamily="18" charset="0"/>
                          <a:ea typeface="+mn-ea"/>
                          <a:cs typeface="Times New Roman" pitchFamily="18" charset="0"/>
                          <a:hlinkClick r:id="rId2"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2" action="ppaction://hlinkfile"/>
                        </a:rPr>
                        <a:t>đồng</a:t>
                      </a:r>
                      <a:r>
                        <a:rPr kumimoji="0" lang="en-US" sz="1800" i="1" kern="1200" dirty="0" smtClean="0">
                          <a:solidFill>
                            <a:schemeClr val="tx1"/>
                          </a:solidFill>
                          <a:effectLst/>
                          <a:latin typeface="Times New Roman" pitchFamily="18" charset="0"/>
                          <a:ea typeface="+mn-ea"/>
                          <a:cs typeface="Times New Roman" pitchFamily="18" charset="0"/>
                          <a:hlinkClick r:id="rId2" action="ppaction://hlinkfile"/>
                        </a:rPr>
                        <a:t> </a:t>
                      </a:r>
                      <a:endParaRPr kumimoji="0" lang="en-US" sz="1800" i="1"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Thanh</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lý</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hợp</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 </a:t>
                      </a:r>
                      <a:r>
                        <a:rPr kumimoji="0" lang="en-US" sz="1800" i="1" kern="1200" dirty="0" err="1" smtClean="0">
                          <a:solidFill>
                            <a:schemeClr val="tx1"/>
                          </a:solidFill>
                          <a:effectLst/>
                          <a:latin typeface="Times New Roman" pitchFamily="18" charset="0"/>
                          <a:ea typeface="+mn-ea"/>
                          <a:cs typeface="Times New Roman" pitchFamily="18" charset="0"/>
                          <a:hlinkClick r:id="rId3" action="ppaction://hlinkfile"/>
                        </a:rPr>
                        <a:t>đồng</a:t>
                      </a:r>
                      <a:r>
                        <a:rPr kumimoji="0" lang="en-US" sz="1800" i="1" kern="1200" dirty="0" smtClean="0">
                          <a:solidFill>
                            <a:schemeClr val="tx1"/>
                          </a:solidFill>
                          <a:effectLst/>
                          <a:latin typeface="Times New Roman" pitchFamily="18" charset="0"/>
                          <a:ea typeface="+mn-ea"/>
                          <a:cs typeface="Times New Roman" pitchFamily="18" charset="0"/>
                          <a:hlinkClick r:id="rId3" action="ppaction://hlinkfile"/>
                        </a:rPr>
                        <a:t>.</a:t>
                      </a:r>
                      <a:endParaRPr kumimoji="0" lang="en-US" sz="1800" i="1" kern="1200" dirty="0" smtClean="0">
                        <a:solidFill>
                          <a:schemeClr val="tx1"/>
                        </a:solidFill>
                        <a:effectLst/>
                        <a:latin typeface="Times New Roman" pitchFamily="18" charset="0"/>
                        <a:ea typeface="+mn-ea"/>
                        <a:cs typeface="Times New Roman" pitchFamily="18" charset="0"/>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Biên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nhận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p>
                  </a:txBody>
                  <a:tcPr marT="45724" marB="45724"/>
                </a:tc>
              </a:tr>
              <a:tr h="269086">
                <a:tc>
                  <a:txBody>
                    <a:bodyPr/>
                    <a:lstStyle/>
                    <a:p>
                      <a:pPr algn="ctr"/>
                      <a:r>
                        <a:rPr lang="en-US" sz="1800" dirty="0" smtClean="0">
                          <a:latin typeface="Times New Roman" pitchFamily="18" charset="0"/>
                          <a:cs typeface="Times New Roman" pitchFamily="18" charset="0"/>
                        </a:rPr>
                        <a:t>10</a:t>
                      </a:r>
                      <a:endParaRPr lang="en-US" sz="1800" dirty="0">
                        <a:latin typeface="Times New Roman" pitchFamily="18" charset="0"/>
                        <a:cs typeface="Times New Roman" pitchFamily="18" charset="0"/>
                      </a:endParaRPr>
                    </a:p>
                  </a:txBody>
                  <a:tcPr marT="45723" marB="45723"/>
                </a:tc>
                <a:tc gridSpan="2">
                  <a:txBody>
                    <a:bodyPr/>
                    <a:lstStyle/>
                    <a:p>
                      <a:r>
                        <a:rPr kumimoji="0" lang="en-US" sz="1800" kern="1200" dirty="0" err="1" smtClean="0">
                          <a:solidFill>
                            <a:schemeClr val="tx1"/>
                          </a:solidFill>
                          <a:effectLst/>
                          <a:latin typeface="Times New Roman" pitchFamily="18" charset="0"/>
                          <a:ea typeface="+mn-ea"/>
                          <a:cs typeface="Times New Roman" pitchFamily="18" charset="0"/>
                        </a:rPr>
                        <a:t>Hội</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thảo</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hội</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nghị</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khoa</a:t>
                      </a:r>
                      <a:r>
                        <a:rPr kumimoji="0" lang="en-US" sz="1800" kern="1200" dirty="0" smtClean="0">
                          <a:solidFill>
                            <a:schemeClr val="tx1"/>
                          </a:solidFill>
                          <a:effectLst/>
                          <a:latin typeface="Times New Roman" pitchFamily="18" charset="0"/>
                          <a:ea typeface="+mn-ea"/>
                          <a:cs typeface="Times New Roman" pitchFamily="18" charset="0"/>
                        </a:rPr>
                        <a:t> </a:t>
                      </a:r>
                      <a:r>
                        <a:rPr kumimoji="0" lang="en-US" sz="1800" kern="1200" dirty="0" err="1" smtClean="0">
                          <a:solidFill>
                            <a:schemeClr val="tx1"/>
                          </a:solidFill>
                          <a:effectLst/>
                          <a:latin typeface="Times New Roman" pitchFamily="18" charset="0"/>
                          <a:ea typeface="+mn-ea"/>
                          <a:cs typeface="Times New Roman" pitchFamily="18" charset="0"/>
                        </a:rPr>
                        <a:t>học</a:t>
                      </a:r>
                      <a:endParaRPr lang="en-US" sz="1800" dirty="0">
                        <a:latin typeface="Times New Roman" pitchFamily="18" charset="0"/>
                        <a:cs typeface="Times New Roman" pitchFamily="18" charset="0"/>
                      </a:endParaRPr>
                    </a:p>
                  </a:txBody>
                  <a:tcPr marT="45723" marB="45723"/>
                </a:tc>
                <a:tc hMerge="1">
                  <a:txBody>
                    <a:bodyPr/>
                    <a:lstStyle/>
                    <a:p>
                      <a:endParaRPr lang="en-US"/>
                    </a:p>
                  </a:txBody>
                  <a:tcPr/>
                </a:tc>
              </a:tr>
              <a:tr h="1689578">
                <a:tc>
                  <a:txBody>
                    <a:bodyPr/>
                    <a:lstStyle/>
                    <a:p>
                      <a:pPr algn="ctr"/>
                      <a:r>
                        <a:rPr lang="en-US" sz="1800" i="1" dirty="0" smtClean="0">
                          <a:latin typeface="Times New Roman" pitchFamily="18" charset="0"/>
                          <a:cs typeface="Times New Roman" pitchFamily="18" charset="0"/>
                        </a:rPr>
                        <a:t>10.1</a:t>
                      </a:r>
                      <a:endParaRPr lang="en-US" sz="1800" i="1" dirty="0">
                        <a:latin typeface="Times New Roman" pitchFamily="18" charset="0"/>
                        <a:cs typeface="Times New Roman" pitchFamily="18" charset="0"/>
                      </a:endParaRPr>
                    </a:p>
                  </a:txBody>
                  <a:tcPr marT="45723" marB="45723"/>
                </a:tc>
                <a:tc>
                  <a:txBody>
                    <a:bodyPr/>
                    <a:lstStyle/>
                    <a:p>
                      <a:r>
                        <a:rPr kumimoji="0" lang="en-US" sz="1800" i="1" kern="1200" dirty="0" err="1" smtClean="0">
                          <a:solidFill>
                            <a:schemeClr val="tx1"/>
                          </a:solidFill>
                          <a:effectLst/>
                          <a:latin typeface="Times New Roman" pitchFamily="18" charset="0"/>
                          <a:ea typeface="+mn-ea"/>
                          <a:cs typeface="Times New Roman" pitchFamily="18" charset="0"/>
                        </a:rPr>
                        <a:t>Thù</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lao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những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người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tham</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dự</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thảo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nghị</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kể</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cả</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trì</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thư</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ký</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thảo</a:t>
                      </a:r>
                      <a:endParaRPr lang="en-US" sz="1800" i="1" dirty="0">
                        <a:latin typeface="Times New Roman" pitchFamily="18" charset="0"/>
                        <a:cs typeface="Times New Roman" pitchFamily="18" charset="0"/>
                      </a:endParaRPr>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Chương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trình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hội</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thảo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hội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nghị</a:t>
                      </a:r>
                      <a:r>
                        <a:rPr kumimoji="0" lang="en-US" sz="1800" i="1" kern="1200" dirty="0" smtClean="0">
                          <a:solidFill>
                            <a:schemeClr val="tx1"/>
                          </a:solidFill>
                          <a:effectLst/>
                          <a:latin typeface="Times New Roman" pitchFamily="18" charset="0"/>
                          <a:ea typeface="+mn-ea"/>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Bảng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kê</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d</a:t>
                      </a:r>
                      <a:r>
                        <a:rPr kumimoji="0" lang="en-US" sz="1800" i="1" kern="1200" dirty="0" err="1" smtClean="0">
                          <a:solidFill>
                            <a:schemeClr val="tx1"/>
                          </a:solidFill>
                          <a:effectLst/>
                          <a:latin typeface="Times New Roman" pitchFamily="18" charset="0"/>
                          <a:ea typeface="+mn-ea"/>
                          <a:cs typeface="Times New Roman" pitchFamily="18" charset="0"/>
                        </a:rPr>
                        <a:t>anh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sách</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nhận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có</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chữ</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ký</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của</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người</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nhận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tiền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xác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nhận</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nhiệm</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nhiệm</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vụ</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và</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trưởng</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tổ</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chức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chủ</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trì</a:t>
                      </a:r>
                      <a:r>
                        <a:rPr kumimoji="0" lang="en-US" sz="1800" i="1" kern="1200" baseline="0" dirty="0" smtClean="0">
                          <a:solidFill>
                            <a:schemeClr val="tx1"/>
                          </a:solidFill>
                          <a:effectLst/>
                          <a:latin typeface="Times New Roman" pitchFamily="18" charset="0"/>
                          <a:ea typeface="+mn-ea"/>
                          <a:cs typeface="Times New Roman" pitchFamily="18" charset="0"/>
                        </a:rPr>
                        <a:t>)</a:t>
                      </a:r>
                      <a:endParaRPr lang="en-US" sz="1800" i="1" dirty="0" smtClean="0">
                        <a:latin typeface="Times New Roman" pitchFamily="18" charset="0"/>
                        <a:cs typeface="Times New Roman" pitchFamily="18" charset="0"/>
                      </a:endParaRPr>
                    </a:p>
                  </a:txBody>
                  <a:tcPr marT="45723" marB="45723"/>
                </a:tc>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latin typeface="Times New Roman" pitchFamily="18" charset="0"/>
                          <a:cs typeface="Times New Roman" pitchFamily="18" charset="0"/>
                        </a:rPr>
                        <a:t>10.2</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công</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thù</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lao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cho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báo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viên</a:t>
                      </a:r>
                      <a:endParaRPr lang="en-US" sz="1800" i="1" dirty="0" smtClean="0">
                        <a:latin typeface="Times New Roman" pitchFamily="18" charset="0"/>
                        <a:cs typeface="Times New Roman" pitchFamily="18" charset="0"/>
                      </a:endParaRPr>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Các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baseline="0" dirty="0" err="1" smtClean="0">
                          <a:solidFill>
                            <a:schemeClr val="tx1"/>
                          </a:solidFill>
                          <a:effectLst/>
                          <a:latin typeface="Times New Roman" pitchFamily="18" charset="0"/>
                          <a:ea typeface="+mn-ea"/>
                          <a:cs typeface="Times New Roman" pitchFamily="18" charset="0"/>
                        </a:rPr>
                        <a:t>báo</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cáo</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khoa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học</a:t>
                      </a:r>
                      <a:r>
                        <a:rPr kumimoji="0" lang="en-US" sz="1800" i="1" kern="1200" baseline="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của</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tác</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giả</a:t>
                      </a:r>
                      <a:r>
                        <a:rPr kumimoji="0" lang="en-US" sz="1800" i="1" kern="1200" dirty="0" smtClean="0">
                          <a:solidFill>
                            <a:schemeClr val="tx1"/>
                          </a:solidFill>
                          <a:effectLst/>
                          <a:latin typeface="Times New Roman" pitchFamily="18" charset="0"/>
                          <a:ea typeface="+mn-ea"/>
                          <a:cs typeface="Times New Roman" pitchFamily="18" charset="0"/>
                        </a:rPr>
                        <a:t>.</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i="1" kern="1200" dirty="0" err="1" smtClean="0">
                          <a:solidFill>
                            <a:schemeClr val="tx1"/>
                          </a:solidFill>
                          <a:effectLst/>
                          <a:latin typeface="Times New Roman" pitchFamily="18" charset="0"/>
                          <a:ea typeface="+mn-ea"/>
                          <a:cs typeface="Times New Roman" pitchFamily="18" charset="0"/>
                        </a:rPr>
                        <a:t>Biên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nhận</a:t>
                      </a:r>
                      <a:r>
                        <a:rPr kumimoji="0" lang="en-US" sz="1800" i="1" kern="1200" dirty="0" smtClean="0">
                          <a:solidFill>
                            <a:schemeClr val="tx1"/>
                          </a:solidFill>
                          <a:effectLst/>
                          <a:latin typeface="Times New Roman" pitchFamily="18" charset="0"/>
                          <a:ea typeface="+mn-ea"/>
                          <a:cs typeface="Times New Roman" pitchFamily="18" charset="0"/>
                        </a:rPr>
                        <a:t> </a:t>
                      </a:r>
                      <a:r>
                        <a:rPr kumimoji="0" lang="en-US" sz="1800" i="1" kern="1200" dirty="0" err="1" smtClean="0">
                          <a:solidFill>
                            <a:schemeClr val="tx1"/>
                          </a:solidFill>
                          <a:effectLst/>
                          <a:latin typeface="Times New Roman" pitchFamily="18" charset="0"/>
                          <a:ea typeface="+mn-ea"/>
                          <a:cs typeface="Times New Roman" pitchFamily="18" charset="0"/>
                        </a:rPr>
                        <a:t>tiền</a:t>
                      </a:r>
                      <a:r>
                        <a:rPr kumimoji="0" lang="en-US" sz="1800" i="1" kern="1200" dirty="0" smtClean="0">
                          <a:solidFill>
                            <a:schemeClr val="tx1"/>
                          </a:solidFill>
                          <a:effectLst/>
                          <a:latin typeface="Times New Roman" pitchFamily="18" charset="0"/>
                          <a:ea typeface="+mn-ea"/>
                          <a:cs typeface="Times New Roman" pitchFamily="18" charset="0"/>
                        </a:rPr>
                        <a:t>. </a:t>
                      </a:r>
                      <a:endParaRPr lang="en-US" sz="1800" i="1" dirty="0" smtClean="0">
                        <a:latin typeface="Times New Roman" pitchFamily="18" charset="0"/>
                        <a:cs typeface="Times New Roman" pitchFamily="18" charset="0"/>
                      </a:endParaRPr>
                    </a:p>
                  </a:txBody>
                  <a:tcPr marT="45723" marB="45723"/>
                </a:tc>
              </a:tr>
              <a:tr h="2690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11</a:t>
                      </a:r>
                    </a:p>
                  </a:txBody>
                  <a:tcPr marT="45723" marB="45723"/>
                </a:tc>
                <a:tc gridSpan="2">
                  <a:txBody>
                    <a:bodyPr/>
                    <a:lstStyle/>
                    <a:p>
                      <a:r>
                        <a:rPr kumimoji="0" lang="en-US" sz="1800" kern="1200" dirty="0" smtClean="0">
                          <a:solidFill>
                            <a:schemeClr val="tx1"/>
                          </a:solidFill>
                          <a:effectLst/>
                          <a:latin typeface="Times New Roman" pitchFamily="18" charset="0"/>
                          <a:ea typeface="+mn-ea"/>
                          <a:cs typeface="Times New Roman" pitchFamily="18" charset="0"/>
                        </a:rPr>
                        <a:t>Chi</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điều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tra</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khảo</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sát</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thu</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thập</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số</a:t>
                      </a:r>
                      <a:r>
                        <a:rPr kumimoji="0" lang="en-US" sz="1800" kern="1200" baseline="0" dirty="0" smtClean="0">
                          <a:solidFill>
                            <a:schemeClr val="tx1"/>
                          </a:solidFill>
                          <a:effectLst/>
                          <a:latin typeface="Times New Roman" pitchFamily="18" charset="0"/>
                          <a:ea typeface="+mn-ea"/>
                          <a:cs typeface="Times New Roman" pitchFamily="18" charset="0"/>
                        </a:rPr>
                        <a:t> </a:t>
                      </a:r>
                      <a:r>
                        <a:rPr kumimoji="0" lang="en-US" sz="1800" kern="1200" baseline="0" dirty="0" err="1" smtClean="0">
                          <a:solidFill>
                            <a:schemeClr val="tx1"/>
                          </a:solidFill>
                          <a:effectLst/>
                          <a:latin typeface="Times New Roman" pitchFamily="18" charset="0"/>
                          <a:ea typeface="+mn-ea"/>
                          <a:cs typeface="Times New Roman" pitchFamily="18" charset="0"/>
                        </a:rPr>
                        <a:t>liệu</a:t>
                      </a:r>
                      <a:endParaRPr lang="en-US" sz="1800" dirty="0">
                        <a:latin typeface="Times New Roman" pitchFamily="18" charset="0"/>
                        <a:cs typeface="Times New Roman" pitchFamily="18" charset="0"/>
                      </a:endParaRPr>
                    </a:p>
                  </a:txBody>
                  <a:tcPr marT="45723" marB="45723"/>
                </a:tc>
                <a:tc hMerge="1">
                  <a:txBody>
                    <a:bodyPr/>
                    <a:lstStyle/>
                    <a:p>
                      <a:endParaRPr lang="en-US"/>
                    </a:p>
                  </a:txBody>
                  <a:tcPr/>
                </a:tc>
              </a:tr>
              <a:tr h="8625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1" dirty="0" smtClean="0">
                          <a:latin typeface="Times New Roman" pitchFamily="18" charset="0"/>
                          <a:cs typeface="Times New Roman" pitchFamily="18" charset="0"/>
                        </a:rPr>
                        <a:t>11.1</a:t>
                      </a:r>
                    </a:p>
                  </a:txBody>
                  <a:tcPr marT="45723" marB="45723"/>
                </a:tc>
                <a:tc>
                  <a:txBody>
                    <a:bodyPr/>
                    <a:lstStyle/>
                    <a:p>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Xây</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dựng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phương</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án</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điều</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tra</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được</a:t>
                      </a:r>
                      <a:r>
                        <a:rPr kumimoji="0" lang="en-US" sz="1800" b="0" i="1" kern="120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800" b="0" i="1" kern="1200" dirty="0" err="1" smtClean="0">
                          <a:solidFill>
                            <a:schemeClr val="tx1"/>
                          </a:solidFill>
                          <a:effectLst/>
                          <a:latin typeface="Times New Roman" panose="02020603050405020304" pitchFamily="18" charset="0"/>
                          <a:ea typeface="+mn-ea"/>
                          <a:cs typeface="Times New Roman" panose="02020603050405020304" pitchFamily="18" charset="0"/>
                        </a:rPr>
                        <a:t>duyệt</a:t>
                      </a:r>
                      <a:endParaRPr lang="en-US" sz="1800" b="0" i="1" dirty="0">
                        <a:latin typeface="Times New Roman" pitchFamily="18" charset="0"/>
                        <a:cs typeface="Times New Roman" pitchFamily="18" charset="0"/>
                      </a:endParaRPr>
                    </a:p>
                  </a:txBody>
                  <a:tcPr marT="45723" marB="45723"/>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b="0" i="1" kern="1200" dirty="0" err="1" smtClean="0">
                          <a:solidFill>
                            <a:schemeClr val="tx1"/>
                          </a:solidFill>
                          <a:effectLst/>
                          <a:latin typeface="Times New Roman" pitchFamily="18" charset="0"/>
                          <a:ea typeface="+mn-ea"/>
                          <a:cs typeface="Times New Roman" pitchFamily="18" charset="0"/>
                        </a:rPr>
                        <a:t>Đề</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cương</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tổng</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quát</a:t>
                      </a:r>
                      <a:r>
                        <a:rPr kumimoji="0" lang="en-US" sz="1800" b="0" i="1" kern="1200" baseline="0" dirty="0" smtClean="0">
                          <a:solidFill>
                            <a:schemeClr val="tx1"/>
                          </a:solidFill>
                          <a:effectLst/>
                          <a:latin typeface="Times New Roman" pitchFamily="18" charset="0"/>
                          <a:ea typeface="+mn-ea"/>
                          <a:cs typeface="Times New Roman" pitchFamily="18" charset="0"/>
                        </a:rPr>
                        <a:t>/chi </a:t>
                      </a:r>
                      <a:r>
                        <a:rPr kumimoji="0" lang="en-US" sz="1800" b="0" i="1" kern="1200" baseline="0" dirty="0" err="1" smtClean="0">
                          <a:solidFill>
                            <a:schemeClr val="tx1"/>
                          </a:solidFill>
                          <a:effectLst/>
                          <a:latin typeface="Times New Roman" pitchFamily="18" charset="0"/>
                          <a:ea typeface="+mn-ea"/>
                          <a:cs typeface="Times New Roman" pitchFamily="18" charset="0"/>
                        </a:rPr>
                        <a:t>tiết</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được</a:t>
                      </a:r>
                      <a:r>
                        <a:rPr kumimoji="0" lang="en-US" sz="1800" b="0" i="1" kern="1200" baseline="0" dirty="0" smtClean="0">
                          <a:solidFill>
                            <a:schemeClr val="tx1"/>
                          </a:solidFill>
                          <a:effectLst/>
                          <a:latin typeface="Times New Roman" pitchFamily="18" charset="0"/>
                          <a:ea typeface="+mn-ea"/>
                          <a:cs typeface="Times New Roman" pitchFamily="18" charset="0"/>
                        </a:rPr>
                        <a:t> </a:t>
                      </a:r>
                      <a:r>
                        <a:rPr kumimoji="0" lang="en-US" sz="1800" b="0" i="1" kern="1200" baseline="0" dirty="0" err="1" smtClean="0">
                          <a:solidFill>
                            <a:schemeClr val="tx1"/>
                          </a:solidFill>
                          <a:effectLst/>
                          <a:latin typeface="Times New Roman" pitchFamily="18" charset="0"/>
                          <a:ea typeface="+mn-ea"/>
                          <a:cs typeface="Times New Roman" pitchFamily="18" charset="0"/>
                        </a:rPr>
                        <a:t>duyệt</a:t>
                      </a:r>
                      <a:endParaRPr kumimoji="0" lang="en-US" sz="1800" b="0" i="1" kern="1200" dirty="0" smtClean="0">
                        <a:solidFill>
                          <a:schemeClr val="tx1"/>
                        </a:solidFill>
                        <a:effectLst/>
                        <a:latin typeface="Times New Roman" pitchFamily="18" charset="0"/>
                        <a:ea typeface="+mn-ea"/>
                        <a:cs typeface="Times New Roman" pitchFamily="18" charset="0"/>
                        <a:hlinkClick r:id="rId4" action="ppaction://hlinkfile"/>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kumimoji="0" lang="en-US" sz="1800" b="0" i="1" kern="1200" dirty="0" err="1" smtClean="0">
                          <a:solidFill>
                            <a:schemeClr val="tx1"/>
                          </a:solidFill>
                          <a:effectLst/>
                          <a:latin typeface="Times New Roman" pitchFamily="18" charset="0"/>
                          <a:ea typeface="+mn-ea"/>
                          <a:cs typeface="Times New Roman" pitchFamily="18" charset="0"/>
                        </a:rPr>
                        <a:t>Biên</a:t>
                      </a:r>
                      <a:r>
                        <a:rPr kumimoji="0" lang="en-US" sz="1800" b="0" i="1" kern="1200" dirty="0" smtClean="0">
                          <a:solidFill>
                            <a:schemeClr val="tx1"/>
                          </a:solidFill>
                          <a:effectLst/>
                          <a:latin typeface="Times New Roman" pitchFamily="18" charset="0"/>
                          <a:ea typeface="+mn-ea"/>
                          <a:cs typeface="Times New Roman" pitchFamily="18" charset="0"/>
                        </a:rPr>
                        <a:t> </a:t>
                      </a:r>
                      <a:r>
                        <a:rPr kumimoji="0" lang="en-US" sz="1800" b="0" i="1" kern="1200" dirty="0" err="1" smtClean="0">
                          <a:solidFill>
                            <a:schemeClr val="tx1"/>
                          </a:solidFill>
                          <a:effectLst/>
                          <a:latin typeface="Times New Roman" pitchFamily="18" charset="0"/>
                          <a:ea typeface="+mn-ea"/>
                          <a:cs typeface="Times New Roman" pitchFamily="18" charset="0"/>
                        </a:rPr>
                        <a:t>nhận</a:t>
                      </a:r>
                      <a:r>
                        <a:rPr kumimoji="0" lang="en-US" sz="1800" b="0" i="1" kern="1200" dirty="0" smtClean="0">
                          <a:solidFill>
                            <a:schemeClr val="tx1"/>
                          </a:solidFill>
                          <a:effectLst/>
                          <a:latin typeface="Times New Roman" pitchFamily="18" charset="0"/>
                          <a:ea typeface="+mn-ea"/>
                          <a:cs typeface="Times New Roman" pitchFamily="18" charset="0"/>
                        </a:rPr>
                        <a:t> </a:t>
                      </a:r>
                      <a:r>
                        <a:rPr kumimoji="0" lang="en-US" sz="1800" b="0" i="1" kern="1200" dirty="0" err="1" smtClean="0">
                          <a:solidFill>
                            <a:schemeClr val="tx1"/>
                          </a:solidFill>
                          <a:effectLst/>
                          <a:latin typeface="Times New Roman" pitchFamily="18" charset="0"/>
                          <a:ea typeface="+mn-ea"/>
                          <a:cs typeface="Times New Roman" pitchFamily="18" charset="0"/>
                        </a:rPr>
                        <a:t>tiền</a:t>
                      </a:r>
                      <a:endParaRPr lang="en-US" sz="1800" i="1" dirty="0" smtClean="0">
                        <a:latin typeface="Times New Roman" pitchFamily="18" charset="0"/>
                        <a:cs typeface="Times New Roman" pitchFamily="18" charset="0"/>
                      </a:endParaRPr>
                    </a:p>
                  </a:txBody>
                  <a:tcPr marT="45723" marB="45723"/>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ln w="22225" cmpd="sng">
          <a:solidFill>
            <a:schemeClr val="tx1"/>
          </a:solidFill>
        </a:ln>
      </a:spPr>
      <a:bodyPr rtlCol="0" anchor="ctr"/>
      <a:lstStyle>
        <a:defPPr algn="ctr">
          <a:defRPr sz="2000" dirty="0" err="1" smtClean="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1950</TotalTime>
  <Words>2172</Words>
  <Application>Microsoft Office PowerPoint</Application>
  <PresentationFormat>On-screen Show (4:3)</PresentationFormat>
  <Paragraphs>269</Paragraphs>
  <Slides>16</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Lucida Sans Unicode</vt:lpstr>
      <vt:lpstr>Times New Roman</vt:lpstr>
      <vt:lpstr>Verdana</vt:lpstr>
      <vt:lpstr>Wingdings 2</vt:lpstr>
      <vt:lpstr>Wingdings 3</vt:lpstr>
      <vt:lpstr>Concourse</vt:lpstr>
      <vt:lpstr>Default Design</vt:lpstr>
      <vt:lpstr>THỦ TỤC   TẠM ỨNG VÀ THANH TOÁN  KINH PHÍ NHIỆM VỤ KHCN CÁC CẤP</vt:lpstr>
      <vt:lpstr>I- NHỮNG VẤN ĐỀ CHUNG CẦN BIẾT</vt:lpstr>
      <vt:lpstr>I- NHỮNG VẤN ĐỀ CHUNG CẦN BIẾT</vt:lpstr>
      <vt:lpstr>II- QUY TRÌNH TẠM ỨNG KINH PHÍ</vt:lpstr>
      <vt:lpstr>III- QUY TRÌNH HOÀN TẠM ỨNG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IV- HỆ THỐNG CHỨNG TỪ, BIỂU MẪU THANH TOÁN KINH PHÍ</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vxnam</dc:creator>
  <cp:lastModifiedBy>N</cp:lastModifiedBy>
  <cp:revision>169</cp:revision>
  <dcterms:created xsi:type="dcterms:W3CDTF">2013-10-28T03:10:20Z</dcterms:created>
  <dcterms:modified xsi:type="dcterms:W3CDTF">2018-05-09T02:26:40Z</dcterms:modified>
</cp:coreProperties>
</file>