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6F84-C6B3-4199-A90E-5E336F4C8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A4717-ADA3-47B2-A690-BAC5EC08E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D918-FE7C-410A-8ECB-DAF4857A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7CDC-37E4-4800-BE4B-DFDB721BB128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EAFE0-A989-4AFB-A791-A013F3E00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31504-18E4-4E70-AD41-4CC38692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1A05-5D7C-4C37-B589-CEB13286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4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8567-D87B-4E28-B5B9-7688EC90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09DFA-711D-4651-B2F5-47D063F6E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9CAC2-70B1-4FB9-A3FD-EABD7ED8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7CDC-37E4-4800-BE4B-DFDB721BB128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96630-E9EB-4269-B03B-A099E46A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1D1CD-6CB1-46E4-918A-394E5CD7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1A05-5D7C-4C37-B589-CEB13286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0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CA843-DE54-4D01-B6DC-E4D360FF5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6E462-4C73-4B88-B079-36B8BA25D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29C0C-FA87-409F-978B-BDF1C34D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7CDC-37E4-4800-BE4B-DFDB721BB128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B8911-0B61-4F8C-910C-5C3BC827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48548-5158-49C2-A75E-CD38A505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1A05-5D7C-4C37-B589-CEB13286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4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0910E-59D3-4AAB-938F-A6F7541A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22C14-2E3A-4720-A1C9-D63C87580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5EA3-72CC-443A-BC47-90A85218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7CDC-37E4-4800-BE4B-DFDB721BB128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E55E9-A839-4EC1-A081-52179C1B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F3841-FE30-4CC8-8002-DC4A1212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1A05-5D7C-4C37-B589-CEB13286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5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CFB5-74C4-488E-BDCD-DAA0AA3CB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C890-40EF-4D99-AA46-90B2E956A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56E92-77BF-4089-8FD8-A7335936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7CDC-37E4-4800-BE4B-DFDB721BB128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BB062-FBF0-4C07-A51D-BC57D138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8C8F4-0510-425B-84BE-A1E33F2B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1A05-5D7C-4C37-B589-CEB13286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2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D10B-93FD-4036-90A2-EC63ABE7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FA96B-8B4A-4704-B918-26F365BD5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DC594-0C73-435D-ACF0-CD5189F3E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25C1C-3790-4FC6-8371-2EEB6FD5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7CDC-37E4-4800-BE4B-DFDB721BB128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1642F-84A3-4853-9E13-FAD8237E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008A9-4733-40B8-9581-F97E1A06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1A05-5D7C-4C37-B589-CEB13286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7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4D75B-4DF3-46E8-814D-88739E3C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20481-8CF1-4A94-AC88-6ECDE652D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3D38D-3388-40BF-A968-D8C2C285B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557B7-850B-4EBA-9290-83750E126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B50D80-C298-4B5C-8BC3-BCCF8D173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6937A8-B1B8-437A-ACED-7F83EBC1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7CDC-37E4-4800-BE4B-DFDB721BB128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CF5E9-B036-4E75-8A6A-94AD39B9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02E111-B699-48CD-9E86-72C4B1BD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1A05-5D7C-4C37-B589-CEB13286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1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E7B82-201D-4DED-B8E2-C0307472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DC2E7-1611-4629-8C1A-E28CA087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7CDC-37E4-4800-BE4B-DFDB721BB128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5A445-B86D-4659-B3C0-09867BE5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EA9BB-A0A0-408C-A2AF-F44CC890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1A05-5D7C-4C37-B589-CEB13286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1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B04E1-C9AB-403F-B385-1935C5AD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7CDC-37E4-4800-BE4B-DFDB721BB128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59E140-C042-458B-8DC5-CFC95D5D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ED966-CA6B-423F-B5BC-F2B3090E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1A05-5D7C-4C37-B589-CEB13286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6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1141-F110-450A-9087-59AF52714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3E012-1601-4F1D-8FDB-91281E6AC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5B388-DA0A-4BD0-97FD-7093E6410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BAD7F-51FF-4F2A-A693-C22AFE6F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7CDC-37E4-4800-BE4B-DFDB721BB128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C1BBC-B199-483F-867C-81AFC2BD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1B01C-B094-4FB8-975C-C599F3EA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1A05-5D7C-4C37-B589-CEB13286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6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2FF8-3D43-48A5-AAB1-7F1D460B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121CD-71FD-4159-B955-FEAAF5C9F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5DA7E-E1AA-4B57-BBD0-E44DDD954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AEC33-8B74-4502-A114-4310DC093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7CDC-37E4-4800-BE4B-DFDB721BB128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FD05F-F4B1-47AC-A96F-9E75C03A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3175D-EC64-41C9-A238-DC0C9576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1A05-5D7C-4C37-B589-CEB13286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4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C4E7B-4CAA-4D2E-9B35-985B901D1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B5B65-2761-4AB2-830F-1E25612A3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E9D90-29BC-4F14-B520-BBCBF9BFC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B7CDC-37E4-4800-BE4B-DFDB721BB128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9E76F-76A9-4171-856B-1602EC2FB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EFBFE-E6C9-4D3C-91ED-BAF80E7AB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31A05-5D7C-4C37-B589-CEB13286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9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1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F5EEF7-E8AA-40BF-BF86-6C8F7DDBB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280184"/>
            <a:ext cx="9353549" cy="203105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Seidel </a:t>
            </a:r>
            <a:r>
              <a:rPr lang="en-US" dirty="0" err="1"/>
              <a:t>và</a:t>
            </a:r>
            <a:r>
              <a:rPr lang="en-US" dirty="0"/>
              <a:t> Gauss-Seidel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2C8EE-8872-4B42-8B59-9C50DFCC7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301" y="3894459"/>
            <a:ext cx="4216566" cy="1393927"/>
          </a:xfrm>
        </p:spPr>
        <p:txBody>
          <a:bodyPr>
            <a:normAutofit/>
          </a:bodyPr>
          <a:lstStyle/>
          <a:p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 </a:t>
            </a:r>
            <a:r>
              <a:rPr lang="en-US" dirty="0" err="1"/>
              <a:t>Nhóm</a:t>
            </a:r>
            <a:r>
              <a:rPr lang="en-US" dirty="0"/>
              <a:t> 12</a:t>
            </a:r>
          </a:p>
          <a:p>
            <a:r>
              <a:rPr lang="en-US" dirty="0" err="1"/>
              <a:t>Vũ</a:t>
            </a:r>
            <a:r>
              <a:rPr lang="en-US" dirty="0"/>
              <a:t> Minh </a:t>
            </a:r>
            <a:r>
              <a:rPr lang="en-US" dirty="0" err="1"/>
              <a:t>Hiếu</a:t>
            </a:r>
            <a:endParaRPr lang="en-US" dirty="0"/>
          </a:p>
          <a:p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Hoài</a:t>
            </a:r>
            <a:r>
              <a:rPr lang="en-US" dirty="0"/>
              <a:t> Nam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F141C-F531-4037-9D9F-D1370D1C6139}"/>
              </a:ext>
            </a:extLst>
          </p:cNvPr>
          <p:cNvSpPr txBox="1"/>
          <p:nvPr/>
        </p:nvSpPr>
        <p:spPr>
          <a:xfrm>
            <a:off x="7102134" y="3838124"/>
            <a:ext cx="3222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Giảng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: </a:t>
            </a:r>
          </a:p>
          <a:p>
            <a:r>
              <a:rPr lang="en-US" sz="2400" dirty="0" err="1"/>
              <a:t>Hà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Ngọc</a:t>
            </a:r>
            <a:r>
              <a:rPr lang="en-US" sz="2400" dirty="0"/>
              <a:t> </a:t>
            </a:r>
            <a:r>
              <a:rPr lang="en-US" sz="2400" dirty="0" err="1"/>
              <a:t>Yến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4753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D955-89D1-497E-ACF5-0BFF3D2E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7BB1696-FFC9-4DD9-96B9-049C7EEFF0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3500" dirty="0">
                    <a:solidFill>
                      <a:srgbClr val="FF0000"/>
                    </a:solidFill>
                  </a:rPr>
                  <a:t>				   </a:t>
                </a:r>
                <a:r>
                  <a:rPr lang="en-US" sz="4000" dirty="0" err="1">
                    <a:solidFill>
                      <a:srgbClr val="FF0000"/>
                    </a:solidFill>
                  </a:rPr>
                  <a:t>setBtoD</a:t>
                </a:r>
                <a:endParaRPr lang="en-US" sz="4000" dirty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2300" dirty="0"/>
                  <a:t>Input : B,A. ( vector B, ma </a:t>
                </a:r>
                <a:r>
                  <a:rPr lang="en-US" sz="2300" dirty="0" err="1"/>
                  <a:t>trận</a:t>
                </a:r>
                <a:r>
                  <a:rPr lang="en-US" sz="2300" dirty="0"/>
                  <a:t> A)</a:t>
                </a:r>
              </a:p>
              <a:p>
                <a:pPr marL="0" indent="0" algn="just">
                  <a:buNone/>
                </a:pPr>
                <a:r>
                  <a:rPr lang="en-US" sz="2300" dirty="0"/>
                  <a:t>Output : D ( vector D </a:t>
                </a:r>
                <a:r>
                  <a:rPr lang="en-US" sz="2300" dirty="0" err="1"/>
                  <a:t>trong</a:t>
                </a:r>
                <a:r>
                  <a:rPr lang="en-US" sz="2300" dirty="0"/>
                  <a:t> </a:t>
                </a:r>
                <a:r>
                  <a:rPr lang="en-US" sz="2300" dirty="0" err="1"/>
                  <a:t>pt</a:t>
                </a:r>
                <a:r>
                  <a:rPr lang="en-US" sz="2300" dirty="0"/>
                  <a:t> x=</a:t>
                </a:r>
                <a:r>
                  <a:rPr lang="en-US" sz="2300" dirty="0" err="1"/>
                  <a:t>Cx+D</a:t>
                </a:r>
                <a:r>
                  <a:rPr lang="en-US" sz="2300" dirty="0"/>
                  <a:t> </a:t>
                </a:r>
                <a:r>
                  <a:rPr lang="en-US" sz="2300" dirty="0" err="1"/>
                  <a:t>biến</a:t>
                </a:r>
                <a:r>
                  <a:rPr lang="en-US" sz="2300" dirty="0"/>
                  <a:t> </a:t>
                </a:r>
                <a:r>
                  <a:rPr lang="en-US" sz="2300" dirty="0" err="1"/>
                  <a:t>đổi</a:t>
                </a:r>
                <a:r>
                  <a:rPr lang="en-US" sz="2300" dirty="0"/>
                  <a:t> </a:t>
                </a:r>
                <a:r>
                  <a:rPr lang="en-US" sz="2300" dirty="0" err="1"/>
                  <a:t>từ</a:t>
                </a:r>
                <a:r>
                  <a:rPr lang="en-US" sz="2300" dirty="0"/>
                  <a:t> </a:t>
                </a:r>
                <a:r>
                  <a:rPr lang="en-US" sz="2300" dirty="0" err="1"/>
                  <a:t>pt</a:t>
                </a:r>
                <a:r>
                  <a:rPr lang="en-US" sz="2300" dirty="0"/>
                  <a:t> Ax=B)</a:t>
                </a:r>
              </a:p>
              <a:p>
                <a:pPr marL="0" indent="0" algn="just">
                  <a:buNone/>
                </a:pPr>
                <a:r>
                  <a:rPr lang="en-US" sz="2300" dirty="0"/>
                  <a:t>      for </a:t>
                </a:r>
                <a:r>
                  <a:rPr lang="en-US" sz="2300" dirty="0" err="1"/>
                  <a:t>i</a:t>
                </a:r>
                <a:r>
                  <a:rPr lang="en-US" sz="2300" dirty="0"/>
                  <a:t>=1 to n:</a:t>
                </a:r>
              </a:p>
              <a:p>
                <a:pPr marL="0" indent="0" algn="just">
                  <a:buNone/>
                </a:pPr>
                <a:r>
                  <a:rPr lang="en-US" sz="2300" dirty="0"/>
                  <a:t>      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300" dirty="0"/>
                  <a:t>;	</a:t>
                </a:r>
              </a:p>
              <a:p>
                <a:pPr marL="0" indent="0" algn="just">
                  <a:buNone/>
                </a:pPr>
                <a:r>
                  <a:rPr lang="en-US" sz="2300" dirty="0"/>
                  <a:t>      Return C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7BB1696-FFC9-4DD9-96B9-049C7EEFF0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Left 2">
            <a:hlinkClick r:id="rId3" action="ppaction://hlinksldjump"/>
            <a:extLst>
              <a:ext uri="{FF2B5EF4-FFF2-40B4-BE49-F238E27FC236}">
                <a16:creationId xmlns:a16="http://schemas.microsoft.com/office/drawing/2014/main" id="{3832D425-9058-4EFE-951D-45C91554EE9B}"/>
              </a:ext>
            </a:extLst>
          </p:cNvPr>
          <p:cNvSpPr/>
          <p:nvPr/>
        </p:nvSpPr>
        <p:spPr>
          <a:xfrm>
            <a:off x="8735627" y="6374167"/>
            <a:ext cx="1003177" cy="3906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1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3B4D7611-FBD1-4D58-9DBB-05C9E53B42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463" y="1040435"/>
                <a:ext cx="5649238" cy="43513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3500" dirty="0">
                    <a:solidFill>
                      <a:srgbClr val="FF0000"/>
                    </a:solidFill>
                  </a:rPr>
                  <a:t>	            </a:t>
                </a:r>
                <a:r>
                  <a:rPr lang="en-US" sz="4000" dirty="0" err="1">
                    <a:solidFill>
                      <a:srgbClr val="FF0000"/>
                    </a:solidFill>
                  </a:rPr>
                  <a:t>getNorm</a:t>
                </a:r>
                <a:endParaRPr lang="en-US" sz="4000" dirty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2300" dirty="0"/>
                  <a:t>Input : </a:t>
                </a:r>
                <a:r>
                  <a:rPr lang="en-US" sz="2300" dirty="0" err="1"/>
                  <a:t>D,p</a:t>
                </a:r>
                <a:r>
                  <a:rPr lang="en-US" sz="2300" dirty="0"/>
                  <a:t> (D </a:t>
                </a:r>
                <a:r>
                  <a:rPr lang="en-US" sz="2300" dirty="0" err="1"/>
                  <a:t>là</a:t>
                </a:r>
                <a:r>
                  <a:rPr lang="en-US" sz="2300" dirty="0"/>
                  <a:t> vector, p </a:t>
                </a:r>
                <a:r>
                  <a:rPr lang="en-US" sz="2300" dirty="0" err="1"/>
                  <a:t>là</a:t>
                </a:r>
                <a:r>
                  <a:rPr lang="en-US" sz="2300" dirty="0"/>
                  <a:t> </a:t>
                </a:r>
                <a:r>
                  <a:rPr lang="en-US" sz="2300" dirty="0" err="1"/>
                  <a:t>loại</a:t>
                </a:r>
                <a:r>
                  <a:rPr lang="en-US" sz="2300" dirty="0"/>
                  <a:t> </a:t>
                </a:r>
                <a:r>
                  <a:rPr lang="en-US" sz="2300" dirty="0" err="1"/>
                  <a:t>chuẩn</a:t>
                </a:r>
                <a:r>
                  <a:rPr lang="en-US" sz="2300" dirty="0"/>
                  <a:t> )</a:t>
                </a:r>
              </a:p>
              <a:p>
                <a:pPr marL="0" indent="0" algn="just">
                  <a:buNone/>
                </a:pPr>
                <a:r>
                  <a:rPr lang="en-US" sz="2300" dirty="0"/>
                  <a:t>Output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300" dirty="0"/>
                  <a:t> ( </a:t>
                </a:r>
                <a:r>
                  <a:rPr lang="en-US" sz="2300" dirty="0" err="1"/>
                  <a:t>Chuẩn</a:t>
                </a:r>
                <a:r>
                  <a:rPr lang="en-US" sz="2300" dirty="0"/>
                  <a:t> p </a:t>
                </a:r>
                <a:r>
                  <a:rPr lang="en-US" sz="2300" dirty="0" err="1"/>
                  <a:t>của</a:t>
                </a:r>
                <a:r>
                  <a:rPr lang="en-US" sz="2300" dirty="0"/>
                  <a:t> vector D)</a:t>
                </a:r>
              </a:p>
              <a:p>
                <a:pPr marL="457200" lvl="1" indent="0" algn="just">
                  <a:buNone/>
                </a:pPr>
                <a:r>
                  <a:rPr lang="en-US" sz="2300" dirty="0"/>
                  <a:t>B1:If (p=1) skip to B2;Else skip to B3</a:t>
                </a:r>
              </a:p>
              <a:p>
                <a:pPr marL="0" indent="0" algn="just">
                  <a:buNone/>
                </a:pPr>
                <a:r>
                  <a:rPr lang="en-US" sz="2300" dirty="0"/>
                  <a:t>       B2: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300" dirty="0"/>
                  <a:t>= Max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300" dirty="0"/>
                  <a:t> with </a:t>
                </a:r>
                <a:r>
                  <a:rPr lang="en-US" sz="2300" dirty="0" err="1"/>
                  <a:t>i</a:t>
                </a:r>
                <a:r>
                  <a:rPr lang="en-US" sz="2300" dirty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3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300" i="1" dirty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sz="23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sz="2300" dirty="0"/>
              </a:p>
              <a:p>
                <a:pPr marL="0" indent="0" algn="just">
                  <a:buNone/>
                </a:pPr>
                <a:r>
                  <a:rPr lang="en-US" sz="2300" dirty="0"/>
                  <a:t>       B3: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300" dirty="0"/>
                  <a:t>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3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3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300" i="1" dirty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300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300" dirty="0"/>
              </a:p>
              <a:p>
                <a:pPr marL="0" indent="0" algn="just">
                  <a:buNone/>
                </a:pPr>
                <a:r>
                  <a:rPr lang="en-US" sz="2300" dirty="0"/>
                  <a:t>       B4: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2300" dirty="0"/>
              </a:p>
              <a:p>
                <a:pPr marL="0" indent="0" algn="just">
                  <a:buNone/>
                </a:pPr>
                <a:endParaRPr lang="en-US" sz="2300" dirty="0"/>
              </a:p>
            </p:txBody>
          </p:sp>
        </mc:Choice>
        <mc:Fallback xmlns="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3B4D7611-FBD1-4D58-9DBB-05C9E53B4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463" y="1040435"/>
                <a:ext cx="5649238" cy="435133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5885D1D-D36D-4983-9265-C66F106B12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09569" y="1040435"/>
                <a:ext cx="6013537" cy="43513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en-US" sz="3500" dirty="0">
                    <a:solidFill>
                      <a:srgbClr val="FF0000"/>
                    </a:solidFill>
                  </a:rPr>
                  <a:t>	            </a:t>
                </a:r>
                <a:r>
                  <a:rPr lang="en-US" sz="4700" dirty="0" err="1">
                    <a:solidFill>
                      <a:srgbClr val="FF0000"/>
                    </a:solidFill>
                  </a:rPr>
                  <a:t>getNorm</a:t>
                </a:r>
                <a:endParaRPr lang="en-US" sz="4700" dirty="0">
                  <a:solidFill>
                    <a:srgbClr val="FF0000"/>
                  </a:solidFill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en-US" sz="2300" dirty="0"/>
                  <a:t>Input : </a:t>
                </a:r>
                <a:r>
                  <a:rPr lang="en-US" sz="2300" dirty="0" err="1"/>
                  <a:t>C,p</a:t>
                </a:r>
                <a:r>
                  <a:rPr lang="en-US" sz="2300" dirty="0"/>
                  <a:t> (C </a:t>
                </a:r>
                <a:r>
                  <a:rPr lang="en-US" sz="2300" dirty="0" err="1"/>
                  <a:t>là</a:t>
                </a:r>
                <a:r>
                  <a:rPr lang="en-US" sz="2300" dirty="0"/>
                  <a:t> ma </a:t>
                </a:r>
                <a:r>
                  <a:rPr lang="en-US" sz="2300" dirty="0" err="1"/>
                  <a:t>trận,p</a:t>
                </a:r>
                <a:r>
                  <a:rPr lang="en-US" sz="2300" dirty="0"/>
                  <a:t> </a:t>
                </a:r>
                <a:r>
                  <a:rPr lang="en-US" sz="2300" dirty="0" err="1"/>
                  <a:t>là</a:t>
                </a:r>
                <a:r>
                  <a:rPr lang="en-US" sz="2300" dirty="0"/>
                  <a:t> </a:t>
                </a:r>
                <a:r>
                  <a:rPr lang="en-US" sz="2300" dirty="0" err="1"/>
                  <a:t>loại</a:t>
                </a:r>
                <a:r>
                  <a:rPr lang="en-US" sz="2300" dirty="0"/>
                  <a:t> </a:t>
                </a:r>
                <a:r>
                  <a:rPr lang="en-US" sz="2300" dirty="0" err="1"/>
                  <a:t>chuẩn</a:t>
                </a:r>
                <a:r>
                  <a:rPr lang="en-US" sz="2300" dirty="0"/>
                  <a:t> )</a:t>
                </a: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en-US" sz="2300" dirty="0"/>
                  <a:t>Output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30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300" i="1" smtClean="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sz="23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3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30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300" dirty="0"/>
                  <a:t> ( </a:t>
                </a:r>
                <a:r>
                  <a:rPr lang="en-US" sz="2300" dirty="0" err="1"/>
                  <a:t>Chuẩn</a:t>
                </a:r>
                <a:r>
                  <a:rPr lang="en-US" sz="2300" dirty="0"/>
                  <a:t> p </a:t>
                </a:r>
                <a:r>
                  <a:rPr lang="en-US" sz="2300" dirty="0" err="1"/>
                  <a:t>của</a:t>
                </a:r>
                <a:r>
                  <a:rPr lang="en-US" sz="2300" dirty="0"/>
                  <a:t> ma </a:t>
                </a:r>
                <a:r>
                  <a:rPr lang="en-US" sz="2300" dirty="0" err="1"/>
                  <a:t>trận</a:t>
                </a:r>
                <a:r>
                  <a:rPr lang="en-US" sz="2300" dirty="0"/>
                  <a:t> C)    </a:t>
                </a: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en-US" sz="2300" dirty="0"/>
                  <a:t>       B1:If (p=1) skip to B2;Else skip to B3</a:t>
                </a:r>
              </a:p>
              <a:p>
                <a:pPr marL="0" indent="0" algn="just">
                  <a:buNone/>
                </a:pPr>
                <a:r>
                  <a:rPr lang="en-US" sz="2300" dirty="0"/>
                  <a:t>       B2: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300" dirty="0"/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300" dirty="0"/>
                      <m:t>Max</m:t>
                    </m:r>
                    <m:r>
                      <m:rPr>
                        <m:nor/>
                      </m:rPr>
                      <a:rPr lang="en-US" sz="2300" dirty="0"/>
                      <m:t> (</m:t>
                    </m:r>
                    <m:nary>
                      <m:naryPr>
                        <m:chr m:val="∑"/>
                        <m:ctrlPr>
                          <a:rPr lang="en-US" sz="23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3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3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300" i="1" dirty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3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sz="2300" dirty="0">
                        <a:latin typeface="Cambria Math" panose="02040503050406030204" pitchFamily="18" charset="0"/>
                      </a:rPr>
                      <m:t> )</m:t>
                    </m:r>
                    <m:r>
                      <m:rPr>
                        <m:nor/>
                      </m:rPr>
                      <a:rPr lang="en-US" sz="23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300" dirty="0"/>
                      <m:t>with</m:t>
                    </m:r>
                    <m:r>
                      <m:rPr>
                        <m:nor/>
                      </m:rPr>
                      <a:rPr lang="en-US" sz="2300" dirty="0"/>
                      <m:t> </m:t>
                    </m:r>
                    <m:r>
                      <m:rPr>
                        <m:nor/>
                      </m:rPr>
                      <a:rPr lang="en-US" sz="2300" b="0" i="0" dirty="0" smtClean="0"/>
                      <m:t>i</m:t>
                    </m:r>
                    <m:r>
                      <m:rPr>
                        <m:nor/>
                      </m:rPr>
                      <a:rPr lang="en-US" sz="2300" dirty="0"/>
                      <m:t>=</m:t>
                    </m:r>
                    <m:acc>
                      <m:accPr>
                        <m:chr m:val="̅"/>
                        <m:ctrlPr>
                          <a:rPr lang="en-US" sz="23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300" i="1" dirty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sz="23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300" dirty="0"/>
                  <a:t> </a:t>
                </a:r>
              </a:p>
              <a:p>
                <a:pPr marL="0" indent="0" algn="just">
                  <a:buNone/>
                </a:pPr>
                <a:r>
                  <a:rPr lang="en-US" sz="2300" dirty="0"/>
                  <a:t>       B3: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300" dirty="0"/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300" dirty="0"/>
                      <m:t>Max</m:t>
                    </m:r>
                    <m:r>
                      <m:rPr>
                        <m:nor/>
                      </m:rPr>
                      <a:rPr lang="en-US" sz="2300" dirty="0"/>
                      <m:t> (</m:t>
                    </m:r>
                    <m:nary>
                      <m:naryPr>
                        <m:chr m:val="∑"/>
                        <m:ctrlPr>
                          <a:rPr lang="en-US" sz="23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3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3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300" i="1" dirty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3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sz="2300" dirty="0">
                        <a:latin typeface="Cambria Math" panose="02040503050406030204" pitchFamily="18" charset="0"/>
                      </a:rPr>
                      <m:t> )</m:t>
                    </m:r>
                    <m:r>
                      <m:rPr>
                        <m:nor/>
                      </m:rPr>
                      <a:rPr lang="en-US" sz="23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300" dirty="0"/>
                      <m:t>with</m:t>
                    </m:r>
                    <m:r>
                      <m:rPr>
                        <m:nor/>
                      </m:rPr>
                      <a:rPr lang="en-US" sz="2300" dirty="0"/>
                      <m:t> </m:t>
                    </m:r>
                    <m:r>
                      <m:rPr>
                        <m:nor/>
                      </m:rPr>
                      <a:rPr lang="en-US" sz="2300" b="0" i="0" dirty="0" smtClean="0"/>
                      <m:t>j</m:t>
                    </m:r>
                    <m:r>
                      <m:rPr>
                        <m:nor/>
                      </m:rPr>
                      <a:rPr lang="en-US" sz="2300" dirty="0"/>
                      <m:t>=</m:t>
                    </m:r>
                    <m:acc>
                      <m:accPr>
                        <m:chr m:val="̅"/>
                        <m:ctrlPr>
                          <a:rPr lang="en-US" sz="23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300" i="1" dirty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sz="23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300" dirty="0"/>
                  <a:t>    </a:t>
                </a:r>
              </a:p>
              <a:p>
                <a:pPr marL="0" indent="0" algn="just">
                  <a:buNone/>
                </a:pPr>
                <a:r>
                  <a:rPr lang="en-US" sz="2300" dirty="0"/>
                  <a:t>       B4: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30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300" i="1" smtClean="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sz="23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3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30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2300" dirty="0"/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n-US" sz="23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5885D1D-D36D-4983-9265-C66F106B1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569" y="1040435"/>
                <a:ext cx="6013537" cy="435133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Left 2">
            <a:hlinkClick r:id="rId4" action="ppaction://hlinksldjump"/>
            <a:extLst>
              <a:ext uri="{FF2B5EF4-FFF2-40B4-BE49-F238E27FC236}">
                <a16:creationId xmlns:a16="http://schemas.microsoft.com/office/drawing/2014/main" id="{BC424944-ECFC-4441-8ADD-EAFE01CBD7A4}"/>
              </a:ext>
            </a:extLst>
          </p:cNvPr>
          <p:cNvSpPr/>
          <p:nvPr/>
        </p:nvSpPr>
        <p:spPr>
          <a:xfrm>
            <a:off x="7253056" y="6010183"/>
            <a:ext cx="1260629" cy="5504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9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99B1EF4B-4B1B-4418-A6EC-0076C838B2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53331"/>
                <a:ext cx="8447843" cy="43513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en-US" sz="3500" dirty="0">
                    <a:solidFill>
                      <a:srgbClr val="FF0000"/>
                    </a:solidFill>
                  </a:rPr>
                  <a:t>			            </a:t>
                </a:r>
                <a:r>
                  <a:rPr lang="en-US" sz="4000" dirty="0" err="1">
                    <a:solidFill>
                      <a:srgbClr val="FF0000"/>
                    </a:solidFill>
                  </a:rPr>
                  <a:t>getY</a:t>
                </a:r>
                <a:endParaRPr lang="en-US" sz="4000" dirty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2300" dirty="0"/>
                  <a:t>Input :C (ma </a:t>
                </a:r>
                <a:r>
                  <a:rPr lang="en-US" sz="2300" dirty="0" err="1"/>
                  <a:t>trận</a:t>
                </a:r>
                <a:r>
                  <a:rPr lang="en-US" sz="2300" dirty="0"/>
                  <a:t> C)</a:t>
                </a:r>
              </a:p>
              <a:p>
                <a:pPr marL="0" indent="0" algn="just">
                  <a:buNone/>
                </a:pPr>
                <a:r>
                  <a:rPr lang="en-US" sz="2300" dirty="0"/>
                  <a:t>Output : y ( y </a:t>
                </a:r>
                <a:r>
                  <a:rPr lang="en-US" sz="2300" dirty="0" err="1"/>
                  <a:t>là</a:t>
                </a:r>
                <a:r>
                  <a:rPr lang="en-US" sz="2300" dirty="0"/>
                  <a:t> </a:t>
                </a:r>
                <a:r>
                  <a:rPr lang="en-US" sz="2300" dirty="0" err="1"/>
                  <a:t>hệ</a:t>
                </a:r>
                <a:r>
                  <a:rPr lang="en-US" sz="2300" dirty="0"/>
                  <a:t> </a:t>
                </a:r>
                <a:r>
                  <a:rPr lang="en-US" sz="2300" dirty="0" err="1"/>
                  <a:t>số</a:t>
                </a:r>
                <a:r>
                  <a:rPr lang="en-US" sz="2300" dirty="0"/>
                  <a:t> co)</a:t>
                </a: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y=0</a:t>
                </a: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For </a:t>
                </a:r>
                <a:r>
                  <a:rPr lang="en-US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=1 to n   </a:t>
                </a: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vi-VN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vi-VN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vi-VN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vi-VN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vi-VN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vi-VN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vi-VN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vi-VN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vi-VN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vi-VN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vi-VN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vi-VN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vi-VN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vi-VN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vi-VN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vi-VN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y</a:t>
                </a:r>
                <a:r>
                  <a:rPr lang="vi-VN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 sz="24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vi-VN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vi-VN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vi-VN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1 −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vi-VN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vi-VN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func>
                    <m:r>
                      <a:rPr lang="vi-VN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300" dirty="0"/>
                  <a:t>Return y</a:t>
                </a:r>
              </a:p>
              <a:p>
                <a:pPr marL="0" indent="0" algn="just">
                  <a:buNone/>
                </a:pPr>
                <a:endParaRPr lang="en-US" sz="2300" dirty="0"/>
              </a:p>
            </p:txBody>
          </p:sp>
        </mc:Choice>
        <mc:Fallback xmlns="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99B1EF4B-4B1B-4418-A6EC-0076C838B2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53331"/>
                <a:ext cx="8447843" cy="4351338"/>
              </a:xfrm>
              <a:prstGeom prst="roundRect">
                <a:avLst/>
              </a:prstGeom>
              <a:blipFill>
                <a:blip r:embed="rId2"/>
                <a:stretch>
                  <a:fillRect t="-2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Left 2">
            <a:hlinkClick r:id="rId3" action="ppaction://hlinksldjump"/>
            <a:extLst>
              <a:ext uri="{FF2B5EF4-FFF2-40B4-BE49-F238E27FC236}">
                <a16:creationId xmlns:a16="http://schemas.microsoft.com/office/drawing/2014/main" id="{815386A1-AF59-4128-BF31-91D3623F956E}"/>
              </a:ext>
            </a:extLst>
          </p:cNvPr>
          <p:cNvSpPr/>
          <p:nvPr/>
        </p:nvSpPr>
        <p:spPr>
          <a:xfrm>
            <a:off x="7910004" y="5921407"/>
            <a:ext cx="1074198" cy="4261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73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5883-EB3C-4B5E-BBE1-AE199B59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03C152B8-B57D-4E59-98D4-A2E9FE38D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157" y="1027906"/>
                <a:ext cx="10515600" cy="43513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en-US" sz="3500" dirty="0">
                    <a:solidFill>
                      <a:srgbClr val="FF0000"/>
                    </a:solidFill>
                  </a:rPr>
                  <a:t>	            	        </a:t>
                </a:r>
                <a:r>
                  <a:rPr lang="en-US" sz="3500" dirty="0" err="1">
                    <a:solidFill>
                      <a:srgbClr val="FF0000"/>
                    </a:solidFill>
                  </a:rPr>
                  <a:t>seidelLoop</a:t>
                </a:r>
                <a:endParaRPr lang="en-US" sz="3500" dirty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2300" dirty="0"/>
                  <a:t>Input :B,D,p,y,eps2,X0 (</a:t>
                </a:r>
                <a:r>
                  <a:rPr lang="en-US" sz="2300" dirty="0" err="1"/>
                  <a:t>Trong</a:t>
                </a:r>
                <a:r>
                  <a:rPr lang="en-US" sz="2300" dirty="0"/>
                  <a:t> </a:t>
                </a:r>
                <a:r>
                  <a:rPr lang="en-US" sz="2300" dirty="0" err="1"/>
                  <a:t>đó</a:t>
                </a:r>
                <a:r>
                  <a:rPr lang="en-US" sz="2300" dirty="0"/>
                  <a:t> B </a:t>
                </a:r>
                <a:r>
                  <a:rPr lang="en-US" sz="2300" dirty="0" err="1"/>
                  <a:t>với</a:t>
                </a:r>
                <a:r>
                  <a:rPr lang="en-US" sz="2300" dirty="0"/>
                  <a:t> D </a:t>
                </a:r>
                <a:r>
                  <a:rPr lang="en-US" sz="2300" dirty="0" err="1"/>
                  <a:t>là</a:t>
                </a:r>
                <a:r>
                  <a:rPr lang="en-US" sz="2300" dirty="0"/>
                  <a:t> ma </a:t>
                </a:r>
                <a:r>
                  <a:rPr lang="en-US" sz="2300" dirty="0" err="1"/>
                  <a:t>trận</a:t>
                </a:r>
                <a:r>
                  <a:rPr lang="en-US" sz="2300" dirty="0"/>
                  <a:t> </a:t>
                </a:r>
                <a:r>
                  <a:rPr lang="en-US" sz="2300" dirty="0" err="1"/>
                  <a:t>và</a:t>
                </a:r>
                <a:r>
                  <a:rPr lang="en-US" sz="2300" dirty="0"/>
                  <a:t> vector </a:t>
                </a:r>
                <a:r>
                  <a:rPr lang="en-US" sz="2300" dirty="0" err="1"/>
                  <a:t>trong</a:t>
                </a:r>
                <a:r>
                  <a:rPr lang="en-US" sz="2300" dirty="0"/>
                  <a:t> </a:t>
                </a:r>
                <a:r>
                  <a:rPr lang="en-US" sz="2300" dirty="0" err="1"/>
                  <a:t>pt</a:t>
                </a:r>
                <a:r>
                  <a:rPr lang="en-US" sz="2300" dirty="0"/>
                  <a:t> x=</a:t>
                </a:r>
                <a:r>
                  <a:rPr lang="en-US" sz="2300" dirty="0" err="1"/>
                  <a:t>Bx+D</a:t>
                </a:r>
                <a:r>
                  <a:rPr lang="en-US" sz="2300" dirty="0"/>
                  <a:t>, p </a:t>
                </a:r>
                <a:r>
                  <a:rPr lang="en-US" sz="2300" dirty="0" err="1"/>
                  <a:t>là</a:t>
                </a:r>
                <a:r>
                  <a:rPr lang="en-US" sz="2300" dirty="0"/>
                  <a:t> </a:t>
                </a:r>
                <a:r>
                  <a:rPr lang="en-US" sz="2300" dirty="0" err="1"/>
                  <a:t>loại</a:t>
                </a:r>
                <a:r>
                  <a:rPr lang="en-US" sz="2300" dirty="0"/>
                  <a:t> </a:t>
                </a:r>
                <a:r>
                  <a:rPr lang="en-US" sz="2300" dirty="0" err="1"/>
                  <a:t>chuẩn</a:t>
                </a:r>
                <a:r>
                  <a:rPr lang="en-US" sz="2300" dirty="0"/>
                  <a:t>, y </a:t>
                </a:r>
                <a:r>
                  <a:rPr lang="en-US" sz="2300" dirty="0" err="1"/>
                  <a:t>là</a:t>
                </a:r>
                <a:r>
                  <a:rPr lang="en-US" sz="2300" dirty="0"/>
                  <a:t> </a:t>
                </a:r>
                <a:r>
                  <a:rPr lang="en-US" sz="2300" dirty="0" err="1"/>
                  <a:t>hệ</a:t>
                </a:r>
                <a:r>
                  <a:rPr lang="en-US" sz="2300" dirty="0"/>
                  <a:t> </a:t>
                </a:r>
                <a:r>
                  <a:rPr lang="en-US" sz="2300" dirty="0" err="1"/>
                  <a:t>số</a:t>
                </a:r>
                <a:r>
                  <a:rPr lang="en-US" sz="2300" dirty="0"/>
                  <a:t> </a:t>
                </a:r>
                <a:r>
                  <a:rPr lang="en-US" sz="2300" dirty="0" err="1"/>
                  <a:t>sai</a:t>
                </a:r>
                <a:r>
                  <a:rPr lang="en-US" sz="2300" dirty="0"/>
                  <a:t> </a:t>
                </a:r>
                <a:r>
                  <a:rPr lang="en-US" sz="2300" dirty="0" err="1"/>
                  <a:t>số</a:t>
                </a:r>
                <a:r>
                  <a:rPr lang="en-US" sz="2300" dirty="0"/>
                  <a:t>, eps2 </a:t>
                </a:r>
                <a:r>
                  <a:rPr lang="en-US" sz="2300" dirty="0" err="1"/>
                  <a:t>là</a:t>
                </a:r>
                <a:r>
                  <a:rPr lang="en-US" sz="2300" dirty="0"/>
                  <a:t> </a:t>
                </a:r>
                <a:r>
                  <a:rPr lang="en-US" sz="2300" dirty="0" err="1"/>
                  <a:t>sai</a:t>
                </a:r>
                <a:r>
                  <a:rPr lang="en-US" sz="2300" dirty="0"/>
                  <a:t> </a:t>
                </a:r>
                <a:r>
                  <a:rPr lang="en-US" sz="2300" dirty="0" err="1"/>
                  <a:t>số</a:t>
                </a:r>
                <a:r>
                  <a:rPr lang="en-US" sz="2300" dirty="0"/>
                  <a:t> </a:t>
                </a:r>
                <a:r>
                  <a:rPr lang="en-US" sz="2300" dirty="0" err="1"/>
                  <a:t>phương</a:t>
                </a:r>
                <a:r>
                  <a:rPr lang="en-US" sz="2300" dirty="0"/>
                  <a:t> </a:t>
                </a:r>
                <a:r>
                  <a:rPr lang="en-US" sz="2300" dirty="0" err="1"/>
                  <a:t>pháp</a:t>
                </a:r>
                <a:r>
                  <a:rPr lang="en-US" sz="2300" dirty="0"/>
                  <a:t>, X0 </a:t>
                </a:r>
                <a:r>
                  <a:rPr lang="en-US" sz="2300" dirty="0" err="1"/>
                  <a:t>là</a:t>
                </a:r>
                <a:r>
                  <a:rPr lang="en-US" sz="2300" dirty="0"/>
                  <a:t> </a:t>
                </a:r>
                <a:r>
                  <a:rPr lang="en-US" sz="2300" dirty="0" err="1"/>
                  <a:t>xấp</a:t>
                </a:r>
                <a:r>
                  <a:rPr lang="en-US" sz="2300" dirty="0"/>
                  <a:t> </a:t>
                </a:r>
                <a:r>
                  <a:rPr lang="en-US" sz="2300" dirty="0" err="1"/>
                  <a:t>xỉ</a:t>
                </a:r>
                <a:r>
                  <a:rPr lang="en-US" sz="2300" dirty="0"/>
                  <a:t> </a:t>
                </a:r>
                <a:r>
                  <a:rPr lang="en-US" sz="2300" dirty="0" err="1"/>
                  <a:t>đầu</a:t>
                </a:r>
                <a:r>
                  <a:rPr lang="en-US" sz="2300" dirty="0"/>
                  <a:t>,)</a:t>
                </a:r>
              </a:p>
              <a:p>
                <a:pPr marL="0" indent="0" algn="just">
                  <a:buNone/>
                </a:pPr>
                <a:r>
                  <a:rPr lang="en-US" sz="2300" dirty="0"/>
                  <a:t>Output : X ( X </a:t>
                </a:r>
                <a:r>
                  <a:rPr lang="en-US" sz="2300" dirty="0" err="1"/>
                  <a:t>là</a:t>
                </a:r>
                <a:r>
                  <a:rPr lang="en-US" sz="2300" dirty="0"/>
                  <a:t> vector </a:t>
                </a:r>
                <a:r>
                  <a:rPr lang="en-US" sz="2300" dirty="0" err="1"/>
                  <a:t>kết</a:t>
                </a:r>
                <a:r>
                  <a:rPr lang="en-US" sz="2300" dirty="0"/>
                  <a:t> </a:t>
                </a:r>
                <a:r>
                  <a:rPr lang="en-US" sz="2300" dirty="0" err="1"/>
                  <a:t>quả</a:t>
                </a:r>
                <a:r>
                  <a:rPr lang="en-US" sz="2300" dirty="0"/>
                  <a:t> </a:t>
                </a:r>
                <a:r>
                  <a:rPr lang="en-US" sz="2300" dirty="0" err="1"/>
                  <a:t>có</a:t>
                </a:r>
                <a:r>
                  <a:rPr lang="en-US" sz="2300" dirty="0"/>
                  <a:t> </a:t>
                </a:r>
                <a:r>
                  <a:rPr lang="en-US" sz="2300" dirty="0" err="1"/>
                  <a:t>sai</a:t>
                </a:r>
                <a:r>
                  <a:rPr lang="en-US" sz="2300" dirty="0"/>
                  <a:t> </a:t>
                </a:r>
                <a:r>
                  <a:rPr lang="en-US" sz="2300" dirty="0" err="1"/>
                  <a:t>số</a:t>
                </a:r>
                <a:r>
                  <a:rPr lang="en-US" sz="2300" dirty="0"/>
                  <a:t> </a:t>
                </a:r>
                <a:r>
                  <a:rPr lang="en-US" sz="2300" dirty="0" err="1"/>
                  <a:t>với</a:t>
                </a:r>
                <a:r>
                  <a:rPr lang="en-US" sz="2300" dirty="0"/>
                  <a:t> vector </a:t>
                </a:r>
                <a:r>
                  <a:rPr lang="en-US" sz="2300" dirty="0" err="1"/>
                  <a:t>kết</a:t>
                </a:r>
                <a:r>
                  <a:rPr lang="en-US" sz="2300" dirty="0"/>
                  <a:t> </a:t>
                </a:r>
                <a:r>
                  <a:rPr lang="en-US" sz="2300" dirty="0" err="1"/>
                  <a:t>quả</a:t>
                </a:r>
                <a:r>
                  <a:rPr lang="en-US" sz="2300" dirty="0"/>
                  <a:t> </a:t>
                </a:r>
                <a:r>
                  <a:rPr lang="en-US" sz="2300" dirty="0" err="1"/>
                  <a:t>chuẩn</a:t>
                </a:r>
                <a:r>
                  <a:rPr lang="en-US" sz="2300" dirty="0"/>
                  <a:t> </a:t>
                </a:r>
                <a:r>
                  <a:rPr lang="en-US" sz="2300" dirty="0" err="1"/>
                  <a:t>sai</a:t>
                </a:r>
                <a:r>
                  <a:rPr lang="en-US" sz="2300" dirty="0"/>
                  <a:t> </a:t>
                </a:r>
                <a:r>
                  <a:rPr lang="en-US" sz="2300" dirty="0" err="1"/>
                  <a:t>số</a:t>
                </a:r>
                <a:r>
                  <a:rPr lang="en-US" sz="2300" dirty="0"/>
                  <a:t> eps)</a:t>
                </a:r>
              </a:p>
              <a:p>
                <a:pPr marL="0" indent="0" algn="just">
                  <a:buNone/>
                </a:pPr>
                <a:r>
                  <a:rPr lang="en-US" sz="2300" dirty="0"/>
                  <a:t>        </a:t>
                </a:r>
                <a:r>
                  <a:rPr lang="en-US" sz="2300" dirty="0" err="1"/>
                  <a:t>Lấy</a:t>
                </a:r>
                <a:r>
                  <a:rPr lang="en-US" sz="2300" dirty="0"/>
                  <a:t> vector X=X0</a:t>
                </a:r>
              </a:p>
              <a:p>
                <a:pPr marL="0" indent="0" algn="just">
                  <a:buNone/>
                </a:pPr>
                <a:r>
                  <a:rPr lang="en-US" sz="2300" dirty="0"/>
                  <a:t>        X1</a:t>
                </a:r>
              </a:p>
              <a:p>
                <a:pPr marL="0" indent="0" algn="just">
                  <a:buNone/>
                </a:pPr>
                <a:r>
                  <a:rPr lang="en-US" sz="2300" dirty="0"/>
                  <a:t>        Do:</a:t>
                </a:r>
              </a:p>
              <a:p>
                <a:pPr marL="0" indent="0" algn="just">
                  <a:buNone/>
                </a:pPr>
                <a:r>
                  <a:rPr lang="en-US" sz="2300" dirty="0"/>
                  <a:t>	X1=X;</a:t>
                </a:r>
              </a:p>
              <a:p>
                <a:pPr marL="0" indent="0" algn="just">
                  <a:buNone/>
                </a:pPr>
                <a:r>
                  <a:rPr lang="en-US" sz="2300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3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3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300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3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3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3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3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 dirty="0"/>
                  <a:t>with i=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3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300" i="1" dirty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sz="23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300" dirty="0"/>
                  <a:t> ;</a:t>
                </a:r>
              </a:p>
              <a:p>
                <a:pPr marL="0" indent="0" algn="just">
                  <a:buNone/>
                </a:pPr>
                <a:r>
                  <a:rPr lang="en-US" sz="2300" dirty="0"/>
                  <a:t>        while (y/(1-y)*</a:t>
                </a:r>
                <a:r>
                  <a:rPr lang="en-US" sz="2300" dirty="0" err="1"/>
                  <a:t>getNorm</a:t>
                </a:r>
                <a:r>
                  <a:rPr lang="en-US" sz="2300" dirty="0"/>
                  <a:t>(X-</a:t>
                </a:r>
                <a:r>
                  <a:rPr lang="en-US" sz="2300" dirty="0" err="1"/>
                  <a:t>Xi,p</a:t>
                </a:r>
                <a:r>
                  <a:rPr lang="en-US" sz="2300" dirty="0"/>
                  <a:t>) &gt;eps2)</a:t>
                </a:r>
              </a:p>
              <a:p>
                <a:pPr marL="0" indent="0" algn="just">
                  <a:buNone/>
                </a:pPr>
                <a:r>
                  <a:rPr lang="en-US" sz="2300" dirty="0"/>
                  <a:t>        Return X</a:t>
                </a:r>
              </a:p>
            </p:txBody>
          </p:sp>
        </mc:Choice>
        <mc:Fallback xmlns="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03C152B8-B57D-4E59-98D4-A2E9FE38D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157" y="1027906"/>
                <a:ext cx="10515600" cy="435133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Left 2">
            <a:hlinkClick r:id="rId3" action="ppaction://hlinksldjump"/>
            <a:extLst>
              <a:ext uri="{FF2B5EF4-FFF2-40B4-BE49-F238E27FC236}">
                <a16:creationId xmlns:a16="http://schemas.microsoft.com/office/drawing/2014/main" id="{9BDBA1AB-24FB-4323-95A5-3EB4B31FFB71}"/>
              </a:ext>
            </a:extLst>
          </p:cNvPr>
          <p:cNvSpPr/>
          <p:nvPr/>
        </p:nvSpPr>
        <p:spPr>
          <a:xfrm>
            <a:off x="7173157" y="5747028"/>
            <a:ext cx="1118587" cy="4705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hlinkClick r:id="rId4" action="ppaction://hlinksldjump"/>
            <a:extLst>
              <a:ext uri="{FF2B5EF4-FFF2-40B4-BE49-F238E27FC236}">
                <a16:creationId xmlns:a16="http://schemas.microsoft.com/office/drawing/2014/main" id="{D3995AF8-8246-4193-9FE6-0539BE691949}"/>
              </a:ext>
            </a:extLst>
          </p:cNvPr>
          <p:cNvSpPr/>
          <p:nvPr/>
        </p:nvSpPr>
        <p:spPr>
          <a:xfrm>
            <a:off x="1802167" y="5610687"/>
            <a:ext cx="648070" cy="606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28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C83E-FA9C-4F16-B03B-BD298232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68D32E79-ED8E-4EFA-B51E-79EB7A6619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9424" y="1253331"/>
                <a:ext cx="10515600" cy="43513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3500" dirty="0">
                    <a:solidFill>
                      <a:srgbClr val="FF0000"/>
                    </a:solidFill>
                  </a:rPr>
                  <a:t>	            	        eps2</a:t>
                </a:r>
              </a:p>
              <a:p>
                <a:pPr marL="0" indent="0" algn="just">
                  <a:buNone/>
                </a:pPr>
                <a:r>
                  <a:rPr lang="en-US" sz="2300" dirty="0"/>
                  <a:t>Input : eps (eps </a:t>
                </a:r>
                <a:r>
                  <a:rPr lang="en-US" sz="2300" dirty="0" err="1"/>
                  <a:t>là</a:t>
                </a:r>
                <a:r>
                  <a:rPr lang="en-US" sz="2300" dirty="0"/>
                  <a:t> </a:t>
                </a:r>
                <a:r>
                  <a:rPr lang="en-US" sz="2300" dirty="0" err="1"/>
                  <a:t>sai</a:t>
                </a:r>
                <a:r>
                  <a:rPr lang="en-US" sz="2300" dirty="0"/>
                  <a:t> </a:t>
                </a:r>
                <a:r>
                  <a:rPr lang="en-US" sz="2300" dirty="0" err="1"/>
                  <a:t>số</a:t>
                </a:r>
                <a:r>
                  <a:rPr lang="en-US" sz="2300" dirty="0"/>
                  <a:t> </a:t>
                </a:r>
                <a:r>
                  <a:rPr lang="en-US" sz="2300" dirty="0" err="1"/>
                  <a:t>đầu</a:t>
                </a:r>
                <a:r>
                  <a:rPr lang="en-US" sz="2300" dirty="0"/>
                  <a:t> </a:t>
                </a:r>
                <a:r>
                  <a:rPr lang="en-US" sz="2300" dirty="0" err="1"/>
                  <a:t>vào</a:t>
                </a:r>
                <a:r>
                  <a:rPr lang="en-US" sz="2300" dirty="0"/>
                  <a:t>)</a:t>
                </a:r>
              </a:p>
              <a:p>
                <a:pPr marL="0" indent="0" algn="just">
                  <a:buNone/>
                </a:pPr>
                <a:r>
                  <a:rPr lang="en-US" sz="2300" dirty="0"/>
                  <a:t>Output : eps2 ( eps2 </a:t>
                </a:r>
                <a:r>
                  <a:rPr lang="en-US" sz="2300" dirty="0" err="1"/>
                  <a:t>là</a:t>
                </a:r>
                <a:r>
                  <a:rPr lang="en-US" sz="2300" dirty="0"/>
                  <a:t> </a:t>
                </a:r>
                <a:r>
                  <a:rPr lang="en-US" sz="2300" dirty="0" err="1"/>
                  <a:t>sai</a:t>
                </a:r>
                <a:r>
                  <a:rPr lang="en-US" sz="2300" dirty="0"/>
                  <a:t> </a:t>
                </a:r>
                <a:r>
                  <a:rPr lang="en-US" sz="2300" dirty="0" err="1"/>
                  <a:t>số</a:t>
                </a:r>
                <a:r>
                  <a:rPr lang="en-US" sz="2300" dirty="0"/>
                  <a:t> </a:t>
                </a:r>
                <a:r>
                  <a:rPr lang="en-US" sz="2300" dirty="0" err="1"/>
                  <a:t>phương</a:t>
                </a:r>
                <a:r>
                  <a:rPr lang="en-US" sz="2300" dirty="0"/>
                  <a:t> </a:t>
                </a:r>
                <a:r>
                  <a:rPr lang="en-US" sz="2300" dirty="0" err="1"/>
                  <a:t>pháp</a:t>
                </a:r>
                <a:r>
                  <a:rPr lang="en-US" sz="2300" dirty="0"/>
                  <a:t>)</a:t>
                </a:r>
              </a:p>
              <a:p>
                <a:pPr marL="0" indent="0" algn="just">
                  <a:buNone/>
                </a:pPr>
                <a:r>
                  <a:rPr lang="en-US" sz="2300" dirty="0"/>
                  <a:t>            eps1=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sz="23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3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3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𝑒𝑝𝑠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r>
                  <a:rPr lang="en-US" sz="2300" dirty="0"/>
                  <a:t>*0.5;        </a:t>
                </a:r>
              </a:p>
              <a:p>
                <a:pPr marL="0" indent="0" algn="just">
                  <a:buNone/>
                </a:pPr>
                <a:r>
                  <a:rPr lang="en-US" sz="2300" dirty="0"/>
                  <a:t>            eps2=eps-eps1;</a:t>
                </a:r>
              </a:p>
              <a:p>
                <a:pPr marL="0" indent="0" algn="just">
                  <a:buNone/>
                </a:pPr>
                <a:r>
                  <a:rPr lang="en-US" sz="2300" dirty="0"/>
                  <a:t>             Return eps2</a:t>
                </a:r>
              </a:p>
            </p:txBody>
          </p:sp>
        </mc:Choice>
        <mc:Fallback xmlns="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68D32E79-ED8E-4EFA-B51E-79EB7A661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9424" y="1253331"/>
                <a:ext cx="10515600" cy="435133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Left 4">
            <a:hlinkClick r:id="rId3" action="ppaction://hlinksldjump"/>
            <a:extLst>
              <a:ext uri="{FF2B5EF4-FFF2-40B4-BE49-F238E27FC236}">
                <a16:creationId xmlns:a16="http://schemas.microsoft.com/office/drawing/2014/main" id="{DBE18DF0-AC07-44A1-B61D-9A33A45C9A28}"/>
              </a:ext>
            </a:extLst>
          </p:cNvPr>
          <p:cNvSpPr/>
          <p:nvPr/>
        </p:nvSpPr>
        <p:spPr>
          <a:xfrm>
            <a:off x="7759084" y="5812593"/>
            <a:ext cx="1411550" cy="8367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8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F38B08-A6E0-4206-A267-EF9D370C64E9}"/>
              </a:ext>
            </a:extLst>
          </p:cNvPr>
          <p:cNvSpPr/>
          <p:nvPr/>
        </p:nvSpPr>
        <p:spPr>
          <a:xfrm>
            <a:off x="4465777" y="934349"/>
            <a:ext cx="30828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Lặp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Seidel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B3B222-F6DE-45A8-9FA8-69EB48D08E82}"/>
                  </a:ext>
                </a:extLst>
              </p:cNvPr>
              <p:cNvSpPr txBox="1"/>
              <p:nvPr/>
            </p:nvSpPr>
            <p:spPr>
              <a:xfrm>
                <a:off x="2959964" y="2796973"/>
                <a:ext cx="6094520" cy="2237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marR="0" indent="-91440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ách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A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∗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với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endParaRPr lang="en-US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914400" marR="0" indent="-91440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914400" marR="0" indent="-91440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𝐿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và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B3B222-F6DE-45A8-9FA8-69EB48D08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964" y="2796973"/>
                <a:ext cx="6094520" cy="2237792"/>
              </a:xfrm>
              <a:prstGeom prst="rect">
                <a:avLst/>
              </a:prstGeom>
              <a:blipFill>
                <a:blip r:embed="rId2"/>
                <a:stretch>
                  <a:fillRect t="-1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9C48D2E-BC6C-4CC8-BD63-9D1FB5DF3DDB}"/>
              </a:ext>
            </a:extLst>
          </p:cNvPr>
          <p:cNvSpPr txBox="1"/>
          <p:nvPr/>
        </p:nvSpPr>
        <p:spPr>
          <a:xfrm>
            <a:off x="5131293" y="2150642"/>
            <a:ext cx="601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X=AX+B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FC76C0-CC80-4863-824F-4308BE910EAD}"/>
                  </a:ext>
                </a:extLst>
              </p:cNvPr>
              <p:cNvSpPr txBox="1"/>
              <p:nvPr/>
            </p:nvSpPr>
            <p:spPr>
              <a:xfrm>
                <a:off x="2789808" y="5411411"/>
                <a:ext cx="6094520" cy="387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FC76C0-CC80-4863-824F-4308BE910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808" y="5411411"/>
                <a:ext cx="6094520" cy="387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14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3F5F5E2-648A-45C2-9FBF-95ACD7774762}"/>
              </a:ext>
            </a:extLst>
          </p:cNvPr>
          <p:cNvSpPr txBox="1"/>
          <p:nvPr/>
        </p:nvSpPr>
        <p:spPr>
          <a:xfrm>
            <a:off x="3704669" y="490813"/>
            <a:ext cx="4782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/>
              <a:t>Ý tưởng phương pháp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A9225C-3A81-4DCB-92D0-513A564DE8CA}"/>
              </a:ext>
            </a:extLst>
          </p:cNvPr>
          <p:cNvSpPr txBox="1"/>
          <p:nvPr/>
        </p:nvSpPr>
        <p:spPr>
          <a:xfrm>
            <a:off x="4159653" y="2229942"/>
            <a:ext cx="328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AX=B</a:t>
            </a:r>
            <a:r>
              <a:rPr lang="en-US" sz="2800" dirty="0"/>
              <a:t>    =&gt;   X=CX+D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12C0F0-27C9-4291-B020-45B2D49314D5}"/>
              </a:ext>
            </a:extLst>
          </p:cNvPr>
          <p:cNvSpPr txBox="1"/>
          <p:nvPr/>
        </p:nvSpPr>
        <p:spPr>
          <a:xfrm>
            <a:off x="4159653" y="3874006"/>
            <a:ext cx="3963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=&gt;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lặp</a:t>
            </a:r>
            <a:r>
              <a:rPr lang="en-US" sz="2400" dirty="0"/>
              <a:t> Seidel</a:t>
            </a:r>
          </a:p>
        </p:txBody>
      </p:sp>
    </p:spTree>
    <p:extLst>
      <p:ext uri="{BB962C8B-B14F-4D97-AF65-F5344CB8AC3E}">
        <p14:creationId xmlns:p14="http://schemas.microsoft.com/office/powerpoint/2010/main" val="190812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8D409C-02FA-44F6-A764-C5851B7AA812}"/>
              </a:ext>
            </a:extLst>
          </p:cNvPr>
          <p:cNvSpPr txBox="1"/>
          <p:nvPr/>
        </p:nvSpPr>
        <p:spPr>
          <a:xfrm>
            <a:off x="3552548" y="878889"/>
            <a:ext cx="508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/>
              <a:t>Xây dựng công thức tổng quát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ABAA99FB-8DF1-4CB4-AFB7-CD127B826E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0105399"/>
                  </p:ext>
                </p:extLst>
              </p:nvPr>
            </p:nvGraphicFramePr>
            <p:xfrm>
              <a:off x="701336" y="2228295"/>
              <a:ext cx="10236679" cy="21404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55692">
                      <a:extLst>
                        <a:ext uri="{9D8B030D-6E8A-4147-A177-3AD203B41FA5}">
                          <a16:colId xmlns:a16="http://schemas.microsoft.com/office/drawing/2014/main" val="2779278665"/>
                        </a:ext>
                      </a:extLst>
                    </a:gridCol>
                    <a:gridCol w="5080987">
                      <a:extLst>
                        <a:ext uri="{9D8B030D-6E8A-4147-A177-3AD203B41FA5}">
                          <a16:colId xmlns:a16="http://schemas.microsoft.com/office/drawing/2014/main" val="61686595"/>
                        </a:ext>
                      </a:extLst>
                    </a:gridCol>
                  </a:tblGrid>
                  <a:tr h="864427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                           </a:t>
                          </a:r>
                          <a:r>
                            <a:rPr lang="vi-VN" sz="3200" dirty="0"/>
                            <a:t>AX=B </a:t>
                          </a:r>
                          <a:r>
                            <a:rPr lang="en-US" sz="3200" dirty="0"/>
                            <a:t>        </a:t>
                          </a:r>
                          <a:r>
                            <a:rPr lang="vi-VN" sz="3200" dirty="0"/>
                            <a:t>    </a:t>
                          </a:r>
                          <a:r>
                            <a:rPr lang="en-US" sz="3200" dirty="0"/>
                            <a:t>    </a:t>
                          </a:r>
                          <a:r>
                            <a:rPr lang="vi-VN" sz="3200" dirty="0"/>
                            <a:t>   </a:t>
                          </a:r>
                          <a:r>
                            <a:rPr lang="en-US" sz="3200" dirty="0"/>
                            <a:t>   </a:t>
                          </a:r>
                          <a:r>
                            <a:rPr lang="en-US" sz="3200" dirty="0">
                              <a:sym typeface="Wingdings" panose="05000000000000000000" pitchFamily="2" charset="2"/>
                            </a:rPr>
                            <a:t>=&gt;           </a:t>
                          </a:r>
                          <a:r>
                            <a:rPr lang="vi-VN" sz="3200" dirty="0">
                              <a:sym typeface="Wingdings" panose="05000000000000000000" pitchFamily="2" charset="2"/>
                            </a:rPr>
                            <a:t>X=</a:t>
                          </a:r>
                          <a:r>
                            <a:rPr lang="en-US" sz="3200" dirty="0"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vi-VN" sz="3200" dirty="0">
                              <a:effectLst/>
                              <a:latin typeface="Calibri" panose="020F0502020204030204" pitchFamily="34" charset="0"/>
                            </a:rPr>
                            <a:t>.X+</a:t>
                          </a:r>
                          <a:r>
                            <a:rPr lang="en-US" sz="3200" dirty="0"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US" sz="3200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>
                              <a:sym typeface="Wingdings" panose="05000000000000000000" pitchFamily="2" charset="2"/>
                            </a:rPr>
                            <a:t>=&gt;         </a:t>
                          </a:r>
                          <a:r>
                            <a:rPr lang="vi-VN" sz="3200" dirty="0">
                              <a:sym typeface="Wingdings" panose="05000000000000000000" pitchFamily="2" charset="2"/>
                            </a:rPr>
                            <a:t>X=</a:t>
                          </a:r>
                          <a:r>
                            <a:rPr lang="vi-VN" sz="32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α.X+β</a:t>
                          </a:r>
                          <a:endParaRPr lang="en-US" sz="3200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1515629"/>
                      </a:ext>
                    </a:extLst>
                  </a:tr>
                  <a:tr h="12760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0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vi-VN" sz="20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  <m:r>
                                    <a:rPr lang="vi-VN" sz="20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vi-VN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vi-VN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vi-VN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𝑖𝑖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vi-VN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vi-VN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vi-VN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vi-VN" sz="20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a:rPr lang="vi-VN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  <m:r>
                                    <a:rPr lang="vi-VN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vi-VN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vi-VN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vi-VN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vi-VN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vi-VN" sz="20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lang="vi-VN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  <m:r>
                                        <a:rPr lang="vi-VN" sz="20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)</m:t>
                                      </m:r>
                                    </m:sup>
                                  </m:sSubSup>
                                  <m:r>
                                    <a:rPr lang="vi-VN" sz="20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vi-VN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𝑗</m:t>
                                      </m:r>
                                      <m:r>
                                        <a:rPr lang="vi-VN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=</m:t>
                                      </m:r>
                                      <m:r>
                                        <a:rPr lang="vi-VN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  <m:r>
                                        <a:rPr lang="en-US" sz="20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vi-VN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0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sz="20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vi-VN" sz="20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20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vi-VN" sz="20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vi-VN" sz="20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vi-VN" sz="20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vi-VN" sz="20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oMath>
                          </a14:m>
                          <a:r>
                            <a:rPr lang="vi-VN" sz="20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0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vi-VN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vi-VN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vi-VN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vi-VN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vi-VN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vi-VN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vi-V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𝑗</m:t>
                                  </m:r>
                                  <m:r>
                                    <a:rPr lang="vi-V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vi-V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vi-V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a:rPr lang="vi-VN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vi-V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.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vi-VN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vi-VN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(</m:t>
                                      </m:r>
                                      <m:r>
                                        <a:rPr lang="vi-VN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𝑘</m:t>
                                      </m:r>
                                      <m:r>
                                        <a:rPr lang="vi-VN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nary>
                            </m:oMath>
                          </a14:m>
                          <a:r>
                            <a:rPr lang="vi-VN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vi-V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vi-V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vi-V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vi-V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vi-VN" sz="2000" i="1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2000" i="1" smtClea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vi-VN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vi-VN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vi-VN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vi-VN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−1)</m:t>
                                      </m:r>
                                    </m:sup>
                                  </m:sSubSup>
                                </m:e>
                              </m:nary>
                            </m:oMath>
                          </a14:m>
                          <a:r>
                            <a:rPr lang="vi-VN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vi-VN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vi-VN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24406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ABAA99FB-8DF1-4CB4-AFB7-CD127B826E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0105399"/>
                  </p:ext>
                </p:extLst>
              </p:nvPr>
            </p:nvGraphicFramePr>
            <p:xfrm>
              <a:off x="701336" y="2228295"/>
              <a:ext cx="10236679" cy="21404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55692">
                      <a:extLst>
                        <a:ext uri="{9D8B030D-6E8A-4147-A177-3AD203B41FA5}">
                          <a16:colId xmlns:a16="http://schemas.microsoft.com/office/drawing/2014/main" val="2779278665"/>
                        </a:ext>
                      </a:extLst>
                    </a:gridCol>
                    <a:gridCol w="5080987">
                      <a:extLst>
                        <a:ext uri="{9D8B030D-6E8A-4147-A177-3AD203B41FA5}">
                          <a16:colId xmlns:a16="http://schemas.microsoft.com/office/drawing/2014/main" val="61686595"/>
                        </a:ext>
                      </a:extLst>
                    </a:gridCol>
                  </a:tblGrid>
                  <a:tr h="864427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                           </a:t>
                          </a:r>
                          <a:r>
                            <a:rPr lang="vi-VN" sz="3200" dirty="0"/>
                            <a:t>AX=B </a:t>
                          </a:r>
                          <a:r>
                            <a:rPr lang="en-US" sz="3200" dirty="0"/>
                            <a:t>        </a:t>
                          </a:r>
                          <a:r>
                            <a:rPr lang="vi-VN" sz="3200" dirty="0"/>
                            <a:t>    </a:t>
                          </a:r>
                          <a:r>
                            <a:rPr lang="en-US" sz="3200" dirty="0"/>
                            <a:t>    </a:t>
                          </a:r>
                          <a:r>
                            <a:rPr lang="vi-VN" sz="3200" dirty="0"/>
                            <a:t>   </a:t>
                          </a:r>
                          <a:r>
                            <a:rPr lang="en-US" sz="3200" dirty="0"/>
                            <a:t>   </a:t>
                          </a:r>
                          <a:r>
                            <a:rPr lang="en-US" sz="3200" dirty="0">
                              <a:sym typeface="Wingdings" panose="05000000000000000000" pitchFamily="2" charset="2"/>
                            </a:rPr>
                            <a:t>=&gt;           </a:t>
                          </a:r>
                          <a:r>
                            <a:rPr lang="vi-VN" sz="3200" dirty="0">
                              <a:sym typeface="Wingdings" panose="05000000000000000000" pitchFamily="2" charset="2"/>
                            </a:rPr>
                            <a:t>X=</a:t>
                          </a:r>
                          <a:r>
                            <a:rPr lang="en-US" sz="3200" dirty="0"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vi-VN" sz="3200" dirty="0">
                              <a:effectLst/>
                              <a:latin typeface="Calibri" panose="020F0502020204030204" pitchFamily="34" charset="0"/>
                            </a:rPr>
                            <a:t>.X+</a:t>
                          </a:r>
                          <a:r>
                            <a:rPr lang="en-US" sz="3200" dirty="0">
                              <a:effectLst/>
                              <a:latin typeface="Calibri" panose="020F0502020204030204" pitchFamily="34" charset="0"/>
                            </a:rPr>
                            <a:t>D</a:t>
                          </a:r>
                          <a:endParaRPr lang="en-US" sz="3200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>
                              <a:sym typeface="Wingdings" panose="05000000000000000000" pitchFamily="2" charset="2"/>
                            </a:rPr>
                            <a:t>=&gt;         </a:t>
                          </a:r>
                          <a:r>
                            <a:rPr lang="vi-VN" sz="3200" dirty="0">
                              <a:sym typeface="Wingdings" panose="05000000000000000000" pitchFamily="2" charset="2"/>
                            </a:rPr>
                            <a:t>X=</a:t>
                          </a:r>
                          <a:r>
                            <a:rPr lang="vi-VN" sz="32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α.X+β</a:t>
                          </a:r>
                          <a:endParaRPr lang="en-US" sz="3200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1515629"/>
                      </a:ext>
                    </a:extLst>
                  </a:tr>
                  <a:tr h="12760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8" t="-74286" r="-99054" b="-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559" t="-74286" r="-480" b="-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24406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8809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5A08-B326-4A1C-A5A1-37F748ED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Sự hội tụ của phương pháp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FCBC62-1AA9-4165-B71C-96197E887BE3}"/>
                  </a:ext>
                </a:extLst>
              </p:cNvPr>
              <p:cNvSpPr txBox="1"/>
              <p:nvPr/>
            </p:nvSpPr>
            <p:spPr>
              <a:xfrm>
                <a:off x="1393794" y="1855433"/>
                <a:ext cx="4864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/>
                  <a:t>Điều kiện: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  <m:sub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vi-VN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&lt;1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FCBC62-1AA9-4165-B71C-96197E887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794" y="1855433"/>
                <a:ext cx="4864963" cy="830997"/>
              </a:xfrm>
              <a:prstGeom prst="rect">
                <a:avLst/>
              </a:prstGeom>
              <a:blipFill>
                <a:blip r:embed="rId2"/>
                <a:stretch>
                  <a:fillRect l="-2005" t="-6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8B754B-F8B2-49FD-9FC7-C0749624BAA6}"/>
                  </a:ext>
                </a:extLst>
              </p:cNvPr>
              <p:cNvSpPr txBox="1"/>
              <p:nvPr/>
            </p:nvSpPr>
            <p:spPr>
              <a:xfrm>
                <a:off x="6586491" y="1558387"/>
                <a:ext cx="3879542" cy="1796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y</a:t>
                </a:r>
                <a:r>
                  <a:rPr lang="vi-VN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 sz="24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vi-VN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vi-VN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vi-VN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1 − </m:t>
                            </m:r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vi-VN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vi-V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func>
                    <m:r>
                      <a:rPr lang="vi-VN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vi-V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vi-VN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vi-V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vi-V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vi-V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vi-V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vi-V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vi-VN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vi-V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vi-VN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vi-V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vi-V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vi-V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vi-V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vi-V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vi-VN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8B754B-F8B2-49FD-9FC7-C0749624B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491" y="1558387"/>
                <a:ext cx="3879542" cy="1796454"/>
              </a:xfrm>
              <a:prstGeom prst="rect">
                <a:avLst/>
              </a:prstGeom>
              <a:blipFill>
                <a:blip r:embed="rId3"/>
                <a:stretch>
                  <a:fillRect l="-2355" b="-15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B02A40-96B5-4CA6-BD4F-72C4DD68BEC1}"/>
                  </a:ext>
                </a:extLst>
              </p:cNvPr>
              <p:cNvSpPr txBox="1"/>
              <p:nvPr/>
            </p:nvSpPr>
            <p:spPr>
              <a:xfrm>
                <a:off x="3539231" y="4171571"/>
                <a:ext cx="6094520" cy="14480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vi-VN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vi-VN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vi-VN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vi-V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vi-VN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vi-V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vi-VN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num>
                      <m:den>
                        <m:r>
                          <a:rPr lang="vi-V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vi-V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vi-V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vi-V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vi-V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vi-V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vi-V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vi-V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vi-V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vi-V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−1)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</a:t>
                </a:r>
                <a:r>
                  <a:rPr lang="vi-VN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vi-V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vi-V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vi-V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vi-V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vi-V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vi-V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vi-V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(0)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B02A40-96B5-4CA6-BD4F-72C4DD68B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231" y="4171571"/>
                <a:ext cx="6094520" cy="1448089"/>
              </a:xfrm>
              <a:prstGeom prst="rect">
                <a:avLst/>
              </a:prstGeom>
              <a:blipFill>
                <a:blip r:embed="rId4"/>
                <a:stretch>
                  <a:fillRect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204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D1B8-217B-4EB1-8B13-9C16B6A07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42" y="171831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vi-VN" dirty="0"/>
              <a:t>Sơ đồ thuật toán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8A9587-036A-4D62-B4C0-869F5941F5C8}"/>
              </a:ext>
            </a:extLst>
          </p:cNvPr>
          <p:cNvSpPr/>
          <p:nvPr/>
        </p:nvSpPr>
        <p:spPr>
          <a:xfrm>
            <a:off x="1659697" y="1465059"/>
            <a:ext cx="914400" cy="5386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Begin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D36E7EA-3B81-4A7C-90E3-5EF77A2C4728}"/>
              </a:ext>
            </a:extLst>
          </p:cNvPr>
          <p:cNvSpPr/>
          <p:nvPr/>
        </p:nvSpPr>
        <p:spPr>
          <a:xfrm>
            <a:off x="1114378" y="2354636"/>
            <a:ext cx="1983114" cy="791174"/>
          </a:xfrm>
          <a:prstGeom prst="parallelogram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Input: n,A,B,eps,X0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C02554-E9F9-491A-815C-F901D1158E2B}"/>
              </a:ext>
            </a:extLst>
          </p:cNvPr>
          <p:cNvSpPr/>
          <p:nvPr/>
        </p:nvSpPr>
        <p:spPr>
          <a:xfrm>
            <a:off x="1363768" y="3459409"/>
            <a:ext cx="1506257" cy="4726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p=</a:t>
            </a:r>
            <a:r>
              <a:rPr lang="en-US" dirty="0" err="1">
                <a:hlinkClick r:id="rId2" action="ppaction://hlinksldjump"/>
              </a:rPr>
              <a:t>calDig</a:t>
            </a:r>
            <a:r>
              <a:rPr lang="en-US" dirty="0">
                <a:hlinkClick r:id="rId2" action="ppaction://hlinksldjump"/>
              </a:rPr>
              <a:t>(A)</a:t>
            </a:r>
            <a:endParaRPr lang="en-US" dirty="0"/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D5D28459-ABD1-45F1-8FB7-BC097A1007AD}"/>
              </a:ext>
            </a:extLst>
          </p:cNvPr>
          <p:cNvSpPr/>
          <p:nvPr/>
        </p:nvSpPr>
        <p:spPr>
          <a:xfrm>
            <a:off x="1483547" y="4333676"/>
            <a:ext cx="1266698" cy="62719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p=0?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98ECEBC7-837D-4B8C-BEB1-C60C58F9EADA}"/>
              </a:ext>
            </a:extLst>
          </p:cNvPr>
          <p:cNvSpPr/>
          <p:nvPr/>
        </p:nvSpPr>
        <p:spPr>
          <a:xfrm>
            <a:off x="608792" y="5648752"/>
            <a:ext cx="2994286" cy="914400"/>
          </a:xfrm>
          <a:prstGeom prst="parallelogram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Output:</a:t>
            </a:r>
          </a:p>
          <a:p>
            <a:pPr algn="ctr"/>
            <a:r>
              <a:rPr lang="en-US" dirty="0"/>
              <a:t>Not diagonally dominant matrix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A3C05C-A28D-45CE-8F82-0850938D907A}"/>
              </a:ext>
            </a:extLst>
          </p:cNvPr>
          <p:cNvSpPr/>
          <p:nvPr/>
        </p:nvSpPr>
        <p:spPr>
          <a:xfrm>
            <a:off x="3614039" y="3852909"/>
            <a:ext cx="2029216" cy="16547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C=</a:t>
            </a:r>
            <a:r>
              <a:rPr lang="en-US" dirty="0" err="1">
                <a:hlinkClick r:id="rId3" action="ppaction://hlinksldjump"/>
              </a:rPr>
              <a:t>setAtoC</a:t>
            </a:r>
            <a:r>
              <a:rPr lang="en-US" dirty="0">
                <a:hlinkClick r:id="rId3" action="ppaction://hlinksldjump"/>
              </a:rPr>
              <a:t>(A)</a:t>
            </a:r>
            <a:endParaRPr lang="en-US" dirty="0"/>
          </a:p>
          <a:p>
            <a:pPr algn="ctr"/>
            <a:r>
              <a:rPr lang="en-US" dirty="0">
                <a:hlinkClick r:id="rId4" action="ppaction://hlinksldjump"/>
              </a:rPr>
              <a:t>D=</a:t>
            </a:r>
            <a:r>
              <a:rPr lang="en-US" dirty="0" err="1">
                <a:hlinkClick r:id="rId4" action="ppaction://hlinksldjump"/>
              </a:rPr>
              <a:t>setBtoD</a:t>
            </a:r>
            <a:r>
              <a:rPr lang="en-US" dirty="0">
                <a:hlinkClick r:id="rId4" action="ppaction://hlinksldjump"/>
              </a:rPr>
              <a:t>(B,A)</a:t>
            </a:r>
            <a:endParaRPr lang="en-US" dirty="0"/>
          </a:p>
          <a:p>
            <a:pPr algn="ctr"/>
            <a:r>
              <a:rPr lang="en-US" dirty="0">
                <a:hlinkClick r:id="rId5" action="ppaction://hlinksldjump"/>
              </a:rPr>
              <a:t>y=</a:t>
            </a:r>
            <a:r>
              <a:rPr lang="en-US" dirty="0" err="1">
                <a:hlinkClick r:id="rId5" action="ppaction://hlinksldjump"/>
              </a:rPr>
              <a:t>getY</a:t>
            </a:r>
            <a:r>
              <a:rPr lang="en-US" dirty="0">
                <a:hlinkClick r:id="rId5" action="ppaction://hlinksldjump"/>
              </a:rPr>
              <a:t>(C)</a:t>
            </a:r>
            <a:endParaRPr lang="en-US" dirty="0"/>
          </a:p>
          <a:p>
            <a:pPr algn="ctr"/>
            <a:r>
              <a:rPr lang="en-US" dirty="0">
                <a:hlinkClick r:id="rId6" action="ppaction://hlinksldjump"/>
              </a:rPr>
              <a:t>eps2=eps2(eps)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381424-3CFF-4128-BE9A-738AC517956C}"/>
              </a:ext>
            </a:extLst>
          </p:cNvPr>
          <p:cNvSpPr/>
          <p:nvPr/>
        </p:nvSpPr>
        <p:spPr>
          <a:xfrm>
            <a:off x="6163743" y="3915021"/>
            <a:ext cx="3013182" cy="14524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7" action="ppaction://hlinksldjump"/>
              </a:rPr>
              <a:t>X=</a:t>
            </a:r>
            <a:r>
              <a:rPr lang="en-US" dirty="0" err="1">
                <a:hlinkClick r:id="rId7" action="ppaction://hlinksldjump"/>
              </a:rPr>
              <a:t>seidelLoop</a:t>
            </a:r>
            <a:r>
              <a:rPr lang="en-US" dirty="0">
                <a:hlinkClick r:id="rId7" action="ppaction://hlinksldjump"/>
              </a:rPr>
              <a:t>(B,D,p,y,eps2,X0)</a:t>
            </a:r>
            <a:endParaRPr lang="en-US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1A0757C-ABC9-4404-8FD5-7731D58CF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1928" y="4262353"/>
            <a:ext cx="2330628" cy="757825"/>
          </a:xfrm>
          <a:prstGeom prst="parallelogram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sz="1800"/>
              <a:t>Output: X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1B291DB-1AF8-4ABF-A5DA-EF7FC0E74D7E}"/>
              </a:ext>
            </a:extLst>
          </p:cNvPr>
          <p:cNvSpPr/>
          <p:nvPr/>
        </p:nvSpPr>
        <p:spPr>
          <a:xfrm>
            <a:off x="10270042" y="5648752"/>
            <a:ext cx="914400" cy="90626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End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7860C7-D20A-4CE2-91AA-24A1C582440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2105935" y="2003678"/>
            <a:ext cx="10962" cy="350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9BD59A-C779-4532-98A7-F1ACA2F9BDEC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2105935" y="3145810"/>
            <a:ext cx="10962" cy="313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3D02DE-04DC-4FA6-8ED5-3811E172343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2116896" y="3932066"/>
            <a:ext cx="1" cy="401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95E15B-A640-4D04-A828-612EAB556AAF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2750245" y="4647275"/>
            <a:ext cx="863794" cy="33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67663C-FE97-43FA-B7B5-194CAEEB815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2105935" y="4960874"/>
            <a:ext cx="10961" cy="687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3923DC-1A54-4DEA-A880-01F02DF18D85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5643255" y="4641265"/>
            <a:ext cx="520488" cy="39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DD2215-AF49-4B80-9444-E88D03A7516A}"/>
              </a:ext>
            </a:extLst>
          </p:cNvPr>
          <p:cNvCxnSpPr>
            <a:cxnSpLocks/>
            <a:stCxn id="14" idx="3"/>
            <a:endCxn id="15" idx="5"/>
          </p:cNvCxnSpPr>
          <p:nvPr/>
        </p:nvCxnSpPr>
        <p:spPr>
          <a:xfrm>
            <a:off x="9176925" y="4641265"/>
            <a:ext cx="47973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3A593C-9D7D-4FAB-BA17-FD97F6C0F4F5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>
            <a:off x="10727242" y="5020178"/>
            <a:ext cx="0" cy="628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359051-1FCB-4657-BBDE-924A488EA1E1}"/>
              </a:ext>
            </a:extLst>
          </p:cNvPr>
          <p:cNvCxnSpPr>
            <a:cxnSpLocks/>
            <a:stCxn id="12" idx="2"/>
            <a:endCxn id="16" idx="1"/>
          </p:cNvCxnSpPr>
          <p:nvPr/>
        </p:nvCxnSpPr>
        <p:spPr>
          <a:xfrm flipV="1">
            <a:off x="3488778" y="6101886"/>
            <a:ext cx="6781264" cy="4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9871A96-AADD-4C04-AF77-B54FC5B5EC64}"/>
              </a:ext>
            </a:extLst>
          </p:cNvPr>
          <p:cNvSpPr txBox="1"/>
          <p:nvPr/>
        </p:nvSpPr>
        <p:spPr>
          <a:xfrm>
            <a:off x="2863394" y="4333676"/>
            <a:ext cx="65293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False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793D7C-304B-4C08-AF94-B46BA544964B}"/>
              </a:ext>
            </a:extLst>
          </p:cNvPr>
          <p:cNvSpPr txBox="1"/>
          <p:nvPr/>
        </p:nvSpPr>
        <p:spPr>
          <a:xfrm>
            <a:off x="1452789" y="5038631"/>
            <a:ext cx="59997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767725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54AF7C-106B-45D5-BDD0-2B35828F1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" y="0"/>
            <a:ext cx="121739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1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5FC84-29B7-4627-ADA2-5B895F5C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5C297-F101-4B4D-A074-E94B8CF14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3308572-C5D9-4837-86DA-29AC7B4BC4FB}"/>
                  </a:ext>
                </a:extLst>
              </p:cNvPr>
              <p:cNvSpPr/>
              <p:nvPr/>
            </p:nvSpPr>
            <p:spPr>
              <a:xfrm>
                <a:off x="1041226" y="1825625"/>
                <a:ext cx="10109548" cy="37546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dirty="0"/>
                  <a:t>				</a:t>
                </a:r>
                <a:r>
                  <a:rPr lang="en-US" sz="4000" dirty="0" err="1">
                    <a:solidFill>
                      <a:srgbClr val="FF0000"/>
                    </a:solidFill>
                  </a:rPr>
                  <a:t>calDig</a:t>
                </a:r>
                <a:endParaRPr lang="en-US" sz="4000" dirty="0">
                  <a:solidFill>
                    <a:srgbClr val="FF0000"/>
                  </a:solidFill>
                </a:endParaRPr>
              </a:p>
              <a:p>
                <a:r>
                  <a:rPr lang="en-US" sz="2300" dirty="0"/>
                  <a:t>Input : A ( ma </a:t>
                </a:r>
                <a:r>
                  <a:rPr lang="en-US" sz="2300" dirty="0" err="1"/>
                  <a:t>trận</a:t>
                </a:r>
                <a:r>
                  <a:rPr lang="en-US" sz="2300" dirty="0"/>
                  <a:t> A)</a:t>
                </a:r>
              </a:p>
              <a:p>
                <a:r>
                  <a:rPr lang="en-US" sz="2300" dirty="0"/>
                  <a:t>Output : p </a:t>
                </a:r>
                <a14:m>
                  <m:oMath xmlns:m="http://schemas.openxmlformats.org/officeDocument/2006/math">
                    <m:r>
                      <a:rPr lang="en-US" sz="2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300" dirty="0"/>
                  <a:t> {0,1,2} ( </a:t>
                </a:r>
                <a:r>
                  <a:rPr lang="en-US" sz="2300" dirty="0" err="1"/>
                  <a:t>tương</a:t>
                </a:r>
                <a:r>
                  <a:rPr lang="en-US" sz="2300" dirty="0"/>
                  <a:t> </a:t>
                </a:r>
                <a:r>
                  <a:rPr lang="en-US" sz="2300" dirty="0" err="1"/>
                  <a:t>ứng</a:t>
                </a:r>
                <a:r>
                  <a:rPr lang="en-US" sz="2300" dirty="0"/>
                  <a:t> </a:t>
                </a:r>
                <a:r>
                  <a:rPr lang="en-US" sz="2300" dirty="0" err="1"/>
                  <a:t>với</a:t>
                </a:r>
                <a:r>
                  <a:rPr lang="en-US" sz="2300" dirty="0"/>
                  <a:t> ma </a:t>
                </a:r>
                <a:r>
                  <a:rPr lang="en-US" sz="2300" dirty="0" err="1"/>
                  <a:t>trận</a:t>
                </a:r>
                <a:r>
                  <a:rPr lang="en-US" sz="2300" dirty="0"/>
                  <a:t> A </a:t>
                </a:r>
                <a:r>
                  <a:rPr lang="en-US" sz="2300" dirty="0" err="1"/>
                  <a:t>không</a:t>
                </a:r>
                <a:r>
                  <a:rPr lang="en-US" sz="2300" dirty="0"/>
                  <a:t> </a:t>
                </a:r>
                <a:r>
                  <a:rPr lang="en-US" sz="2300" dirty="0" err="1"/>
                  <a:t>chéo</a:t>
                </a:r>
                <a:r>
                  <a:rPr lang="en-US" sz="2300" dirty="0"/>
                  <a:t> </a:t>
                </a:r>
                <a:r>
                  <a:rPr lang="en-US" sz="2300" dirty="0" err="1"/>
                  <a:t>trội</a:t>
                </a:r>
                <a:r>
                  <a:rPr lang="en-US" sz="2300" dirty="0"/>
                  <a:t>, </a:t>
                </a:r>
                <a:r>
                  <a:rPr lang="en-US" sz="2300" dirty="0" err="1"/>
                  <a:t>chéo</a:t>
                </a:r>
                <a:r>
                  <a:rPr lang="en-US" sz="2300" dirty="0"/>
                  <a:t> </a:t>
                </a:r>
                <a:r>
                  <a:rPr lang="en-US" sz="2300" dirty="0" err="1"/>
                  <a:t>trội</a:t>
                </a:r>
                <a:r>
                  <a:rPr lang="en-US" sz="2300" dirty="0"/>
                  <a:t> </a:t>
                </a:r>
                <a:r>
                  <a:rPr lang="en-US" sz="2300" dirty="0" err="1"/>
                  <a:t>hàng</a:t>
                </a:r>
                <a:r>
                  <a:rPr lang="en-US" sz="2300" dirty="0"/>
                  <a:t> </a:t>
                </a:r>
                <a:r>
                  <a:rPr lang="en-US" sz="2300" dirty="0" err="1"/>
                  <a:t>hoặc</a:t>
                </a:r>
                <a:r>
                  <a:rPr lang="en-US" sz="2300" dirty="0"/>
                  <a:t> </a:t>
                </a:r>
                <a:r>
                  <a:rPr lang="en-US" sz="2300" dirty="0" err="1"/>
                  <a:t>chéo</a:t>
                </a:r>
                <a:r>
                  <a:rPr lang="en-US" sz="2300" dirty="0"/>
                  <a:t> </a:t>
                </a:r>
                <a:r>
                  <a:rPr lang="en-US" sz="2300" dirty="0" err="1"/>
                  <a:t>trội</a:t>
                </a:r>
                <a:r>
                  <a:rPr lang="en-US" sz="2300" dirty="0"/>
                  <a:t> </a:t>
                </a:r>
                <a:r>
                  <a:rPr lang="en-US" sz="2300" dirty="0" err="1"/>
                  <a:t>cột</a:t>
                </a:r>
                <a:r>
                  <a:rPr lang="en-US" sz="2300" dirty="0"/>
                  <a:t>) </a:t>
                </a:r>
              </a:p>
              <a:p>
                <a:pPr lvl="1"/>
                <a:r>
                  <a:rPr lang="en-US" sz="2300" dirty="0"/>
                  <a:t>B1: If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300" dirty="0"/>
                  <a:t>&gt;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3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sSub>
                      <m:sSubPr>
                        <m:ctrlPr>
                          <a:rPr lang="en-US" sz="2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d>
                          <m:dPr>
                            <m:ctrlPr>
                              <a:rPr lang="en-US" sz="23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3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3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</m:sSub>
                    <m:r>
                      <a:rPr lang="en-US" sz="2300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300" dirty="0"/>
                  <a:t>  with </a:t>
                </a:r>
                <a:r>
                  <a:rPr lang="en-US" sz="2300" dirty="0" err="1"/>
                  <a:t>i</a:t>
                </a:r>
                <a:r>
                  <a:rPr lang="en-US" sz="2300" dirty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3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300" dirty="0"/>
                  <a:t> ) {p=1; Skip to B4}</a:t>
                </a:r>
              </a:p>
              <a:p>
                <a:pPr lvl="1"/>
                <a:r>
                  <a:rPr lang="en-US" sz="2300" dirty="0"/>
                  <a:t>B2: If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300" dirty="0"/>
                  <a:t>|&gt;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3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sSub>
                      <m:sSubPr>
                        <m:ctrlPr>
                          <a:rPr lang="en-US" sz="2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d>
                          <m:dPr>
                            <m:ctrlPr>
                              <a:rPr lang="en-US" sz="23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3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3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</m:sSub>
                    <m:r>
                      <a:rPr lang="en-US" sz="2300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300" dirty="0"/>
                  <a:t>  with j=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3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sz="23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300" dirty="0"/>
                  <a:t> ) {p=2; Skip to B4}</a:t>
                </a:r>
              </a:p>
              <a:p>
                <a:pPr lvl="1"/>
                <a:r>
                  <a:rPr lang="en-US" sz="2300" dirty="0"/>
                  <a:t>B3: p=0</a:t>
                </a:r>
              </a:p>
              <a:p>
                <a:pPr lvl="1"/>
                <a:r>
                  <a:rPr lang="en-US" sz="2300" dirty="0"/>
                  <a:t>B4: Return p</a:t>
                </a:r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3308572-C5D9-4837-86DA-29AC7B4BC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226" y="1825625"/>
                <a:ext cx="10109548" cy="37546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Left 7">
            <a:hlinkClick r:id="rId3" action="ppaction://hlinksldjump"/>
            <a:extLst>
              <a:ext uri="{FF2B5EF4-FFF2-40B4-BE49-F238E27FC236}">
                <a16:creationId xmlns:a16="http://schemas.microsoft.com/office/drawing/2014/main" id="{BB5DEBB7-A3C0-41EE-9FA8-DDD71B40294C}"/>
              </a:ext>
            </a:extLst>
          </p:cNvPr>
          <p:cNvSpPr/>
          <p:nvPr/>
        </p:nvSpPr>
        <p:spPr>
          <a:xfrm>
            <a:off x="8043169" y="5823751"/>
            <a:ext cx="896645" cy="353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A532-40D1-4F18-9C29-D907F7991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00626"/>
            <a:ext cx="10515600" cy="645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59B514A-FAC3-4F8C-84DA-84D4966CAEA0}"/>
                  </a:ext>
                </a:extLst>
              </p:cNvPr>
              <p:cNvSpPr/>
              <p:nvPr/>
            </p:nvSpPr>
            <p:spPr>
              <a:xfrm>
                <a:off x="838200" y="928796"/>
                <a:ext cx="9859027" cy="486888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3500" dirty="0">
                    <a:solidFill>
                      <a:srgbClr val="FF0000"/>
                    </a:solidFill>
                  </a:rPr>
                  <a:t>				</a:t>
                </a:r>
                <a:r>
                  <a:rPr lang="en-US" sz="4000" dirty="0">
                    <a:solidFill>
                      <a:srgbClr val="FF0000"/>
                    </a:solidFill>
                  </a:rPr>
                  <a:t>   </a:t>
                </a:r>
                <a:r>
                  <a:rPr lang="en-US" sz="4000" dirty="0" err="1">
                    <a:solidFill>
                      <a:srgbClr val="FF0000"/>
                    </a:solidFill>
                  </a:rPr>
                  <a:t>setAtoC</a:t>
                </a:r>
                <a:endParaRPr lang="en-US" sz="4000" dirty="0">
                  <a:solidFill>
                    <a:srgbClr val="FF0000"/>
                  </a:solidFill>
                </a:endParaRPr>
              </a:p>
              <a:p>
                <a:pPr algn="just"/>
                <a:r>
                  <a:rPr lang="en-US" sz="2300" dirty="0"/>
                  <a:t>Input : A ( ma </a:t>
                </a:r>
                <a:r>
                  <a:rPr lang="en-US" sz="2300" dirty="0" err="1"/>
                  <a:t>trận</a:t>
                </a:r>
                <a:r>
                  <a:rPr lang="en-US" sz="2300" dirty="0"/>
                  <a:t> A)</a:t>
                </a:r>
              </a:p>
              <a:p>
                <a:pPr algn="just"/>
                <a:r>
                  <a:rPr lang="en-US" sz="2300" dirty="0"/>
                  <a:t>Output : C (ma </a:t>
                </a:r>
                <a:r>
                  <a:rPr lang="en-US" sz="2300" dirty="0" err="1"/>
                  <a:t>trận</a:t>
                </a:r>
                <a:r>
                  <a:rPr lang="en-US" sz="2300" dirty="0"/>
                  <a:t> C </a:t>
                </a:r>
                <a:r>
                  <a:rPr lang="en-US" sz="2300" dirty="0" err="1"/>
                  <a:t>trong</a:t>
                </a:r>
                <a:r>
                  <a:rPr lang="en-US" sz="2300" dirty="0"/>
                  <a:t> </a:t>
                </a:r>
                <a:r>
                  <a:rPr lang="en-US" sz="2300" dirty="0" err="1"/>
                  <a:t>pt</a:t>
                </a:r>
                <a:r>
                  <a:rPr lang="en-US" sz="2300" dirty="0"/>
                  <a:t> x=</a:t>
                </a:r>
                <a:r>
                  <a:rPr lang="en-US" sz="2300" dirty="0" err="1"/>
                  <a:t>Cx+D</a:t>
                </a:r>
                <a:r>
                  <a:rPr lang="en-US" sz="2300" dirty="0"/>
                  <a:t> </a:t>
                </a:r>
                <a:r>
                  <a:rPr lang="en-US" sz="2300" dirty="0" err="1"/>
                  <a:t>biến</a:t>
                </a:r>
                <a:r>
                  <a:rPr lang="en-US" sz="2300" dirty="0"/>
                  <a:t> </a:t>
                </a:r>
                <a:r>
                  <a:rPr lang="en-US" sz="2300" dirty="0" err="1"/>
                  <a:t>đổi</a:t>
                </a:r>
                <a:r>
                  <a:rPr lang="en-US" sz="2300" dirty="0"/>
                  <a:t> </a:t>
                </a:r>
                <a:r>
                  <a:rPr lang="en-US" sz="2300" dirty="0" err="1"/>
                  <a:t>từ</a:t>
                </a:r>
                <a:r>
                  <a:rPr lang="en-US" sz="2300" dirty="0"/>
                  <a:t> </a:t>
                </a:r>
                <a:r>
                  <a:rPr lang="en-US" sz="2300" dirty="0" err="1"/>
                  <a:t>pt</a:t>
                </a:r>
                <a:r>
                  <a:rPr lang="en-US" sz="2300" dirty="0"/>
                  <a:t> Ax=B)</a:t>
                </a:r>
              </a:p>
              <a:p>
                <a:pPr algn="just"/>
                <a:r>
                  <a:rPr lang="en-US" sz="2300" dirty="0"/>
                  <a:t>      for </a:t>
                </a:r>
                <a:r>
                  <a:rPr lang="en-US" sz="2300" dirty="0" err="1"/>
                  <a:t>i</a:t>
                </a:r>
                <a:r>
                  <a:rPr lang="en-US" sz="2300" dirty="0"/>
                  <a:t>=1 to n:</a:t>
                </a:r>
              </a:p>
              <a:p>
                <a:pPr algn="just"/>
                <a:r>
                  <a:rPr lang="en-US" sz="2300" dirty="0"/>
                  <a:t>             for j=1 to n:</a:t>
                </a:r>
              </a:p>
              <a:p>
                <a:pPr lvl="1" algn="just"/>
                <a:r>
                  <a:rPr lang="en-US" sz="2300" dirty="0"/>
                  <a:t>      	     if ( </a:t>
                </a:r>
                <a:r>
                  <a:rPr lang="en-US" sz="2300" dirty="0" err="1"/>
                  <a:t>i</a:t>
                </a:r>
                <a14:m>
                  <m:oMath xmlns:m="http://schemas.openxmlformats.org/officeDocument/2006/math">
                    <m:r>
                      <a:rPr lang="en-US" sz="2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) </m:t>
                    </m:r>
                    <m:sSub>
                      <m:sSub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300" dirty="0"/>
                  <a:t>);</a:t>
                </a:r>
              </a:p>
              <a:p>
                <a:pPr lvl="1" algn="just"/>
                <a:r>
                  <a:rPr lang="en-US" sz="2300" dirty="0"/>
                  <a:t>	     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=0;</m:t>
                    </m:r>
                  </m:oMath>
                </a14:m>
                <a:endParaRPr lang="en-US" sz="2300" dirty="0"/>
              </a:p>
              <a:p>
                <a:pPr algn="just"/>
                <a:r>
                  <a:rPr lang="en-US" sz="2300" dirty="0"/>
                  <a:t>      Return C</a:t>
                </a:r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59B514A-FAC3-4F8C-84DA-84D4966CA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928796"/>
                <a:ext cx="9859027" cy="486888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Left 2">
            <a:hlinkClick r:id="rId3" action="ppaction://hlinksldjump"/>
            <a:extLst>
              <a:ext uri="{FF2B5EF4-FFF2-40B4-BE49-F238E27FC236}">
                <a16:creationId xmlns:a16="http://schemas.microsoft.com/office/drawing/2014/main" id="{EA15B616-3AE9-4CB9-84D4-ADFD8F8E871C}"/>
              </a:ext>
            </a:extLst>
          </p:cNvPr>
          <p:cNvSpPr/>
          <p:nvPr/>
        </p:nvSpPr>
        <p:spPr>
          <a:xfrm>
            <a:off x="9223899" y="5974672"/>
            <a:ext cx="949911" cy="3866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83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843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Phương pháp lặp Seidel và Gauss-Seidel giải phương trình đại số tuyến tính</vt:lpstr>
      <vt:lpstr>PowerPoint Presentation</vt:lpstr>
      <vt:lpstr>PowerPoint Presentation</vt:lpstr>
      <vt:lpstr>PowerPoint Presentation</vt:lpstr>
      <vt:lpstr>Sự hội tụ của phương pháp</vt:lpstr>
      <vt:lpstr>Sơ đồ thuật toán</vt:lpstr>
      <vt:lpstr>PowerPoint Presentation</vt:lpstr>
      <vt:lpstr>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Phương pháp lặp Seidel và Gauss-Seidel giải phương trình đại số tuyến tính</dc:title>
  <dc:creator>VU MINH HIEU 20195872</dc:creator>
  <cp:lastModifiedBy>VU MINH HIEU 20195872</cp:lastModifiedBy>
  <cp:revision>61</cp:revision>
  <dcterms:created xsi:type="dcterms:W3CDTF">2020-10-22T01:48:59Z</dcterms:created>
  <dcterms:modified xsi:type="dcterms:W3CDTF">2020-12-31T19:16:13Z</dcterms:modified>
</cp:coreProperties>
</file>