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24015"/>
            <a:ext cx="9144000" cy="634365"/>
          </a:xfrm>
          <a:custGeom>
            <a:avLst/>
            <a:gdLst/>
            <a:ahLst/>
            <a:cxnLst/>
            <a:rect l="l" t="t" r="r" b="b"/>
            <a:pathLst>
              <a:path w="9144000" h="634365">
                <a:moveTo>
                  <a:pt x="9144000" y="0"/>
                </a:moveTo>
                <a:lnTo>
                  <a:pt x="0" y="0"/>
                </a:lnTo>
                <a:lnTo>
                  <a:pt x="0" y="633981"/>
                </a:lnTo>
                <a:lnTo>
                  <a:pt x="9144000" y="633981"/>
                </a:lnTo>
                <a:lnTo>
                  <a:pt x="9144000" y="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4572000" y="0"/>
                </a:moveTo>
                <a:lnTo>
                  <a:pt x="4516784" y="244"/>
                </a:lnTo>
                <a:lnTo>
                  <a:pt x="4461725" y="977"/>
                </a:lnTo>
                <a:lnTo>
                  <a:pt x="4406827" y="2196"/>
                </a:lnTo>
                <a:lnTo>
                  <a:pt x="4352092" y="3896"/>
                </a:lnTo>
                <a:lnTo>
                  <a:pt x="4297525" y="6077"/>
                </a:lnTo>
                <a:lnTo>
                  <a:pt x="4243128" y="8734"/>
                </a:lnTo>
                <a:lnTo>
                  <a:pt x="4188907" y="11866"/>
                </a:lnTo>
                <a:lnTo>
                  <a:pt x="4134864" y="15470"/>
                </a:lnTo>
                <a:lnTo>
                  <a:pt x="4081003" y="19542"/>
                </a:lnTo>
                <a:lnTo>
                  <a:pt x="4027328" y="24080"/>
                </a:lnTo>
                <a:lnTo>
                  <a:pt x="3973842" y="29081"/>
                </a:lnTo>
                <a:lnTo>
                  <a:pt x="3920549" y="34543"/>
                </a:lnTo>
                <a:lnTo>
                  <a:pt x="3867453" y="40463"/>
                </a:lnTo>
                <a:lnTo>
                  <a:pt x="3814558" y="46838"/>
                </a:lnTo>
                <a:lnTo>
                  <a:pt x="3761866" y="53666"/>
                </a:lnTo>
                <a:lnTo>
                  <a:pt x="3709383" y="60943"/>
                </a:lnTo>
                <a:lnTo>
                  <a:pt x="3657110" y="68666"/>
                </a:lnTo>
                <a:lnTo>
                  <a:pt x="3605053" y="76834"/>
                </a:lnTo>
                <a:lnTo>
                  <a:pt x="3553214" y="85443"/>
                </a:lnTo>
                <a:lnTo>
                  <a:pt x="3501598" y="94491"/>
                </a:lnTo>
                <a:lnTo>
                  <a:pt x="3450208" y="103974"/>
                </a:lnTo>
                <a:lnTo>
                  <a:pt x="3399047" y="113891"/>
                </a:lnTo>
                <a:lnTo>
                  <a:pt x="3348120" y="124238"/>
                </a:lnTo>
                <a:lnTo>
                  <a:pt x="3297430" y="135013"/>
                </a:lnTo>
                <a:lnTo>
                  <a:pt x="3246981" y="146212"/>
                </a:lnTo>
                <a:lnTo>
                  <a:pt x="3196776" y="157834"/>
                </a:lnTo>
                <a:lnTo>
                  <a:pt x="3146819" y="169875"/>
                </a:lnTo>
                <a:lnTo>
                  <a:pt x="3097113" y="182333"/>
                </a:lnTo>
                <a:lnTo>
                  <a:pt x="3047663" y="195204"/>
                </a:lnTo>
                <a:lnTo>
                  <a:pt x="2998472" y="208487"/>
                </a:lnTo>
                <a:lnTo>
                  <a:pt x="2949544" y="222178"/>
                </a:lnTo>
                <a:lnTo>
                  <a:pt x="2900881" y="236275"/>
                </a:lnTo>
                <a:lnTo>
                  <a:pt x="2852489" y="250775"/>
                </a:lnTo>
                <a:lnTo>
                  <a:pt x="2804371" y="265675"/>
                </a:lnTo>
                <a:lnTo>
                  <a:pt x="2756529" y="280972"/>
                </a:lnTo>
                <a:lnTo>
                  <a:pt x="2708969" y="296664"/>
                </a:lnTo>
                <a:lnTo>
                  <a:pt x="2661693" y="312748"/>
                </a:lnTo>
                <a:lnTo>
                  <a:pt x="2614706" y="329221"/>
                </a:lnTo>
                <a:lnTo>
                  <a:pt x="2568010" y="346080"/>
                </a:lnTo>
                <a:lnTo>
                  <a:pt x="2521610" y="363323"/>
                </a:lnTo>
                <a:lnTo>
                  <a:pt x="2475510" y="380948"/>
                </a:lnTo>
                <a:lnTo>
                  <a:pt x="2429712" y="398950"/>
                </a:lnTo>
                <a:lnTo>
                  <a:pt x="2384221" y="417328"/>
                </a:lnTo>
                <a:lnTo>
                  <a:pt x="2339040" y="436078"/>
                </a:lnTo>
                <a:lnTo>
                  <a:pt x="2294173" y="455199"/>
                </a:lnTo>
                <a:lnTo>
                  <a:pt x="2249623" y="474686"/>
                </a:lnTo>
                <a:lnTo>
                  <a:pt x="2205395" y="494538"/>
                </a:lnTo>
                <a:lnTo>
                  <a:pt x="2161492" y="514752"/>
                </a:lnTo>
                <a:lnTo>
                  <a:pt x="2117917" y="535325"/>
                </a:lnTo>
                <a:lnTo>
                  <a:pt x="2074674" y="556254"/>
                </a:lnTo>
                <a:lnTo>
                  <a:pt x="2031768" y="577537"/>
                </a:lnTo>
                <a:lnTo>
                  <a:pt x="1989200" y="599170"/>
                </a:lnTo>
                <a:lnTo>
                  <a:pt x="1946976" y="621152"/>
                </a:lnTo>
                <a:lnTo>
                  <a:pt x="1905099" y="643478"/>
                </a:lnTo>
                <a:lnTo>
                  <a:pt x="1863572" y="666147"/>
                </a:lnTo>
                <a:lnTo>
                  <a:pt x="1822400" y="689156"/>
                </a:lnTo>
                <a:lnTo>
                  <a:pt x="1781585" y="712502"/>
                </a:lnTo>
                <a:lnTo>
                  <a:pt x="1741132" y="736182"/>
                </a:lnTo>
                <a:lnTo>
                  <a:pt x="1701044" y="760194"/>
                </a:lnTo>
                <a:lnTo>
                  <a:pt x="1661325" y="784534"/>
                </a:lnTo>
                <a:lnTo>
                  <a:pt x="1621978" y="809201"/>
                </a:lnTo>
                <a:lnTo>
                  <a:pt x="1583007" y="834191"/>
                </a:lnTo>
                <a:lnTo>
                  <a:pt x="1544416" y="859501"/>
                </a:lnTo>
                <a:lnTo>
                  <a:pt x="1506209" y="885129"/>
                </a:lnTo>
                <a:lnTo>
                  <a:pt x="1468389" y="911073"/>
                </a:lnTo>
                <a:lnTo>
                  <a:pt x="1430959" y="937328"/>
                </a:lnTo>
                <a:lnTo>
                  <a:pt x="1393924" y="963893"/>
                </a:lnTo>
                <a:lnTo>
                  <a:pt x="1357287" y="990765"/>
                </a:lnTo>
                <a:lnTo>
                  <a:pt x="1321052" y="1017941"/>
                </a:lnTo>
                <a:lnTo>
                  <a:pt x="1285222" y="1045419"/>
                </a:lnTo>
                <a:lnTo>
                  <a:pt x="1249802" y="1073195"/>
                </a:lnTo>
                <a:lnTo>
                  <a:pt x="1214794" y="1101266"/>
                </a:lnTo>
                <a:lnTo>
                  <a:pt x="1180202" y="1129631"/>
                </a:lnTo>
                <a:lnTo>
                  <a:pt x="1146031" y="1158287"/>
                </a:lnTo>
                <a:lnTo>
                  <a:pt x="1112283" y="1187229"/>
                </a:lnTo>
                <a:lnTo>
                  <a:pt x="1078963" y="1216457"/>
                </a:lnTo>
                <a:lnTo>
                  <a:pt x="1046074" y="1245967"/>
                </a:lnTo>
                <a:lnTo>
                  <a:pt x="1013619" y="1275756"/>
                </a:lnTo>
                <a:lnTo>
                  <a:pt x="981603" y="1305822"/>
                </a:lnTo>
                <a:lnTo>
                  <a:pt x="950029" y="1336162"/>
                </a:lnTo>
                <a:lnTo>
                  <a:pt x="918900" y="1366773"/>
                </a:lnTo>
                <a:lnTo>
                  <a:pt x="888221" y="1397652"/>
                </a:lnTo>
                <a:lnTo>
                  <a:pt x="857995" y="1428797"/>
                </a:lnTo>
                <a:lnTo>
                  <a:pt x="828226" y="1460204"/>
                </a:lnTo>
                <a:lnTo>
                  <a:pt x="798916" y="1491872"/>
                </a:lnTo>
                <a:lnTo>
                  <a:pt x="770071" y="1523798"/>
                </a:lnTo>
                <a:lnTo>
                  <a:pt x="741694" y="1555978"/>
                </a:lnTo>
                <a:lnTo>
                  <a:pt x="713788" y="1588409"/>
                </a:lnTo>
                <a:lnTo>
                  <a:pt x="686357" y="1621091"/>
                </a:lnTo>
                <a:lnTo>
                  <a:pt x="659404" y="1654018"/>
                </a:lnTo>
                <a:lnTo>
                  <a:pt x="632934" y="1687189"/>
                </a:lnTo>
                <a:lnTo>
                  <a:pt x="606950" y="1720601"/>
                </a:lnTo>
                <a:lnTo>
                  <a:pt x="581455" y="1754252"/>
                </a:lnTo>
                <a:lnTo>
                  <a:pt x="556454" y="1788137"/>
                </a:lnTo>
                <a:lnTo>
                  <a:pt x="531950" y="1822256"/>
                </a:lnTo>
                <a:lnTo>
                  <a:pt x="507946" y="1856604"/>
                </a:lnTo>
                <a:lnTo>
                  <a:pt x="484447" y="1891180"/>
                </a:lnTo>
                <a:lnTo>
                  <a:pt x="461455" y="1925980"/>
                </a:lnTo>
                <a:lnTo>
                  <a:pt x="438975" y="1961002"/>
                </a:lnTo>
                <a:lnTo>
                  <a:pt x="417011" y="1996242"/>
                </a:lnTo>
                <a:lnTo>
                  <a:pt x="395565" y="2031699"/>
                </a:lnTo>
                <a:lnTo>
                  <a:pt x="374642" y="2067370"/>
                </a:lnTo>
                <a:lnTo>
                  <a:pt x="354245" y="2103251"/>
                </a:lnTo>
                <a:lnTo>
                  <a:pt x="334378" y="2139340"/>
                </a:lnTo>
                <a:lnTo>
                  <a:pt x="315044" y="2175635"/>
                </a:lnTo>
                <a:lnTo>
                  <a:pt x="296248" y="2212132"/>
                </a:lnTo>
                <a:lnTo>
                  <a:pt x="277993" y="2248828"/>
                </a:lnTo>
                <a:lnTo>
                  <a:pt x="260282" y="2285722"/>
                </a:lnTo>
                <a:lnTo>
                  <a:pt x="243119" y="2322810"/>
                </a:lnTo>
                <a:lnTo>
                  <a:pt x="226508" y="2360090"/>
                </a:lnTo>
                <a:lnTo>
                  <a:pt x="210453" y="2397558"/>
                </a:lnTo>
                <a:lnTo>
                  <a:pt x="194957" y="2435212"/>
                </a:lnTo>
                <a:lnTo>
                  <a:pt x="180024" y="2473050"/>
                </a:lnTo>
                <a:lnTo>
                  <a:pt x="165657" y="2511068"/>
                </a:lnTo>
                <a:lnTo>
                  <a:pt x="151861" y="2549264"/>
                </a:lnTo>
                <a:lnTo>
                  <a:pt x="138638" y="2587635"/>
                </a:lnTo>
                <a:lnTo>
                  <a:pt x="125993" y="2626178"/>
                </a:lnTo>
                <a:lnTo>
                  <a:pt x="113929" y="2664891"/>
                </a:lnTo>
                <a:lnTo>
                  <a:pt x="102449" y="2703771"/>
                </a:lnTo>
                <a:lnTo>
                  <a:pt x="91559" y="2742814"/>
                </a:lnTo>
                <a:lnTo>
                  <a:pt x="81260" y="2782019"/>
                </a:lnTo>
                <a:lnTo>
                  <a:pt x="71557" y="2821383"/>
                </a:lnTo>
                <a:lnTo>
                  <a:pt x="62454" y="2860902"/>
                </a:lnTo>
                <a:lnTo>
                  <a:pt x="53953" y="2900575"/>
                </a:lnTo>
                <a:lnTo>
                  <a:pt x="46060" y="2940398"/>
                </a:lnTo>
                <a:lnTo>
                  <a:pt x="38777" y="2980368"/>
                </a:lnTo>
                <a:lnTo>
                  <a:pt x="32108" y="3020484"/>
                </a:lnTo>
                <a:lnTo>
                  <a:pt x="26057" y="3060741"/>
                </a:lnTo>
                <a:lnTo>
                  <a:pt x="20627" y="3101138"/>
                </a:lnTo>
                <a:lnTo>
                  <a:pt x="15822" y="3141671"/>
                </a:lnTo>
                <a:lnTo>
                  <a:pt x="11646" y="3182338"/>
                </a:lnTo>
                <a:lnTo>
                  <a:pt x="8103" y="3223137"/>
                </a:lnTo>
                <a:lnTo>
                  <a:pt x="5195" y="3264064"/>
                </a:lnTo>
                <a:lnTo>
                  <a:pt x="2928" y="3305116"/>
                </a:lnTo>
                <a:lnTo>
                  <a:pt x="1303" y="3346291"/>
                </a:lnTo>
                <a:lnTo>
                  <a:pt x="326" y="3387587"/>
                </a:lnTo>
                <a:lnTo>
                  <a:pt x="0" y="3429000"/>
                </a:lnTo>
                <a:lnTo>
                  <a:pt x="326" y="3470412"/>
                </a:lnTo>
                <a:lnTo>
                  <a:pt x="1303" y="3511708"/>
                </a:lnTo>
                <a:lnTo>
                  <a:pt x="2928" y="3552883"/>
                </a:lnTo>
                <a:lnTo>
                  <a:pt x="5195" y="3593935"/>
                </a:lnTo>
                <a:lnTo>
                  <a:pt x="8103" y="3634862"/>
                </a:lnTo>
                <a:lnTo>
                  <a:pt x="11646" y="3675661"/>
                </a:lnTo>
                <a:lnTo>
                  <a:pt x="15822" y="3716328"/>
                </a:lnTo>
                <a:lnTo>
                  <a:pt x="20627" y="3756861"/>
                </a:lnTo>
                <a:lnTo>
                  <a:pt x="26057" y="3797258"/>
                </a:lnTo>
                <a:lnTo>
                  <a:pt x="32108" y="3837515"/>
                </a:lnTo>
                <a:lnTo>
                  <a:pt x="38777" y="3877631"/>
                </a:lnTo>
                <a:lnTo>
                  <a:pt x="46060" y="3917601"/>
                </a:lnTo>
                <a:lnTo>
                  <a:pt x="53953" y="3957424"/>
                </a:lnTo>
                <a:lnTo>
                  <a:pt x="62454" y="3997097"/>
                </a:lnTo>
                <a:lnTo>
                  <a:pt x="71557" y="4036616"/>
                </a:lnTo>
                <a:lnTo>
                  <a:pt x="81260" y="4075980"/>
                </a:lnTo>
                <a:lnTo>
                  <a:pt x="91559" y="4115185"/>
                </a:lnTo>
                <a:lnTo>
                  <a:pt x="102449" y="4154228"/>
                </a:lnTo>
                <a:lnTo>
                  <a:pt x="113929" y="4193108"/>
                </a:lnTo>
                <a:lnTo>
                  <a:pt x="125993" y="4231821"/>
                </a:lnTo>
                <a:lnTo>
                  <a:pt x="138638" y="4270364"/>
                </a:lnTo>
                <a:lnTo>
                  <a:pt x="151861" y="4308735"/>
                </a:lnTo>
                <a:lnTo>
                  <a:pt x="165657" y="4346931"/>
                </a:lnTo>
                <a:lnTo>
                  <a:pt x="180024" y="4384949"/>
                </a:lnTo>
                <a:lnTo>
                  <a:pt x="194957" y="4422787"/>
                </a:lnTo>
                <a:lnTo>
                  <a:pt x="210453" y="4460441"/>
                </a:lnTo>
                <a:lnTo>
                  <a:pt x="226508" y="4497909"/>
                </a:lnTo>
                <a:lnTo>
                  <a:pt x="243119" y="4535189"/>
                </a:lnTo>
                <a:lnTo>
                  <a:pt x="260282" y="4572277"/>
                </a:lnTo>
                <a:lnTo>
                  <a:pt x="277993" y="4609170"/>
                </a:lnTo>
                <a:lnTo>
                  <a:pt x="296248" y="4645867"/>
                </a:lnTo>
                <a:lnTo>
                  <a:pt x="315044" y="4682364"/>
                </a:lnTo>
                <a:lnTo>
                  <a:pt x="334378" y="4718659"/>
                </a:lnTo>
                <a:lnTo>
                  <a:pt x="354245" y="4754748"/>
                </a:lnTo>
                <a:lnTo>
                  <a:pt x="374642" y="4790629"/>
                </a:lnTo>
                <a:lnTo>
                  <a:pt x="395565" y="4826299"/>
                </a:lnTo>
                <a:lnTo>
                  <a:pt x="417011" y="4861756"/>
                </a:lnTo>
                <a:lnTo>
                  <a:pt x="438975" y="4896997"/>
                </a:lnTo>
                <a:lnTo>
                  <a:pt x="461455" y="4932019"/>
                </a:lnTo>
                <a:lnTo>
                  <a:pt x="484447" y="4966819"/>
                </a:lnTo>
                <a:lnTo>
                  <a:pt x="507946" y="5001395"/>
                </a:lnTo>
                <a:lnTo>
                  <a:pt x="531950" y="5035743"/>
                </a:lnTo>
                <a:lnTo>
                  <a:pt x="556454" y="5069861"/>
                </a:lnTo>
                <a:lnTo>
                  <a:pt x="581455" y="5103747"/>
                </a:lnTo>
                <a:lnTo>
                  <a:pt x="606950" y="5137397"/>
                </a:lnTo>
                <a:lnTo>
                  <a:pt x="632934" y="5170810"/>
                </a:lnTo>
                <a:lnTo>
                  <a:pt x="659404" y="5203981"/>
                </a:lnTo>
                <a:lnTo>
                  <a:pt x="686357" y="5236908"/>
                </a:lnTo>
                <a:lnTo>
                  <a:pt x="713788" y="5269589"/>
                </a:lnTo>
                <a:lnTo>
                  <a:pt x="741694" y="5302021"/>
                </a:lnTo>
                <a:lnTo>
                  <a:pt x="770071" y="5334201"/>
                </a:lnTo>
                <a:lnTo>
                  <a:pt x="798916" y="5366126"/>
                </a:lnTo>
                <a:lnTo>
                  <a:pt x="828226" y="5397794"/>
                </a:lnTo>
                <a:lnTo>
                  <a:pt x="857995" y="5429202"/>
                </a:lnTo>
                <a:lnTo>
                  <a:pt x="888221" y="5460347"/>
                </a:lnTo>
                <a:lnTo>
                  <a:pt x="918900" y="5491226"/>
                </a:lnTo>
                <a:lnTo>
                  <a:pt x="950029" y="5521837"/>
                </a:lnTo>
                <a:lnTo>
                  <a:pt x="981603" y="5552177"/>
                </a:lnTo>
                <a:lnTo>
                  <a:pt x="1013619" y="5582243"/>
                </a:lnTo>
                <a:lnTo>
                  <a:pt x="1046074" y="5612032"/>
                </a:lnTo>
                <a:lnTo>
                  <a:pt x="1078963" y="5641542"/>
                </a:lnTo>
                <a:lnTo>
                  <a:pt x="1112283" y="5670769"/>
                </a:lnTo>
                <a:lnTo>
                  <a:pt x="1146031" y="5699712"/>
                </a:lnTo>
                <a:lnTo>
                  <a:pt x="1180202" y="5728367"/>
                </a:lnTo>
                <a:lnTo>
                  <a:pt x="1214794" y="5756732"/>
                </a:lnTo>
                <a:lnTo>
                  <a:pt x="1249802" y="5784804"/>
                </a:lnTo>
                <a:lnTo>
                  <a:pt x="1285222" y="5812580"/>
                </a:lnTo>
                <a:lnTo>
                  <a:pt x="1321052" y="5840057"/>
                </a:lnTo>
                <a:lnTo>
                  <a:pt x="1357287" y="5867233"/>
                </a:lnTo>
                <a:lnTo>
                  <a:pt x="1393924" y="5894105"/>
                </a:lnTo>
                <a:lnTo>
                  <a:pt x="1430959" y="5920670"/>
                </a:lnTo>
                <a:lnTo>
                  <a:pt x="1468389" y="5946926"/>
                </a:lnTo>
                <a:lnTo>
                  <a:pt x="1506209" y="5972869"/>
                </a:lnTo>
                <a:lnTo>
                  <a:pt x="1544416" y="5998497"/>
                </a:lnTo>
                <a:lnTo>
                  <a:pt x="1583007" y="6023808"/>
                </a:lnTo>
                <a:lnTo>
                  <a:pt x="1621978" y="6048798"/>
                </a:lnTo>
                <a:lnTo>
                  <a:pt x="1661325" y="6073464"/>
                </a:lnTo>
                <a:lnTo>
                  <a:pt x="1701044" y="6097805"/>
                </a:lnTo>
                <a:lnTo>
                  <a:pt x="1741132" y="6121816"/>
                </a:lnTo>
                <a:lnTo>
                  <a:pt x="1781585" y="6145496"/>
                </a:lnTo>
                <a:lnTo>
                  <a:pt x="1822400" y="6168842"/>
                </a:lnTo>
                <a:lnTo>
                  <a:pt x="1863572" y="6191851"/>
                </a:lnTo>
                <a:lnTo>
                  <a:pt x="1905099" y="6214520"/>
                </a:lnTo>
                <a:lnTo>
                  <a:pt x="1946976" y="6236847"/>
                </a:lnTo>
                <a:lnTo>
                  <a:pt x="1989200" y="6258828"/>
                </a:lnTo>
                <a:lnTo>
                  <a:pt x="2031768" y="6280462"/>
                </a:lnTo>
                <a:lnTo>
                  <a:pt x="2074674" y="6301744"/>
                </a:lnTo>
                <a:lnTo>
                  <a:pt x="2117917" y="6322673"/>
                </a:lnTo>
                <a:lnTo>
                  <a:pt x="2161492" y="6343246"/>
                </a:lnTo>
                <a:lnTo>
                  <a:pt x="2205395" y="6363460"/>
                </a:lnTo>
                <a:lnTo>
                  <a:pt x="2249623" y="6383312"/>
                </a:lnTo>
                <a:lnTo>
                  <a:pt x="2294173" y="6402800"/>
                </a:lnTo>
                <a:lnTo>
                  <a:pt x="2339040" y="6421920"/>
                </a:lnTo>
                <a:lnTo>
                  <a:pt x="2384221" y="6440671"/>
                </a:lnTo>
                <a:lnTo>
                  <a:pt x="2429712" y="6459049"/>
                </a:lnTo>
                <a:lnTo>
                  <a:pt x="2475510" y="6477051"/>
                </a:lnTo>
                <a:lnTo>
                  <a:pt x="2521610" y="6494675"/>
                </a:lnTo>
                <a:lnTo>
                  <a:pt x="2568010" y="6511918"/>
                </a:lnTo>
                <a:lnTo>
                  <a:pt x="2614706" y="6528778"/>
                </a:lnTo>
                <a:lnTo>
                  <a:pt x="2661693" y="6545251"/>
                </a:lnTo>
                <a:lnTo>
                  <a:pt x="2708969" y="6561335"/>
                </a:lnTo>
                <a:lnTo>
                  <a:pt x="2756529" y="6577026"/>
                </a:lnTo>
                <a:lnTo>
                  <a:pt x="2804371" y="6592324"/>
                </a:lnTo>
                <a:lnTo>
                  <a:pt x="2852489" y="6607224"/>
                </a:lnTo>
                <a:lnTo>
                  <a:pt x="2900881" y="6621723"/>
                </a:lnTo>
                <a:lnTo>
                  <a:pt x="2949544" y="6635820"/>
                </a:lnTo>
                <a:lnTo>
                  <a:pt x="2998472" y="6649511"/>
                </a:lnTo>
                <a:lnTo>
                  <a:pt x="3047663" y="6662794"/>
                </a:lnTo>
                <a:lnTo>
                  <a:pt x="3097113" y="6675665"/>
                </a:lnTo>
                <a:lnTo>
                  <a:pt x="3146819" y="6688123"/>
                </a:lnTo>
                <a:lnTo>
                  <a:pt x="3196776" y="6700164"/>
                </a:lnTo>
                <a:lnTo>
                  <a:pt x="3246981" y="6711786"/>
                </a:lnTo>
                <a:lnTo>
                  <a:pt x="3297430" y="6722985"/>
                </a:lnTo>
                <a:lnTo>
                  <a:pt x="3348120" y="6733760"/>
                </a:lnTo>
                <a:lnTo>
                  <a:pt x="3399047" y="6744107"/>
                </a:lnTo>
                <a:lnTo>
                  <a:pt x="3450208" y="6754024"/>
                </a:lnTo>
                <a:lnTo>
                  <a:pt x="3501598" y="6763507"/>
                </a:lnTo>
                <a:lnTo>
                  <a:pt x="3553214" y="6772555"/>
                </a:lnTo>
                <a:lnTo>
                  <a:pt x="3605053" y="6781164"/>
                </a:lnTo>
                <a:lnTo>
                  <a:pt x="3657110" y="6789332"/>
                </a:lnTo>
                <a:lnTo>
                  <a:pt x="3709383" y="6797056"/>
                </a:lnTo>
                <a:lnTo>
                  <a:pt x="3761866" y="6804333"/>
                </a:lnTo>
                <a:lnTo>
                  <a:pt x="3814558" y="6811160"/>
                </a:lnTo>
                <a:lnTo>
                  <a:pt x="3867453" y="6817535"/>
                </a:lnTo>
                <a:lnTo>
                  <a:pt x="3920549" y="6823455"/>
                </a:lnTo>
                <a:lnTo>
                  <a:pt x="3973842" y="6828917"/>
                </a:lnTo>
                <a:lnTo>
                  <a:pt x="4027328" y="6833918"/>
                </a:lnTo>
                <a:lnTo>
                  <a:pt x="4081003" y="6838457"/>
                </a:lnTo>
                <a:lnTo>
                  <a:pt x="4134864" y="6842529"/>
                </a:lnTo>
                <a:lnTo>
                  <a:pt x="4188907" y="6846132"/>
                </a:lnTo>
                <a:lnTo>
                  <a:pt x="4243128" y="6849264"/>
                </a:lnTo>
                <a:lnTo>
                  <a:pt x="4297525" y="6851921"/>
                </a:lnTo>
                <a:lnTo>
                  <a:pt x="4352092" y="6854102"/>
                </a:lnTo>
                <a:lnTo>
                  <a:pt x="4406827" y="6855803"/>
                </a:lnTo>
                <a:lnTo>
                  <a:pt x="4461725" y="6857021"/>
                </a:lnTo>
                <a:lnTo>
                  <a:pt x="4516784" y="6857754"/>
                </a:lnTo>
                <a:lnTo>
                  <a:pt x="4572000" y="6857999"/>
                </a:lnTo>
                <a:lnTo>
                  <a:pt x="4627215" y="6857754"/>
                </a:lnTo>
                <a:lnTo>
                  <a:pt x="4682274" y="6857021"/>
                </a:lnTo>
                <a:lnTo>
                  <a:pt x="4737172" y="6855803"/>
                </a:lnTo>
                <a:lnTo>
                  <a:pt x="4791907" y="6854102"/>
                </a:lnTo>
                <a:lnTo>
                  <a:pt x="4846474" y="6851921"/>
                </a:lnTo>
                <a:lnTo>
                  <a:pt x="4900871" y="6849264"/>
                </a:lnTo>
                <a:lnTo>
                  <a:pt x="4955092" y="6846132"/>
                </a:lnTo>
                <a:lnTo>
                  <a:pt x="5009135" y="6842529"/>
                </a:lnTo>
                <a:lnTo>
                  <a:pt x="5062996" y="6838457"/>
                </a:lnTo>
                <a:lnTo>
                  <a:pt x="5116671" y="6833918"/>
                </a:lnTo>
                <a:lnTo>
                  <a:pt x="5170157" y="6828917"/>
                </a:lnTo>
                <a:lnTo>
                  <a:pt x="5223450" y="6823455"/>
                </a:lnTo>
                <a:lnTo>
                  <a:pt x="5276546" y="6817535"/>
                </a:lnTo>
                <a:lnTo>
                  <a:pt x="5329441" y="6811160"/>
                </a:lnTo>
                <a:lnTo>
                  <a:pt x="5382133" y="6804333"/>
                </a:lnTo>
                <a:lnTo>
                  <a:pt x="5434616" y="6797056"/>
                </a:lnTo>
                <a:lnTo>
                  <a:pt x="5486889" y="6789332"/>
                </a:lnTo>
                <a:lnTo>
                  <a:pt x="5538946" y="6781164"/>
                </a:lnTo>
                <a:lnTo>
                  <a:pt x="5590785" y="6772555"/>
                </a:lnTo>
                <a:lnTo>
                  <a:pt x="5642401" y="6763507"/>
                </a:lnTo>
                <a:lnTo>
                  <a:pt x="5693791" y="6754024"/>
                </a:lnTo>
                <a:lnTo>
                  <a:pt x="5744952" y="6744107"/>
                </a:lnTo>
                <a:lnTo>
                  <a:pt x="5795879" y="6733760"/>
                </a:lnTo>
                <a:lnTo>
                  <a:pt x="5846569" y="6722985"/>
                </a:lnTo>
                <a:lnTo>
                  <a:pt x="5897018" y="6711786"/>
                </a:lnTo>
                <a:lnTo>
                  <a:pt x="5947223" y="6700164"/>
                </a:lnTo>
                <a:lnTo>
                  <a:pt x="5997180" y="6688123"/>
                </a:lnTo>
                <a:lnTo>
                  <a:pt x="6046886" y="6675665"/>
                </a:lnTo>
                <a:lnTo>
                  <a:pt x="6096336" y="6662794"/>
                </a:lnTo>
                <a:lnTo>
                  <a:pt x="6145527" y="6649511"/>
                </a:lnTo>
                <a:lnTo>
                  <a:pt x="6194455" y="6635820"/>
                </a:lnTo>
                <a:lnTo>
                  <a:pt x="6243118" y="6621723"/>
                </a:lnTo>
                <a:lnTo>
                  <a:pt x="6291510" y="6607224"/>
                </a:lnTo>
                <a:lnTo>
                  <a:pt x="6339628" y="6592324"/>
                </a:lnTo>
                <a:lnTo>
                  <a:pt x="6387470" y="6577026"/>
                </a:lnTo>
                <a:lnTo>
                  <a:pt x="6435030" y="6561335"/>
                </a:lnTo>
                <a:lnTo>
                  <a:pt x="6482306" y="6545251"/>
                </a:lnTo>
                <a:lnTo>
                  <a:pt x="6529293" y="6528778"/>
                </a:lnTo>
                <a:lnTo>
                  <a:pt x="6575989" y="6511918"/>
                </a:lnTo>
                <a:lnTo>
                  <a:pt x="6622389" y="6494675"/>
                </a:lnTo>
                <a:lnTo>
                  <a:pt x="6668489" y="6477051"/>
                </a:lnTo>
                <a:lnTo>
                  <a:pt x="6714287" y="6459049"/>
                </a:lnTo>
                <a:lnTo>
                  <a:pt x="6759778" y="6440671"/>
                </a:lnTo>
                <a:lnTo>
                  <a:pt x="6804959" y="6421920"/>
                </a:lnTo>
                <a:lnTo>
                  <a:pt x="6849826" y="6402800"/>
                </a:lnTo>
                <a:lnTo>
                  <a:pt x="6894376" y="6383312"/>
                </a:lnTo>
                <a:lnTo>
                  <a:pt x="6938604" y="6363460"/>
                </a:lnTo>
                <a:lnTo>
                  <a:pt x="6982507" y="6343246"/>
                </a:lnTo>
                <a:lnTo>
                  <a:pt x="7026082" y="6322673"/>
                </a:lnTo>
                <a:lnTo>
                  <a:pt x="7069325" y="6301744"/>
                </a:lnTo>
                <a:lnTo>
                  <a:pt x="7112231" y="6280462"/>
                </a:lnTo>
                <a:lnTo>
                  <a:pt x="7154799" y="6258828"/>
                </a:lnTo>
                <a:lnTo>
                  <a:pt x="7197023" y="6236847"/>
                </a:lnTo>
                <a:lnTo>
                  <a:pt x="7238900" y="6214520"/>
                </a:lnTo>
                <a:lnTo>
                  <a:pt x="7280427" y="6191851"/>
                </a:lnTo>
                <a:lnTo>
                  <a:pt x="7321599" y="6168842"/>
                </a:lnTo>
                <a:lnTo>
                  <a:pt x="7362414" y="6145496"/>
                </a:lnTo>
                <a:lnTo>
                  <a:pt x="7402867" y="6121816"/>
                </a:lnTo>
                <a:lnTo>
                  <a:pt x="7442955" y="6097805"/>
                </a:lnTo>
                <a:lnTo>
                  <a:pt x="7482674" y="6073464"/>
                </a:lnTo>
                <a:lnTo>
                  <a:pt x="7522021" y="6048798"/>
                </a:lnTo>
                <a:lnTo>
                  <a:pt x="7560992" y="6023808"/>
                </a:lnTo>
                <a:lnTo>
                  <a:pt x="7599583" y="5998497"/>
                </a:lnTo>
                <a:lnTo>
                  <a:pt x="7637790" y="5972869"/>
                </a:lnTo>
                <a:lnTo>
                  <a:pt x="7675610" y="5946926"/>
                </a:lnTo>
                <a:lnTo>
                  <a:pt x="7713040" y="5920670"/>
                </a:lnTo>
                <a:lnTo>
                  <a:pt x="7750075" y="5894105"/>
                </a:lnTo>
                <a:lnTo>
                  <a:pt x="7786712" y="5867233"/>
                </a:lnTo>
                <a:lnTo>
                  <a:pt x="7822947" y="5840057"/>
                </a:lnTo>
                <a:lnTo>
                  <a:pt x="7858777" y="5812580"/>
                </a:lnTo>
                <a:lnTo>
                  <a:pt x="7894197" y="5784804"/>
                </a:lnTo>
                <a:lnTo>
                  <a:pt x="7929205" y="5756732"/>
                </a:lnTo>
                <a:lnTo>
                  <a:pt x="7963797" y="5728367"/>
                </a:lnTo>
                <a:lnTo>
                  <a:pt x="7997968" y="5699712"/>
                </a:lnTo>
                <a:lnTo>
                  <a:pt x="8031716" y="5670769"/>
                </a:lnTo>
                <a:lnTo>
                  <a:pt x="8065036" y="5641542"/>
                </a:lnTo>
                <a:lnTo>
                  <a:pt x="8097925" y="5612032"/>
                </a:lnTo>
                <a:lnTo>
                  <a:pt x="8130380" y="5582243"/>
                </a:lnTo>
                <a:lnTo>
                  <a:pt x="8162396" y="5552177"/>
                </a:lnTo>
                <a:lnTo>
                  <a:pt x="8193970" y="5521837"/>
                </a:lnTo>
                <a:lnTo>
                  <a:pt x="8225099" y="5491226"/>
                </a:lnTo>
                <a:lnTo>
                  <a:pt x="8255778" y="5460347"/>
                </a:lnTo>
                <a:lnTo>
                  <a:pt x="8286004" y="5429202"/>
                </a:lnTo>
                <a:lnTo>
                  <a:pt x="8315773" y="5397794"/>
                </a:lnTo>
                <a:lnTo>
                  <a:pt x="8345083" y="5366126"/>
                </a:lnTo>
                <a:lnTo>
                  <a:pt x="8373928" y="5334201"/>
                </a:lnTo>
                <a:lnTo>
                  <a:pt x="8402305" y="5302021"/>
                </a:lnTo>
                <a:lnTo>
                  <a:pt x="8430211" y="5269589"/>
                </a:lnTo>
                <a:lnTo>
                  <a:pt x="8457642" y="5236908"/>
                </a:lnTo>
                <a:lnTo>
                  <a:pt x="8484595" y="5203981"/>
                </a:lnTo>
                <a:lnTo>
                  <a:pt x="8511065" y="5170810"/>
                </a:lnTo>
                <a:lnTo>
                  <a:pt x="8537049" y="5137397"/>
                </a:lnTo>
                <a:lnTo>
                  <a:pt x="8562544" y="5103747"/>
                </a:lnTo>
                <a:lnTo>
                  <a:pt x="8587545" y="5069861"/>
                </a:lnTo>
                <a:lnTo>
                  <a:pt x="8612049" y="5035743"/>
                </a:lnTo>
                <a:lnTo>
                  <a:pt x="8636053" y="5001395"/>
                </a:lnTo>
                <a:lnTo>
                  <a:pt x="8659552" y="4966819"/>
                </a:lnTo>
                <a:lnTo>
                  <a:pt x="8682544" y="4932019"/>
                </a:lnTo>
                <a:lnTo>
                  <a:pt x="8705024" y="4896997"/>
                </a:lnTo>
                <a:lnTo>
                  <a:pt x="8726988" y="4861756"/>
                </a:lnTo>
                <a:lnTo>
                  <a:pt x="8748434" y="4826299"/>
                </a:lnTo>
                <a:lnTo>
                  <a:pt x="8769357" y="4790629"/>
                </a:lnTo>
                <a:lnTo>
                  <a:pt x="8789754" y="4754748"/>
                </a:lnTo>
                <a:lnTo>
                  <a:pt x="8809621" y="4718659"/>
                </a:lnTo>
                <a:lnTo>
                  <a:pt x="8828955" y="4682364"/>
                </a:lnTo>
                <a:lnTo>
                  <a:pt x="8847751" y="4645867"/>
                </a:lnTo>
                <a:lnTo>
                  <a:pt x="8866006" y="4609170"/>
                </a:lnTo>
                <a:lnTo>
                  <a:pt x="8883717" y="4572277"/>
                </a:lnTo>
                <a:lnTo>
                  <a:pt x="8900880" y="4535189"/>
                </a:lnTo>
                <a:lnTo>
                  <a:pt x="8917491" y="4497909"/>
                </a:lnTo>
                <a:lnTo>
                  <a:pt x="8933546" y="4460441"/>
                </a:lnTo>
                <a:lnTo>
                  <a:pt x="8949042" y="4422787"/>
                </a:lnTo>
                <a:lnTo>
                  <a:pt x="8963975" y="4384949"/>
                </a:lnTo>
                <a:lnTo>
                  <a:pt x="8978342" y="4346931"/>
                </a:lnTo>
                <a:lnTo>
                  <a:pt x="8992138" y="4308735"/>
                </a:lnTo>
                <a:lnTo>
                  <a:pt x="9005361" y="4270364"/>
                </a:lnTo>
                <a:lnTo>
                  <a:pt x="9018006" y="4231821"/>
                </a:lnTo>
                <a:lnTo>
                  <a:pt x="9030070" y="4193108"/>
                </a:lnTo>
                <a:lnTo>
                  <a:pt x="9041550" y="4154228"/>
                </a:lnTo>
                <a:lnTo>
                  <a:pt x="9052440" y="4115185"/>
                </a:lnTo>
                <a:lnTo>
                  <a:pt x="9062739" y="4075980"/>
                </a:lnTo>
                <a:lnTo>
                  <a:pt x="9072442" y="4036616"/>
                </a:lnTo>
                <a:lnTo>
                  <a:pt x="9081545" y="3997097"/>
                </a:lnTo>
                <a:lnTo>
                  <a:pt x="9090046" y="3957424"/>
                </a:lnTo>
                <a:lnTo>
                  <a:pt x="9097939" y="3917601"/>
                </a:lnTo>
                <a:lnTo>
                  <a:pt x="9105222" y="3877631"/>
                </a:lnTo>
                <a:lnTo>
                  <a:pt x="9111891" y="3837515"/>
                </a:lnTo>
                <a:lnTo>
                  <a:pt x="9117942" y="3797258"/>
                </a:lnTo>
                <a:lnTo>
                  <a:pt x="9123372" y="3756861"/>
                </a:lnTo>
                <a:lnTo>
                  <a:pt x="9128177" y="3716328"/>
                </a:lnTo>
                <a:lnTo>
                  <a:pt x="9132353" y="3675661"/>
                </a:lnTo>
                <a:lnTo>
                  <a:pt x="9135896" y="3634862"/>
                </a:lnTo>
                <a:lnTo>
                  <a:pt x="9138804" y="3593935"/>
                </a:lnTo>
                <a:lnTo>
                  <a:pt x="9141071" y="3552883"/>
                </a:lnTo>
                <a:lnTo>
                  <a:pt x="9142696" y="3511708"/>
                </a:lnTo>
                <a:lnTo>
                  <a:pt x="9143673" y="3470412"/>
                </a:lnTo>
                <a:lnTo>
                  <a:pt x="9144000" y="3429000"/>
                </a:lnTo>
                <a:lnTo>
                  <a:pt x="9143673" y="3387587"/>
                </a:lnTo>
                <a:lnTo>
                  <a:pt x="9142696" y="3346291"/>
                </a:lnTo>
                <a:lnTo>
                  <a:pt x="9141071" y="3305116"/>
                </a:lnTo>
                <a:lnTo>
                  <a:pt x="9138804" y="3264064"/>
                </a:lnTo>
                <a:lnTo>
                  <a:pt x="9135896" y="3223137"/>
                </a:lnTo>
                <a:lnTo>
                  <a:pt x="9132353" y="3182338"/>
                </a:lnTo>
                <a:lnTo>
                  <a:pt x="9128177" y="3141671"/>
                </a:lnTo>
                <a:lnTo>
                  <a:pt x="9123372" y="3101138"/>
                </a:lnTo>
                <a:lnTo>
                  <a:pt x="9117942" y="3060741"/>
                </a:lnTo>
                <a:lnTo>
                  <a:pt x="9111891" y="3020484"/>
                </a:lnTo>
                <a:lnTo>
                  <a:pt x="9105222" y="2980368"/>
                </a:lnTo>
                <a:lnTo>
                  <a:pt x="9097939" y="2940398"/>
                </a:lnTo>
                <a:lnTo>
                  <a:pt x="9090046" y="2900575"/>
                </a:lnTo>
                <a:lnTo>
                  <a:pt x="9081545" y="2860902"/>
                </a:lnTo>
                <a:lnTo>
                  <a:pt x="9072442" y="2821383"/>
                </a:lnTo>
                <a:lnTo>
                  <a:pt x="9062739" y="2782019"/>
                </a:lnTo>
                <a:lnTo>
                  <a:pt x="9052440" y="2742814"/>
                </a:lnTo>
                <a:lnTo>
                  <a:pt x="9041550" y="2703771"/>
                </a:lnTo>
                <a:lnTo>
                  <a:pt x="9030070" y="2664891"/>
                </a:lnTo>
                <a:lnTo>
                  <a:pt x="9018006" y="2626178"/>
                </a:lnTo>
                <a:lnTo>
                  <a:pt x="9005361" y="2587635"/>
                </a:lnTo>
                <a:lnTo>
                  <a:pt x="8992138" y="2549264"/>
                </a:lnTo>
                <a:lnTo>
                  <a:pt x="8978342" y="2511068"/>
                </a:lnTo>
                <a:lnTo>
                  <a:pt x="8963975" y="2473050"/>
                </a:lnTo>
                <a:lnTo>
                  <a:pt x="8949042" y="2435212"/>
                </a:lnTo>
                <a:lnTo>
                  <a:pt x="8933546" y="2397558"/>
                </a:lnTo>
                <a:lnTo>
                  <a:pt x="8917491" y="2360090"/>
                </a:lnTo>
                <a:lnTo>
                  <a:pt x="8900880" y="2322810"/>
                </a:lnTo>
                <a:lnTo>
                  <a:pt x="8883717" y="2285722"/>
                </a:lnTo>
                <a:lnTo>
                  <a:pt x="8866006" y="2248828"/>
                </a:lnTo>
                <a:lnTo>
                  <a:pt x="8847751" y="2212132"/>
                </a:lnTo>
                <a:lnTo>
                  <a:pt x="8828955" y="2175635"/>
                </a:lnTo>
                <a:lnTo>
                  <a:pt x="8809621" y="2139340"/>
                </a:lnTo>
                <a:lnTo>
                  <a:pt x="8789754" y="2103251"/>
                </a:lnTo>
                <a:lnTo>
                  <a:pt x="8769357" y="2067370"/>
                </a:lnTo>
                <a:lnTo>
                  <a:pt x="8748434" y="2031699"/>
                </a:lnTo>
                <a:lnTo>
                  <a:pt x="8726988" y="1996242"/>
                </a:lnTo>
                <a:lnTo>
                  <a:pt x="8705024" y="1961002"/>
                </a:lnTo>
                <a:lnTo>
                  <a:pt x="8682544" y="1925980"/>
                </a:lnTo>
                <a:lnTo>
                  <a:pt x="8659552" y="1891180"/>
                </a:lnTo>
                <a:lnTo>
                  <a:pt x="8636053" y="1856604"/>
                </a:lnTo>
                <a:lnTo>
                  <a:pt x="8612049" y="1822256"/>
                </a:lnTo>
                <a:lnTo>
                  <a:pt x="8587545" y="1788137"/>
                </a:lnTo>
                <a:lnTo>
                  <a:pt x="8562544" y="1754252"/>
                </a:lnTo>
                <a:lnTo>
                  <a:pt x="8537049" y="1720601"/>
                </a:lnTo>
                <a:lnTo>
                  <a:pt x="8511065" y="1687189"/>
                </a:lnTo>
                <a:lnTo>
                  <a:pt x="8484595" y="1654018"/>
                </a:lnTo>
                <a:lnTo>
                  <a:pt x="8457642" y="1621091"/>
                </a:lnTo>
                <a:lnTo>
                  <a:pt x="8430211" y="1588409"/>
                </a:lnTo>
                <a:lnTo>
                  <a:pt x="8402305" y="1555978"/>
                </a:lnTo>
                <a:lnTo>
                  <a:pt x="8373928" y="1523798"/>
                </a:lnTo>
                <a:lnTo>
                  <a:pt x="8345083" y="1491872"/>
                </a:lnTo>
                <a:lnTo>
                  <a:pt x="8315773" y="1460204"/>
                </a:lnTo>
                <a:lnTo>
                  <a:pt x="8286004" y="1428797"/>
                </a:lnTo>
                <a:lnTo>
                  <a:pt x="8255778" y="1397652"/>
                </a:lnTo>
                <a:lnTo>
                  <a:pt x="8225099" y="1366773"/>
                </a:lnTo>
                <a:lnTo>
                  <a:pt x="8193970" y="1336162"/>
                </a:lnTo>
                <a:lnTo>
                  <a:pt x="8162396" y="1305822"/>
                </a:lnTo>
                <a:lnTo>
                  <a:pt x="8130380" y="1275756"/>
                </a:lnTo>
                <a:lnTo>
                  <a:pt x="8097925" y="1245967"/>
                </a:lnTo>
                <a:lnTo>
                  <a:pt x="8065036" y="1216457"/>
                </a:lnTo>
                <a:lnTo>
                  <a:pt x="8031716" y="1187229"/>
                </a:lnTo>
                <a:lnTo>
                  <a:pt x="7997968" y="1158287"/>
                </a:lnTo>
                <a:lnTo>
                  <a:pt x="7963797" y="1129631"/>
                </a:lnTo>
                <a:lnTo>
                  <a:pt x="7929205" y="1101266"/>
                </a:lnTo>
                <a:lnTo>
                  <a:pt x="7894197" y="1073195"/>
                </a:lnTo>
                <a:lnTo>
                  <a:pt x="7858777" y="1045419"/>
                </a:lnTo>
                <a:lnTo>
                  <a:pt x="7822947" y="1017941"/>
                </a:lnTo>
                <a:lnTo>
                  <a:pt x="7786712" y="990765"/>
                </a:lnTo>
                <a:lnTo>
                  <a:pt x="7750075" y="963893"/>
                </a:lnTo>
                <a:lnTo>
                  <a:pt x="7713040" y="937328"/>
                </a:lnTo>
                <a:lnTo>
                  <a:pt x="7675610" y="911073"/>
                </a:lnTo>
                <a:lnTo>
                  <a:pt x="7637790" y="885129"/>
                </a:lnTo>
                <a:lnTo>
                  <a:pt x="7599583" y="859501"/>
                </a:lnTo>
                <a:lnTo>
                  <a:pt x="7560992" y="834191"/>
                </a:lnTo>
                <a:lnTo>
                  <a:pt x="7522021" y="809201"/>
                </a:lnTo>
                <a:lnTo>
                  <a:pt x="7482674" y="784534"/>
                </a:lnTo>
                <a:lnTo>
                  <a:pt x="7442955" y="760194"/>
                </a:lnTo>
                <a:lnTo>
                  <a:pt x="7402867" y="736182"/>
                </a:lnTo>
                <a:lnTo>
                  <a:pt x="7362414" y="712502"/>
                </a:lnTo>
                <a:lnTo>
                  <a:pt x="7321599" y="689156"/>
                </a:lnTo>
                <a:lnTo>
                  <a:pt x="7280427" y="666147"/>
                </a:lnTo>
                <a:lnTo>
                  <a:pt x="7238900" y="643478"/>
                </a:lnTo>
                <a:lnTo>
                  <a:pt x="7197023" y="621152"/>
                </a:lnTo>
                <a:lnTo>
                  <a:pt x="7154799" y="599170"/>
                </a:lnTo>
                <a:lnTo>
                  <a:pt x="7112231" y="577537"/>
                </a:lnTo>
                <a:lnTo>
                  <a:pt x="7069325" y="556254"/>
                </a:lnTo>
                <a:lnTo>
                  <a:pt x="7026082" y="535325"/>
                </a:lnTo>
                <a:lnTo>
                  <a:pt x="6982507" y="514752"/>
                </a:lnTo>
                <a:lnTo>
                  <a:pt x="6938604" y="494538"/>
                </a:lnTo>
                <a:lnTo>
                  <a:pt x="6894376" y="474686"/>
                </a:lnTo>
                <a:lnTo>
                  <a:pt x="6849826" y="455199"/>
                </a:lnTo>
                <a:lnTo>
                  <a:pt x="6804959" y="436078"/>
                </a:lnTo>
                <a:lnTo>
                  <a:pt x="6759778" y="417328"/>
                </a:lnTo>
                <a:lnTo>
                  <a:pt x="6714287" y="398950"/>
                </a:lnTo>
                <a:lnTo>
                  <a:pt x="6668489" y="380948"/>
                </a:lnTo>
                <a:lnTo>
                  <a:pt x="6622389" y="363323"/>
                </a:lnTo>
                <a:lnTo>
                  <a:pt x="6575989" y="346080"/>
                </a:lnTo>
                <a:lnTo>
                  <a:pt x="6529293" y="329221"/>
                </a:lnTo>
                <a:lnTo>
                  <a:pt x="6482306" y="312748"/>
                </a:lnTo>
                <a:lnTo>
                  <a:pt x="6435030" y="296664"/>
                </a:lnTo>
                <a:lnTo>
                  <a:pt x="6387470" y="280972"/>
                </a:lnTo>
                <a:lnTo>
                  <a:pt x="6339628" y="265675"/>
                </a:lnTo>
                <a:lnTo>
                  <a:pt x="6291510" y="250775"/>
                </a:lnTo>
                <a:lnTo>
                  <a:pt x="6243118" y="236275"/>
                </a:lnTo>
                <a:lnTo>
                  <a:pt x="6194455" y="222178"/>
                </a:lnTo>
                <a:lnTo>
                  <a:pt x="6145527" y="208487"/>
                </a:lnTo>
                <a:lnTo>
                  <a:pt x="6096336" y="195204"/>
                </a:lnTo>
                <a:lnTo>
                  <a:pt x="6046886" y="182333"/>
                </a:lnTo>
                <a:lnTo>
                  <a:pt x="5997180" y="169875"/>
                </a:lnTo>
                <a:lnTo>
                  <a:pt x="5947223" y="157834"/>
                </a:lnTo>
                <a:lnTo>
                  <a:pt x="5897018" y="146212"/>
                </a:lnTo>
                <a:lnTo>
                  <a:pt x="5846569" y="135013"/>
                </a:lnTo>
                <a:lnTo>
                  <a:pt x="5795879" y="124238"/>
                </a:lnTo>
                <a:lnTo>
                  <a:pt x="5744952" y="113891"/>
                </a:lnTo>
                <a:lnTo>
                  <a:pt x="5693791" y="103974"/>
                </a:lnTo>
                <a:lnTo>
                  <a:pt x="5642401" y="94491"/>
                </a:lnTo>
                <a:lnTo>
                  <a:pt x="5590785" y="85443"/>
                </a:lnTo>
                <a:lnTo>
                  <a:pt x="5538946" y="76834"/>
                </a:lnTo>
                <a:lnTo>
                  <a:pt x="5486889" y="68666"/>
                </a:lnTo>
                <a:lnTo>
                  <a:pt x="5434616" y="60943"/>
                </a:lnTo>
                <a:lnTo>
                  <a:pt x="5382133" y="53666"/>
                </a:lnTo>
                <a:lnTo>
                  <a:pt x="5329441" y="46838"/>
                </a:lnTo>
                <a:lnTo>
                  <a:pt x="5276546" y="40463"/>
                </a:lnTo>
                <a:lnTo>
                  <a:pt x="5223450" y="34543"/>
                </a:lnTo>
                <a:lnTo>
                  <a:pt x="5170157" y="29081"/>
                </a:lnTo>
                <a:lnTo>
                  <a:pt x="5116671" y="24080"/>
                </a:lnTo>
                <a:lnTo>
                  <a:pt x="5062996" y="19542"/>
                </a:lnTo>
                <a:lnTo>
                  <a:pt x="5009135" y="15470"/>
                </a:lnTo>
                <a:lnTo>
                  <a:pt x="4955092" y="11866"/>
                </a:lnTo>
                <a:lnTo>
                  <a:pt x="4900871" y="8734"/>
                </a:lnTo>
                <a:lnTo>
                  <a:pt x="4846474" y="6077"/>
                </a:lnTo>
                <a:lnTo>
                  <a:pt x="4791907" y="3896"/>
                </a:lnTo>
                <a:lnTo>
                  <a:pt x="4737172" y="2196"/>
                </a:lnTo>
                <a:lnTo>
                  <a:pt x="4682274" y="977"/>
                </a:lnTo>
                <a:lnTo>
                  <a:pt x="4627215" y="244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FF">
              <a:alpha val="4392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9144000" y="0"/>
                </a:moveTo>
                <a:lnTo>
                  <a:pt x="0" y="0"/>
                </a:lnTo>
                <a:lnTo>
                  <a:pt x="0" y="719327"/>
                </a:lnTo>
                <a:lnTo>
                  <a:pt x="9144000" y="71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633983" cy="720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1" y="74904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59" y="332943"/>
            <a:ext cx="714248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69794" y="6355612"/>
            <a:ext cx="398780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081264" y="6436689"/>
            <a:ext cx="78105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hyperlink" Target="mailto:dauhx@pti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hyperlink" Target="http://www.ptit.edu.vn/" TargetMode="Externa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hyperlink" Target="http://www.ptit.edu.vn/" TargetMode="Externa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hyperlink" Target="http://www.ptit.edu.vn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hyperlink" Target="http://www.ptit.edu.vn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ptit.edu.vn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hyperlink" Target="http://www.ptit.edu.vn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tit.edu.vn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hyperlink" Target="http://www.ptit.edu.vn/" TargetMode="Externa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hyperlink" Target="http://www.ptit.edu.vn/" TargetMode="Externa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hyperlink" Target="http://www.ptit.edu.vn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hyperlink" Target="http://www.ptit.edu.vn/" TargetMode="Externa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hyperlink" Target="http://www.ptit.edu.vn/" TargetMode="Externa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hyperlink" Target="http://www.ptit.edu.vn/" TargetMode="Externa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hyperlink" Target="http://www.ptit.edu.vn/" TargetMode="Externa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hyperlink" Target="http://www.ptit.edu.vn/" TargetMode="Externa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hyperlink" Target="http://www.ptit.edu.vn/" TargetMode="Externa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hyperlink" Target="http://www.ptit.edu.vn/" TargetMode="Externa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hyperlink" Target="http://www.ptit.edu.vn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hyperlink" Target="http://www.ptit.edu.vn/" TargetMode="Externa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hyperlink" Target="http://www.ptit.edu.vn/" TargetMode="Externa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hyperlink" Target="http://www.ptit.edu.vn/" TargetMode="Externa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hyperlink" Target="http://www.ptit.edu.vn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hyperlink" Target="http://www.ptit.edu.vn/" TargetMode="Externa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hyperlink" Target="http://www.ptit.edu.vn/" TargetMode="Externa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hyperlink" Target="http://www.ptit.edu.vn/" TargetMode="Externa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hyperlink" Target="http://www.ptit.edu.vn/" TargetMode="Externa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tit.edu.vn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9144000" y="0"/>
                </a:moveTo>
                <a:lnTo>
                  <a:pt x="0" y="0"/>
                </a:lnTo>
                <a:lnTo>
                  <a:pt x="0" y="719327"/>
                </a:lnTo>
                <a:lnTo>
                  <a:pt x="9144000" y="71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624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4">
                <a:moveTo>
                  <a:pt x="9144000" y="0"/>
                </a:moveTo>
                <a:lnTo>
                  <a:pt x="0" y="0"/>
                </a:lnTo>
                <a:lnTo>
                  <a:pt x="0" y="719327"/>
                </a:lnTo>
                <a:lnTo>
                  <a:pt x="9144000" y="71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12335" y="26365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79">
                <a:moveTo>
                  <a:pt x="611886" y="0"/>
                </a:moveTo>
                <a:lnTo>
                  <a:pt x="564065" y="1840"/>
                </a:lnTo>
                <a:lnTo>
                  <a:pt x="517252" y="7272"/>
                </a:lnTo>
                <a:lnTo>
                  <a:pt x="471582" y="16159"/>
                </a:lnTo>
                <a:lnTo>
                  <a:pt x="427191" y="28365"/>
                </a:lnTo>
                <a:lnTo>
                  <a:pt x="384214" y="43754"/>
                </a:lnTo>
                <a:lnTo>
                  <a:pt x="342788" y="62190"/>
                </a:lnTo>
                <a:lnTo>
                  <a:pt x="303050" y="83537"/>
                </a:lnTo>
                <a:lnTo>
                  <a:pt x="265134" y="107659"/>
                </a:lnTo>
                <a:lnTo>
                  <a:pt x="229177" y="134420"/>
                </a:lnTo>
                <a:lnTo>
                  <a:pt x="195315" y="163684"/>
                </a:lnTo>
                <a:lnTo>
                  <a:pt x="163684" y="195315"/>
                </a:lnTo>
                <a:lnTo>
                  <a:pt x="134420" y="229177"/>
                </a:lnTo>
                <a:lnTo>
                  <a:pt x="107659" y="265134"/>
                </a:lnTo>
                <a:lnTo>
                  <a:pt x="83537" y="303050"/>
                </a:lnTo>
                <a:lnTo>
                  <a:pt x="62190" y="342788"/>
                </a:lnTo>
                <a:lnTo>
                  <a:pt x="43754" y="384214"/>
                </a:lnTo>
                <a:lnTo>
                  <a:pt x="28365" y="427191"/>
                </a:lnTo>
                <a:lnTo>
                  <a:pt x="16159" y="471582"/>
                </a:lnTo>
                <a:lnTo>
                  <a:pt x="7272" y="517252"/>
                </a:lnTo>
                <a:lnTo>
                  <a:pt x="1840" y="564065"/>
                </a:lnTo>
                <a:lnTo>
                  <a:pt x="0" y="611885"/>
                </a:lnTo>
                <a:lnTo>
                  <a:pt x="1840" y="659706"/>
                </a:lnTo>
                <a:lnTo>
                  <a:pt x="7272" y="706519"/>
                </a:lnTo>
                <a:lnTo>
                  <a:pt x="16159" y="752189"/>
                </a:lnTo>
                <a:lnTo>
                  <a:pt x="28365" y="796580"/>
                </a:lnTo>
                <a:lnTo>
                  <a:pt x="43754" y="839557"/>
                </a:lnTo>
                <a:lnTo>
                  <a:pt x="62190" y="880983"/>
                </a:lnTo>
                <a:lnTo>
                  <a:pt x="83537" y="920721"/>
                </a:lnTo>
                <a:lnTo>
                  <a:pt x="107659" y="958637"/>
                </a:lnTo>
                <a:lnTo>
                  <a:pt x="134420" y="994594"/>
                </a:lnTo>
                <a:lnTo>
                  <a:pt x="163684" y="1028456"/>
                </a:lnTo>
                <a:lnTo>
                  <a:pt x="195315" y="1060087"/>
                </a:lnTo>
                <a:lnTo>
                  <a:pt x="229177" y="1089351"/>
                </a:lnTo>
                <a:lnTo>
                  <a:pt x="265134" y="1116112"/>
                </a:lnTo>
                <a:lnTo>
                  <a:pt x="303050" y="1140234"/>
                </a:lnTo>
                <a:lnTo>
                  <a:pt x="342788" y="1161581"/>
                </a:lnTo>
                <a:lnTo>
                  <a:pt x="384214" y="1180017"/>
                </a:lnTo>
                <a:lnTo>
                  <a:pt x="427191" y="1195406"/>
                </a:lnTo>
                <a:lnTo>
                  <a:pt x="471582" y="1207612"/>
                </a:lnTo>
                <a:lnTo>
                  <a:pt x="517252" y="1216499"/>
                </a:lnTo>
                <a:lnTo>
                  <a:pt x="564065" y="1221931"/>
                </a:lnTo>
                <a:lnTo>
                  <a:pt x="611886" y="1223771"/>
                </a:lnTo>
                <a:lnTo>
                  <a:pt x="659706" y="1221931"/>
                </a:lnTo>
                <a:lnTo>
                  <a:pt x="706519" y="1216499"/>
                </a:lnTo>
                <a:lnTo>
                  <a:pt x="752189" y="1207612"/>
                </a:lnTo>
                <a:lnTo>
                  <a:pt x="796580" y="1195406"/>
                </a:lnTo>
                <a:lnTo>
                  <a:pt x="839557" y="1180017"/>
                </a:lnTo>
                <a:lnTo>
                  <a:pt x="880983" y="1161581"/>
                </a:lnTo>
                <a:lnTo>
                  <a:pt x="920721" y="1140234"/>
                </a:lnTo>
                <a:lnTo>
                  <a:pt x="958637" y="1116112"/>
                </a:lnTo>
                <a:lnTo>
                  <a:pt x="994594" y="1089351"/>
                </a:lnTo>
                <a:lnTo>
                  <a:pt x="1028456" y="1060087"/>
                </a:lnTo>
                <a:lnTo>
                  <a:pt x="1060087" y="1028456"/>
                </a:lnTo>
                <a:lnTo>
                  <a:pt x="1089351" y="994594"/>
                </a:lnTo>
                <a:lnTo>
                  <a:pt x="1116112" y="958637"/>
                </a:lnTo>
                <a:lnTo>
                  <a:pt x="1140234" y="920721"/>
                </a:lnTo>
                <a:lnTo>
                  <a:pt x="1161581" y="880983"/>
                </a:lnTo>
                <a:lnTo>
                  <a:pt x="1180017" y="839557"/>
                </a:lnTo>
                <a:lnTo>
                  <a:pt x="1195406" y="796580"/>
                </a:lnTo>
                <a:lnTo>
                  <a:pt x="1207612" y="752189"/>
                </a:lnTo>
                <a:lnTo>
                  <a:pt x="1216499" y="706519"/>
                </a:lnTo>
                <a:lnTo>
                  <a:pt x="1221931" y="659706"/>
                </a:lnTo>
                <a:lnTo>
                  <a:pt x="1223772" y="611885"/>
                </a:lnTo>
                <a:lnTo>
                  <a:pt x="1221931" y="564065"/>
                </a:lnTo>
                <a:lnTo>
                  <a:pt x="1216499" y="517252"/>
                </a:lnTo>
                <a:lnTo>
                  <a:pt x="1207612" y="471582"/>
                </a:lnTo>
                <a:lnTo>
                  <a:pt x="1195406" y="427191"/>
                </a:lnTo>
                <a:lnTo>
                  <a:pt x="1180017" y="384214"/>
                </a:lnTo>
                <a:lnTo>
                  <a:pt x="1161581" y="342788"/>
                </a:lnTo>
                <a:lnTo>
                  <a:pt x="1140234" y="303050"/>
                </a:lnTo>
                <a:lnTo>
                  <a:pt x="1116112" y="265134"/>
                </a:lnTo>
                <a:lnTo>
                  <a:pt x="1089351" y="229177"/>
                </a:lnTo>
                <a:lnTo>
                  <a:pt x="1060087" y="195315"/>
                </a:lnTo>
                <a:lnTo>
                  <a:pt x="1028456" y="163684"/>
                </a:lnTo>
                <a:lnTo>
                  <a:pt x="994594" y="134420"/>
                </a:lnTo>
                <a:lnTo>
                  <a:pt x="958637" y="107659"/>
                </a:lnTo>
                <a:lnTo>
                  <a:pt x="920721" y="83537"/>
                </a:lnTo>
                <a:lnTo>
                  <a:pt x="880983" y="62190"/>
                </a:lnTo>
                <a:lnTo>
                  <a:pt x="839557" y="43754"/>
                </a:lnTo>
                <a:lnTo>
                  <a:pt x="796580" y="28365"/>
                </a:lnTo>
                <a:lnTo>
                  <a:pt x="752189" y="16159"/>
                </a:lnTo>
                <a:lnTo>
                  <a:pt x="706519" y="7272"/>
                </a:lnTo>
                <a:lnTo>
                  <a:pt x="659706" y="1840"/>
                </a:lnTo>
                <a:lnTo>
                  <a:pt x="611886" y="0"/>
                </a:lnTo>
                <a:close/>
              </a:path>
            </a:pathLst>
          </a:custGeom>
          <a:solidFill>
            <a:srgbClr val="1BABE4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3528" y="0"/>
            <a:ext cx="3568065" cy="4697095"/>
            <a:chOff x="33528" y="0"/>
            <a:chExt cx="3568065" cy="4697095"/>
          </a:xfrm>
        </p:grpSpPr>
        <p:sp>
          <p:nvSpPr>
            <p:cNvPr id="6" name="object 6"/>
            <p:cNvSpPr/>
            <p:nvPr/>
          </p:nvSpPr>
          <p:spPr>
            <a:xfrm>
              <a:off x="152399" y="0"/>
              <a:ext cx="914400" cy="1002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528" y="986027"/>
              <a:ext cx="3567684" cy="3710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6428" y="1804416"/>
              <a:ext cx="2819400" cy="2144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511679" y="447801"/>
            <a:ext cx="6068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HỌC VIỆN </a:t>
            </a: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CÔNG NGHỆ BƯU CHÍNH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VIỄN</a:t>
            </a:r>
            <a:r>
              <a:rPr dirty="0" sz="2000" spc="-85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4675929"/>
            <a:ext cx="2171065" cy="130556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Giảng</a:t>
            </a:r>
            <a:r>
              <a:rPr dirty="0" sz="2000" spc="-3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viên: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Điện</a:t>
            </a:r>
            <a:r>
              <a:rPr dirty="0" sz="2000" spc="-5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thoại/E-mail: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 môn: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9375" y="4675929"/>
            <a:ext cx="3880485" cy="130556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TS.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Hoàng Xuân</a:t>
            </a:r>
            <a:r>
              <a:rPr dirty="0" sz="2000" spc="-15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Dậu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003399"/>
                </a:solidFill>
                <a:latin typeface="Arial"/>
                <a:cs typeface="Arial"/>
                <a:hlinkClick r:id="rId5"/>
              </a:rPr>
              <a:t>dauhx@ptit.edu.vn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An toàn thông tin -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Khoa</a:t>
            </a:r>
            <a:r>
              <a:rPr dirty="0" sz="2000" spc="-10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399"/>
                </a:solidFill>
                <a:latin typeface="Arial"/>
                <a:cs typeface="Arial"/>
              </a:rPr>
              <a:t>CNTT1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926" y="1839848"/>
            <a:ext cx="5383530" cy="17310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R="125730">
              <a:lnSpc>
                <a:spcPct val="100000"/>
              </a:lnSpc>
              <a:spcBef>
                <a:spcPts val="700"/>
              </a:spcBef>
            </a:pPr>
            <a:r>
              <a:rPr dirty="0" sz="1800" spc="-5" b="1">
                <a:solidFill>
                  <a:srgbClr val="003399"/>
                </a:solidFill>
                <a:latin typeface="Arial"/>
                <a:cs typeface="Arial"/>
              </a:rPr>
              <a:t>BÀI </a:t>
            </a:r>
            <a:r>
              <a:rPr dirty="0" sz="1800" spc="-15" b="1">
                <a:solidFill>
                  <a:srgbClr val="003399"/>
                </a:solidFill>
                <a:latin typeface="Arial"/>
                <a:cs typeface="Arial"/>
              </a:rPr>
              <a:t>GIẢNG </a:t>
            </a:r>
            <a:r>
              <a:rPr dirty="0" sz="1800" b="1">
                <a:solidFill>
                  <a:srgbClr val="003399"/>
                </a:solidFill>
                <a:latin typeface="Arial"/>
                <a:cs typeface="Arial"/>
              </a:rPr>
              <a:t>MÔN</a:t>
            </a:r>
            <a:r>
              <a:rPr dirty="0" sz="1800" spc="5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3399"/>
                </a:solidFill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algn="ctr" marL="132080">
              <a:lnSpc>
                <a:spcPct val="100000"/>
              </a:lnSpc>
              <a:spcBef>
                <a:spcPts val="600"/>
              </a:spcBef>
            </a:pPr>
            <a:r>
              <a:rPr dirty="0" sz="1800" spc="-30" b="1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dirty="0" sz="1800" spc="-10" b="1">
                <a:solidFill>
                  <a:srgbClr val="003399"/>
                </a:solidFill>
                <a:latin typeface="Arial"/>
                <a:cs typeface="Arial"/>
              </a:rPr>
              <a:t>TOÀN </a:t>
            </a:r>
            <a:r>
              <a:rPr dirty="0" sz="1800" b="1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25" b="1">
                <a:solidFill>
                  <a:srgbClr val="003399"/>
                </a:solidFill>
                <a:latin typeface="Arial"/>
                <a:cs typeface="Arial"/>
              </a:rPr>
              <a:t>BẢO </a:t>
            </a:r>
            <a:r>
              <a:rPr dirty="0" sz="1800" spc="-20" b="1">
                <a:solidFill>
                  <a:srgbClr val="003399"/>
                </a:solidFill>
                <a:latin typeface="Arial"/>
                <a:cs typeface="Arial"/>
              </a:rPr>
              <a:t>MẬT </a:t>
            </a:r>
            <a:r>
              <a:rPr dirty="0" sz="1800" spc="-5" b="1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1800" b="1">
                <a:solidFill>
                  <a:srgbClr val="003399"/>
                </a:solidFill>
                <a:latin typeface="Arial"/>
                <a:cs typeface="Arial"/>
              </a:rPr>
              <a:t>THỐNG THÔNG</a:t>
            </a:r>
            <a:r>
              <a:rPr dirty="0" sz="1800" spc="17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3399"/>
                </a:solidFill>
                <a:latin typeface="Arial"/>
                <a:cs typeface="Arial"/>
              </a:rPr>
              <a:t>TIN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549275" marR="5080" indent="-537210">
              <a:lnSpc>
                <a:spcPct val="100000"/>
              </a:lnSpc>
            </a:pP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2 –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CÁC DẠNG TẤN CÔNG  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CÁC PHẦN 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2400" spc="-10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HẠI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7839709" cy="403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0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Hai kiểu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chủ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(Active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attacks)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đổi dữ liệu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đường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truyền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đổi dữ liệu trong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file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Giành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quyền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trái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phép vào máy tính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hệ thống</a:t>
            </a:r>
            <a:r>
              <a:rPr dirty="0" sz="1800" spc="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mạng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chủ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động là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đột nhập (intrusion)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mặt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vật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lý.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thụ động (Passive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attacks)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Không gây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thay đổi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Nghe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lén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Giám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sát lưu lượng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đường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truyền.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87939"/>
            <a:ext cx="8577580" cy="4765040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1294765">
              <a:lnSpc>
                <a:spcPct val="100000"/>
              </a:lnSpc>
              <a:spcBef>
                <a:spcPts val="167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183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4 giai đoạn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vòng đời</a:t>
            </a:r>
            <a:r>
              <a:rPr dirty="0" sz="28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virus:</a:t>
            </a:r>
            <a:endParaRPr sz="2800">
              <a:latin typeface="Arial"/>
              <a:cs typeface="Arial"/>
            </a:endParaRPr>
          </a:p>
          <a:p>
            <a:pPr algn="just" lvl="1" marL="634365" marR="5715" indent="-267335">
              <a:lnSpc>
                <a:spcPts val="23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Giai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“nằm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im”: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Virus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giai 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hoạt. Trong giai đoạn này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 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nhờ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sự kiện nào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  <a:p>
            <a:pPr algn="just" lvl="1" marL="634365" indent="-267335">
              <a:lnSpc>
                <a:spcPts val="2595"/>
              </a:lnSpc>
              <a:spcBef>
                <a:spcPts val="3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Giai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đoạn phát tán: Virus “cài”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sao 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endParaRPr sz="2400">
              <a:latin typeface="Arial"/>
              <a:cs typeface="Arial"/>
            </a:endParaRPr>
          </a:p>
          <a:p>
            <a:pPr algn="just" marL="634365">
              <a:lnSpc>
                <a:spcPts val="2595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lvl="1" marL="634365" marR="279400" indent="-267335">
              <a:lnSpc>
                <a:spcPts val="23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Giai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hoạt: virus 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thực thi các  tác vụ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thiết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định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sẵn.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Virus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cũng 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dựa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một sự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kiện nào</a:t>
            </a:r>
            <a:r>
              <a:rPr dirty="0" sz="24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  <a:p>
            <a:pPr algn="just" lvl="1" marL="634365" marR="91440" indent="-267335">
              <a:lnSpc>
                <a:spcPts val="2300"/>
              </a:lnSpc>
              <a:spcBef>
                <a:spcPts val="59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Giai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hiện: thực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tác vụ. Một số viruses</a:t>
            </a:r>
            <a:r>
              <a:rPr dirty="0" sz="2400" spc="-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vô hại, nhưng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khác có thể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dữ liệu,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chương  trình...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9913" y="787653"/>
            <a:ext cx="6035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86281"/>
            <a:ext cx="4576445" cy="32835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62230" indent="-342900">
              <a:lnSpc>
                <a:spcPts val="2690"/>
              </a:lnSpc>
              <a:spcBef>
                <a:spcPts val="7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chèn mã virus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vào 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chủ:</a:t>
            </a:r>
            <a:endParaRPr sz="2800">
              <a:latin typeface="Arial"/>
              <a:cs typeface="Arial"/>
            </a:endParaRPr>
          </a:p>
          <a:p>
            <a:pPr lvl="1" marL="634365" marR="70485" indent="-267335">
              <a:lnSpc>
                <a:spcPts val="2300"/>
              </a:lnSpc>
              <a:spcBef>
                <a:spcPts val="60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chèn mã của</a:t>
            </a:r>
            <a:r>
              <a:rPr dirty="0" sz="24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đầu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cuối của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bị lây</a:t>
            </a:r>
            <a:r>
              <a:rPr dirty="0" sz="24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nhiễm.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80000"/>
              </a:lnSpc>
              <a:spcBef>
                <a:spcPts val="60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nhiễm</a:t>
            </a:r>
            <a:r>
              <a:rPr dirty="0" sz="24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thực hiện,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 virus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thực hiện trước,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sau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mới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thực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0528" y="1792223"/>
            <a:ext cx="1987550" cy="3232785"/>
          </a:xfrm>
          <a:custGeom>
            <a:avLst/>
            <a:gdLst/>
            <a:ahLst/>
            <a:cxnLst/>
            <a:rect l="l" t="t" r="r" b="b"/>
            <a:pathLst>
              <a:path w="1987550" h="3232785">
                <a:moveTo>
                  <a:pt x="0" y="3232404"/>
                </a:moveTo>
                <a:lnTo>
                  <a:pt x="1987296" y="3232404"/>
                </a:lnTo>
                <a:lnTo>
                  <a:pt x="1987296" y="0"/>
                </a:lnTo>
                <a:lnTo>
                  <a:pt x="0" y="0"/>
                </a:lnTo>
                <a:lnTo>
                  <a:pt x="0" y="32324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25538" y="1820417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Jump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6750" y="2643378"/>
            <a:ext cx="9880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Mã </a:t>
            </a:r>
            <a:r>
              <a:rPr dirty="0" sz="1800" spc="-5">
                <a:latin typeface="Arial"/>
                <a:cs typeface="Arial"/>
              </a:rPr>
              <a:t>của  </a:t>
            </a:r>
            <a:r>
              <a:rPr dirty="0" sz="1800" spc="-10">
                <a:latin typeface="Arial"/>
                <a:cs typeface="Arial"/>
              </a:rPr>
              <a:t>chương  </a:t>
            </a:r>
            <a:r>
              <a:rPr dirty="0" sz="1800">
                <a:latin typeface="Arial"/>
                <a:cs typeface="Arial"/>
              </a:rPr>
              <a:t>trình </a:t>
            </a:r>
            <a:r>
              <a:rPr dirty="0" sz="1800" spc="-5">
                <a:latin typeface="Arial"/>
                <a:cs typeface="Arial"/>
              </a:rPr>
              <a:t>bị  lây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nhiễm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0528" y="5024628"/>
            <a:ext cx="1987550" cy="878205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Arial"/>
                <a:cs typeface="Arial"/>
              </a:rPr>
              <a:t>Mã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của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virus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74208" y="1901951"/>
            <a:ext cx="3284854" cy="3965575"/>
            <a:chOff x="5474208" y="1901951"/>
            <a:chExt cx="3284854" cy="3965575"/>
          </a:xfrm>
        </p:grpSpPr>
        <p:sp>
          <p:nvSpPr>
            <p:cNvPr id="10" name="object 10"/>
            <p:cNvSpPr/>
            <p:nvPr/>
          </p:nvSpPr>
          <p:spPr>
            <a:xfrm>
              <a:off x="5474208" y="1901951"/>
              <a:ext cx="3279775" cy="137160"/>
            </a:xfrm>
            <a:custGeom>
              <a:avLst/>
              <a:gdLst/>
              <a:ahLst/>
              <a:cxnLst/>
              <a:rect l="l" t="t" r="r" b="b"/>
              <a:pathLst>
                <a:path w="3279775" h="137160">
                  <a:moveTo>
                    <a:pt x="1001268" y="38100"/>
                  </a:moveTo>
                  <a:lnTo>
                    <a:pt x="988568" y="31750"/>
                  </a:lnTo>
                  <a:lnTo>
                    <a:pt x="925068" y="0"/>
                  </a:lnTo>
                  <a:lnTo>
                    <a:pt x="92506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925068" y="44450"/>
                  </a:lnTo>
                  <a:lnTo>
                    <a:pt x="925068" y="76200"/>
                  </a:lnTo>
                  <a:lnTo>
                    <a:pt x="988568" y="44450"/>
                  </a:lnTo>
                  <a:lnTo>
                    <a:pt x="1001268" y="38100"/>
                  </a:lnTo>
                  <a:close/>
                </a:path>
                <a:path w="3279775" h="137160">
                  <a:moveTo>
                    <a:pt x="3279648" y="99060"/>
                  </a:moveTo>
                  <a:lnTo>
                    <a:pt x="3266948" y="92710"/>
                  </a:lnTo>
                  <a:lnTo>
                    <a:pt x="3203448" y="60960"/>
                  </a:lnTo>
                  <a:lnTo>
                    <a:pt x="3203448" y="92710"/>
                  </a:lnTo>
                  <a:lnTo>
                    <a:pt x="2426208" y="92710"/>
                  </a:lnTo>
                  <a:lnTo>
                    <a:pt x="2426208" y="105410"/>
                  </a:lnTo>
                  <a:lnTo>
                    <a:pt x="3203448" y="105410"/>
                  </a:lnTo>
                  <a:lnTo>
                    <a:pt x="3203448" y="137160"/>
                  </a:lnTo>
                  <a:lnTo>
                    <a:pt x="3266948" y="105410"/>
                  </a:lnTo>
                  <a:lnTo>
                    <a:pt x="3279648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53855" y="2013203"/>
              <a:ext cx="0" cy="3084830"/>
            </a:xfrm>
            <a:custGeom>
              <a:avLst/>
              <a:gdLst/>
              <a:ahLst/>
              <a:cxnLst/>
              <a:rect l="l" t="t" r="r" b="b"/>
              <a:pathLst>
                <a:path w="0" h="3084829">
                  <a:moveTo>
                    <a:pt x="0" y="0"/>
                  </a:moveTo>
                  <a:lnTo>
                    <a:pt x="0" y="308457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22208" y="5059679"/>
              <a:ext cx="231648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05728" y="5791199"/>
              <a:ext cx="292735" cy="76200"/>
            </a:xfrm>
            <a:custGeom>
              <a:avLst/>
              <a:gdLst/>
              <a:ahLst/>
              <a:cxnLst/>
              <a:rect l="l" t="t" r="r" b="b"/>
              <a:pathLst>
                <a:path w="29273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29273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292735" h="76200">
                  <a:moveTo>
                    <a:pt x="29260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92608" y="44450"/>
                  </a:lnTo>
                  <a:lnTo>
                    <a:pt x="29260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05728" y="2049779"/>
              <a:ext cx="0" cy="3779520"/>
            </a:xfrm>
            <a:custGeom>
              <a:avLst/>
              <a:gdLst/>
              <a:ahLst/>
              <a:cxnLst/>
              <a:rect l="l" t="t" r="r" b="b"/>
              <a:pathLst>
                <a:path w="0" h="3779520">
                  <a:moveTo>
                    <a:pt x="0" y="377952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05728" y="2011679"/>
              <a:ext cx="256540" cy="76200"/>
            </a:xfrm>
            <a:custGeom>
              <a:avLst/>
              <a:gdLst/>
              <a:ahLst/>
              <a:cxnLst/>
              <a:rect l="l" t="t" r="r" b="b"/>
              <a:pathLst>
                <a:path w="256539" h="76200">
                  <a:moveTo>
                    <a:pt x="179832" y="0"/>
                  </a:moveTo>
                  <a:lnTo>
                    <a:pt x="179832" y="76200"/>
                  </a:lnTo>
                  <a:lnTo>
                    <a:pt x="243332" y="44450"/>
                  </a:lnTo>
                  <a:lnTo>
                    <a:pt x="192532" y="44450"/>
                  </a:lnTo>
                  <a:lnTo>
                    <a:pt x="192532" y="31750"/>
                  </a:lnTo>
                  <a:lnTo>
                    <a:pt x="243332" y="31750"/>
                  </a:lnTo>
                  <a:lnTo>
                    <a:pt x="179832" y="0"/>
                  </a:lnTo>
                  <a:close/>
                </a:path>
                <a:path w="256539" h="76200">
                  <a:moveTo>
                    <a:pt x="17983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79832" y="44450"/>
                  </a:lnTo>
                  <a:lnTo>
                    <a:pt x="179832" y="31750"/>
                  </a:lnTo>
                  <a:close/>
                </a:path>
                <a:path w="256539" h="76200">
                  <a:moveTo>
                    <a:pt x="243332" y="31750"/>
                  </a:moveTo>
                  <a:lnTo>
                    <a:pt x="192532" y="31750"/>
                  </a:lnTo>
                  <a:lnTo>
                    <a:pt x="192532" y="44450"/>
                  </a:lnTo>
                  <a:lnTo>
                    <a:pt x="243332" y="44450"/>
                  </a:lnTo>
                  <a:lnTo>
                    <a:pt x="256032" y="38100"/>
                  </a:lnTo>
                  <a:lnTo>
                    <a:pt x="24333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420105" y="1626489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Bắt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đầu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4565" cy="319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08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hại – Macro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5"/>
              </a:lnSpc>
              <a:spcBef>
                <a:spcPts val="19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Macro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tài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MS-Word 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ứng dụng office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355600" marR="244475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 viruses hoạt động được nhờ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tạo  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thực hiện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trong các tài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 ứng 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MS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Office.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đoạn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dùng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động hóa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1 số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bằng ngôn ngữ Visual Basic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49310" cy="319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08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hại – Macro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"/>
              <a:cs typeface="Arial"/>
            </a:endParaRPr>
          </a:p>
          <a:p>
            <a:pPr marL="355600" marR="527050" indent="-342900">
              <a:lnSpc>
                <a:spcPct val="801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Macro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files định dạng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chuẩn và từ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đó 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tất cả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tài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liệu  được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mở.</a:t>
            </a:r>
            <a:endParaRPr sz="2400">
              <a:latin typeface="Arial"/>
              <a:cs typeface="Arial"/>
            </a:endParaRPr>
          </a:p>
          <a:p>
            <a:pPr algn="just" marL="355600" marR="561340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 viruses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cũng 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nhờ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auto-executed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macros: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AutoExecute,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Automacro và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Theo thống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kê,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macro viruses chiếm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khoảng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2/3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tổng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lượng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viruses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đã được phát hiện.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45830" cy="305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E-mail</a:t>
            </a:r>
            <a:r>
              <a:rPr dirty="0" sz="2400" spc="-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marR="831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E-mail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viruses lây nhiễm bằng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cách 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động gửi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bản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copy 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như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 đính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kèm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tất cả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email  trong sổ địa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chỉ 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máy bị lây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nhiễm.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Nếu user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mở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email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đính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kèm,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 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hoạt.</a:t>
            </a:r>
            <a:endParaRPr sz="2400">
              <a:latin typeface="Arial"/>
              <a:cs typeface="Arial"/>
            </a:endParaRPr>
          </a:p>
          <a:p>
            <a:pPr marL="355600" marR="487045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E-mail viruses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rất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nhanh chóng, lan tràn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khắp thế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giới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thời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gian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ngắn.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441" y="787653"/>
            <a:ext cx="5967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8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Worms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1368550"/>
            <a:ext cx="5334000" cy="545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02955" cy="3272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842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Worms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"/>
              <a:cs typeface="Arial"/>
            </a:endParaRPr>
          </a:p>
          <a:p>
            <a:pPr marL="355600" marR="95885" indent="-342900">
              <a:lnSpc>
                <a:spcPct val="801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Sâu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(Worms) có khả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máy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này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 mà không cần sự trợ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giúp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 dùng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(khác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email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viruses).</a:t>
            </a:r>
            <a:endParaRPr sz="2400">
              <a:latin typeface="Arial"/>
              <a:cs typeface="Arial"/>
            </a:endParaRPr>
          </a:p>
          <a:p>
            <a:pPr marL="355600" marR="279400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sâu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máy, nó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máy này làm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“bàn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đạp”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tiếp tục 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máy</a:t>
            </a:r>
            <a:r>
              <a:rPr dirty="0" sz="24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sâu trên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nối mạng để lây lan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này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sâu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động, nó tương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virus.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82965" cy="41382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32842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Worms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phương pháp lây lan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dirty="0" sz="2400" spc="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sâu: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ts val="2280"/>
              </a:lnSpc>
              <a:spcBef>
                <a:spcPts val="24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Lây lan 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tử: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email để gửi bản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copy của sâu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ts val="228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000">
              <a:latin typeface="Arial"/>
              <a:cs typeface="Arial"/>
            </a:endParaRPr>
          </a:p>
          <a:p>
            <a:pPr lvl="1" marL="634365" marR="41275" indent="-267335">
              <a:lnSpc>
                <a:spcPts val="2160"/>
              </a:lnSpc>
              <a:spcBef>
                <a:spcPts val="51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Lây lan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thực thi từ xa: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Sâu thực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thi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copy  của nó trên một máy khác nhờ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lợi 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lỗ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ninh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hành,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ứng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3399"/>
                </a:solidFill>
                <a:latin typeface="Arial"/>
                <a:cs typeface="Arial"/>
              </a:rPr>
              <a:t>dụng.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ts val="216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Lây lan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log-in (đăng nhập) từ xa: sâu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đăng nhập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ở xa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user và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lệnh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copy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thân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 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này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sang máy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39150" cy="282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Worms – Ví</a:t>
            </a:r>
            <a:r>
              <a:rPr dirty="0" sz="2400" spc="-7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Code Red</a:t>
            </a:r>
            <a:r>
              <a:rPr dirty="0" sz="28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(7/2001):</a:t>
            </a:r>
            <a:endParaRPr sz="2800">
              <a:latin typeface="Arial"/>
              <a:cs typeface="Arial"/>
            </a:endParaRPr>
          </a:p>
          <a:p>
            <a:pPr lvl="1" marL="634365" marR="108585" indent="-267335">
              <a:lnSpc>
                <a:spcPct val="100000"/>
              </a:lnSpc>
              <a:spcBef>
                <a:spcPts val="59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Lợi 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hổng an ninh trong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MS IIS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lây lan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(lỗi  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xử lý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 .ida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IIS).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Quét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chỉ IP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ngẫu nhiên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tìm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thống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</a:t>
            </a:r>
            <a:r>
              <a:rPr dirty="0" sz="24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lỗi.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360.000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máy chủ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vòng 14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giờ.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265159" cy="449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374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Worms – Ví</a:t>
            </a:r>
            <a:r>
              <a:rPr dirty="0" sz="2400" spc="-8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355600" marR="4191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Nimda (9/2001):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khả năng lây lan theo nhiều  con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đường:</a:t>
            </a:r>
            <a:endParaRPr sz="2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9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máy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client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 mục chia sẻ trên</a:t>
            </a:r>
            <a:r>
              <a:rPr dirty="0" sz="24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mạng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máy chủ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web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 trình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duyệt</a:t>
            </a:r>
            <a:endParaRPr sz="2400">
              <a:latin typeface="Arial"/>
              <a:cs typeface="Arial"/>
            </a:endParaRPr>
          </a:p>
          <a:p>
            <a:pPr lvl="1" marL="634365" marR="304800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máy khách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máy chủ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khai thác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lỗi</a:t>
            </a:r>
            <a:r>
              <a:rPr dirty="0" sz="24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máy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chủ.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22 phút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sau khi 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đời Nimda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trở thành sâu có tốc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 lan  truyền nhanh nhất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7839709" cy="50495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điển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hình: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vào mật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khẩu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từ chối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</a:t>
            </a:r>
            <a:r>
              <a:rPr dirty="0" sz="20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nghe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trộm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kiểu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phát lại </a:t>
            </a:r>
            <a:r>
              <a:rPr dirty="0" sz="2000" spc="-1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đứng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giữa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bom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 và thư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rác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cửa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kiểu Social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phising,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pharming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7919084" cy="357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6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Ngăn chặn viruses lây nhiễm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8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thống:</a:t>
            </a:r>
            <a:endParaRPr sz="2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31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Luôn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cập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nhật hệ thống để hạn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chế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phần</a:t>
            </a:r>
            <a:r>
              <a:rPr dirty="0" sz="24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28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biện pháp kiểm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soát truy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nhập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thống đã bị nhiễm</a:t>
            </a:r>
            <a:r>
              <a:rPr dirty="0" sz="28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virus:</a:t>
            </a:r>
            <a:endParaRPr sz="2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30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Phát hiện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28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Nhận dạng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29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Loại bỏ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49615" cy="504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phần mềm diệt virus và phần mềm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2800" spc="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hại:</a:t>
            </a:r>
            <a:endParaRPr sz="2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9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Microsoft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Essentials (Windows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7 trở</a:t>
            </a:r>
            <a:r>
              <a:rPr dirty="0" sz="24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lên)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Semantec Norton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Antivirus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Kaspersky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Antivirus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BitDefender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Antivirus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AVG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Antivirus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McAfee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VirusScan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Trend Micro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Antivirus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F-secure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BKAV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Antivirus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787653"/>
            <a:ext cx="6946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7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371600"/>
            <a:ext cx="7514844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282305" cy="407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(Attack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tools) 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phần cứng,  phần mềm,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kỹ thuật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hỗ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giúp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 tấn công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(attacker)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thống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máy tính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tài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nguyên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mạng.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và kỹ thuật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hỗ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trợ tấn</a:t>
            </a:r>
            <a:r>
              <a:rPr dirty="0" sz="24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công: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 lỗ hổng (Vulnerability</a:t>
            </a:r>
            <a:r>
              <a:rPr dirty="0" sz="20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scanners)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 (Port</a:t>
            </a:r>
            <a:r>
              <a:rPr dirty="0" sz="20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scanners)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nghe lén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(Sniffers)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ghi phím gõ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(Keyloggers)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56625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quét lỗ hổng (Vulnerability</a:t>
            </a:r>
            <a:r>
              <a:rPr dirty="0" sz="2400" spc="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scanners)</a:t>
            </a:r>
            <a:endParaRPr sz="2400">
              <a:latin typeface="Arial"/>
              <a:cs typeface="Arial"/>
            </a:endParaRPr>
          </a:p>
          <a:p>
            <a:pPr algn="just" lvl="1" marL="634365" marR="22669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Thu thập các thông tin về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yếu/lỗ hổng đã biết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hoặc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mạng;</a:t>
            </a:r>
            <a:endParaRPr sz="2000">
              <a:latin typeface="Arial"/>
              <a:cs typeface="Arial"/>
            </a:endParaRPr>
          </a:p>
          <a:p>
            <a:pPr algn="just"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Gửi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những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được tạo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đặc biệt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kiểm tra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yếu/lỗ 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đến hệ thống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cần rà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quét.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hệ thống 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phản hồi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409">
                <a:solidFill>
                  <a:srgbClr val="003399"/>
                </a:solidFill>
                <a:latin typeface="Wingdings"/>
                <a:cs typeface="Wingdings"/>
              </a:rPr>
              <a:t>→</a:t>
            </a:r>
            <a:r>
              <a:rPr dirty="0" sz="2000" spc="409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 vẫn tồn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tại;</a:t>
            </a:r>
            <a:endParaRPr sz="2000">
              <a:latin typeface="Arial"/>
              <a:cs typeface="Arial"/>
            </a:endParaRPr>
          </a:p>
          <a:p>
            <a:pPr algn="just" lvl="1" marL="634365" marR="19939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 điểm yếu/lỗ hổng để quyết định  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có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thành công cao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nhất.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98535" cy="409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quét lỗ hổng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 quản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trị: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Microsoft Baseline Security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Analyzer:</a:t>
            </a:r>
            <a:endParaRPr sz="2000">
              <a:latin typeface="Arial"/>
              <a:cs typeface="Arial"/>
            </a:endParaRPr>
          </a:p>
          <a:p>
            <a:pPr lvl="2" marL="915035" marR="5080" indent="-280670">
              <a:lnSpc>
                <a:spcPct val="100000"/>
              </a:lnSpc>
              <a:spcBef>
                <a:spcPts val="43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Rà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quét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 hổng an ninh trong hệ điều hành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Windows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các phần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mềm  của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Microsoft;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Phân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tích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tình trạng lỗ hổng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có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hướng dẫn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khắc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phục.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Nessus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vulnerability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scanner;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Quét hệ thống hệ thống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tìm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hổng,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điểm</a:t>
            </a:r>
            <a:r>
              <a:rPr dirty="0" sz="18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yếu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Độc lập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nền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tảng.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Acunetix Web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Vulnerability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Scanner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Rà quét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ứng dụng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web/trang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web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tìm 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</a:t>
            </a:r>
            <a:r>
              <a:rPr dirty="0" sz="1800" spc="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hổng.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289925" cy="506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quét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vụ (Port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scanners)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cổng TCP/IP,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UDP năm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khoảng từ 0 –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65535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Các cổng 0-1024 là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chuẩn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lớn hơn 1024 là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tùy</a:t>
            </a:r>
            <a:r>
              <a:rPr dirty="0" sz="1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gán.</a:t>
            </a:r>
            <a:endParaRPr sz="1800">
              <a:latin typeface="Arial"/>
              <a:cs typeface="Arial"/>
            </a:endParaRPr>
          </a:p>
          <a:p>
            <a:pPr lvl="1" marL="634365" marR="161290" indent="-267335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thường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 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nhận dạng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quét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cổng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 mở và có thể 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tính.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xác định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  vụ/ứng dụng nào đang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chạy trên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80/443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mở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11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1800" spc="-20">
                <a:solidFill>
                  <a:srgbClr val="003399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đang chạy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25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mở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4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SMTP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đang chạy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1433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mở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3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chủ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MS SQL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Server đang chạy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Cổng 53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mở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6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DNS đang chạy,...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7075805" cy="444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Nguyên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tắc tối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thiểu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cổng được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mở: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tất cả các cổng không sử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dụng;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mở những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cổng 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 cần thiết cho người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dùng.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quét</a:t>
            </a:r>
            <a:r>
              <a:rPr dirty="0" sz="24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cổng: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Nmap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Portsweep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Advanced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Port Scanner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(http://www.radmin.com)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Angry IP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Scanner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Superscan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NetScanTools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24240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nghe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trộm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(Sniffers)</a:t>
            </a:r>
            <a:endParaRPr sz="2400">
              <a:latin typeface="Arial"/>
              <a:cs typeface="Arial"/>
            </a:endParaRPr>
          </a:p>
          <a:p>
            <a:pPr lvl="1" marL="634365" marR="36576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trộm 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bắt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gói tin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chúng được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truyền  trên</a:t>
            </a:r>
            <a:r>
              <a:rPr dirty="0" sz="20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trộm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mô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đung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hợp.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thông tin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nhạy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cảm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mật khẩu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được mã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hóa</a:t>
            </a:r>
            <a:r>
              <a:rPr dirty="0" sz="2000" spc="-2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thì</a:t>
            </a:r>
            <a:endParaRPr sz="2000">
              <a:latin typeface="Arial"/>
              <a:cs typeface="Arial"/>
            </a:endParaRPr>
          </a:p>
          <a:p>
            <a:pPr marL="634365" marR="5080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trộm khi được truyền từ máy trạm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</a:t>
            </a:r>
            <a:r>
              <a:rPr dirty="0" sz="2000" spc="-2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 chủ 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lạm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dụng.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6638925" cy="254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8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bắt gói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truyền: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Tcpdump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Pcap / Wincap (packet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capture)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IP Tools</a:t>
            </a:r>
            <a:r>
              <a:rPr dirty="0" sz="20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(http://www.softpedia.com)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Wireshark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73770" cy="40741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97485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ghi phím gõ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(Keyloggers)</a:t>
            </a:r>
            <a:endParaRPr sz="2400">
              <a:latin typeface="Arial"/>
              <a:cs typeface="Arial"/>
            </a:endParaRPr>
          </a:p>
          <a:p>
            <a:pPr lvl="1" marL="634365" marR="9144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ghi phím gõ 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 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giám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sát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phần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có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ghi lại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mọi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phím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gõ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1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Sau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kẻ tấn công theo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trước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sao chép trực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tiếp.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quản lý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cài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đặt Keylogger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 viên để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theo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dõi hoạt động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viên;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50594" y="787653"/>
            <a:ext cx="6732905" cy="3500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95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NỘI DUNG CHƯƠNG</a:t>
            </a:r>
            <a:r>
              <a:rPr dirty="0" sz="2400" spc="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469900" marR="5080" indent="-457200">
              <a:lnSpc>
                <a:spcPts val="3460"/>
              </a:lnSpc>
              <a:spcBef>
                <a:spcPts val="1835"/>
              </a:spcBef>
              <a:buAutoNum type="arabicPeriod"/>
              <a:tabLst>
                <a:tab pos="469900" algn="l"/>
              </a:tabLst>
            </a:pP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Khái </a:t>
            </a:r>
            <a:r>
              <a:rPr dirty="0" sz="3200" spc="-10">
                <a:solidFill>
                  <a:srgbClr val="003399"/>
                </a:solidFill>
                <a:latin typeface="Arial"/>
                <a:cs typeface="Arial"/>
              </a:rPr>
              <a:t>quát </a:t>
            </a: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mối </a:t>
            </a:r>
            <a:r>
              <a:rPr dirty="0" sz="3200" spc="-10">
                <a:solidFill>
                  <a:srgbClr val="003399"/>
                </a:solidFill>
                <a:latin typeface="Arial"/>
                <a:cs typeface="Arial"/>
              </a:rPr>
              <a:t>đe dọa,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yếu  và tấn</a:t>
            </a:r>
            <a:r>
              <a:rPr dirty="0" sz="32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</a:pP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Các công cụ hỗ trợ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tấn</a:t>
            </a:r>
            <a:r>
              <a:rPr dirty="0" sz="32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69900" algn="l"/>
              </a:tabLst>
            </a:pP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Các dạng tấn </a:t>
            </a: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phá</a:t>
            </a:r>
            <a:r>
              <a:rPr dirty="0" sz="32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3399"/>
                </a:solidFill>
                <a:latin typeface="Arial"/>
                <a:cs typeface="Arial"/>
              </a:rPr>
              <a:t>hoại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69900" algn="l"/>
              </a:tabLst>
            </a:pPr>
            <a:r>
              <a:rPr dirty="0" sz="32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dirty="0" sz="3200" spc="-10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3200" spc="-5">
                <a:solidFill>
                  <a:srgbClr val="003399"/>
                </a:solidFill>
                <a:latin typeface="Arial"/>
                <a:cs typeface="Arial"/>
              </a:rPr>
              <a:t>mềm độc</a:t>
            </a:r>
            <a:r>
              <a:rPr dirty="0" sz="32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3399"/>
                </a:solidFill>
                <a:latin typeface="Arial"/>
                <a:cs typeface="Arial"/>
              </a:rPr>
              <a:t>hại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41055" cy="34036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97485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2.2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hỗ trợ tấn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Cài đặt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Keyloggers:</a:t>
            </a:r>
            <a:endParaRPr sz="2400">
              <a:latin typeface="Arial"/>
              <a:cs typeface="Arial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cứng: thường được cài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1 khớp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kéo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dài giữa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algn="just"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dây bàn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phím;</a:t>
            </a:r>
            <a:endParaRPr sz="2000">
              <a:latin typeface="Arial"/>
              <a:cs typeface="Arial"/>
            </a:endParaRPr>
          </a:p>
          <a:p>
            <a:pPr algn="just"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mềm: kẻ tấn công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hợp công 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Keylogger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thông thường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 lừa người 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đặt vào máy tính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mình.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3810000"/>
            <a:ext cx="2619755" cy="2001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05400" y="3523488"/>
            <a:ext cx="2980944" cy="2572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4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07033" y="787653"/>
            <a:ext cx="6400800" cy="4952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phá hoại thường</a:t>
            </a:r>
            <a:r>
              <a:rPr dirty="0" sz="2400" spc="-9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gặp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mật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khẩu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công từ chối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giả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địa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nghe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trộm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kiểu người đứng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giữa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bằng bom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 và thư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rác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cửa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hậu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kiểu Social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39878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phishing,</a:t>
            </a:r>
            <a:r>
              <a:rPr dirty="0" sz="24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pharming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79485" cy="3761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59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vào mật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khẩu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mật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khẩu là 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nhằm đánh</a:t>
            </a:r>
            <a:r>
              <a:rPr dirty="0" sz="24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cắp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mật khẩu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 tài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khoản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lạm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dụng;</a:t>
            </a:r>
            <a:endParaRPr sz="2400">
              <a:latin typeface="Arial"/>
              <a:cs typeface="Arial"/>
            </a:endParaRPr>
          </a:p>
          <a:p>
            <a:pPr lvl="1" marL="634365" marR="1701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Tên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mật khẩu không được mã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hóa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đánh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cắp  trên đường truyền từ máy khách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chủ;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Tên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mật khẩu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đánh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cắp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dạng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XSS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Social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Engineering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(lừa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đảo, bẫy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cung  cấp thông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tin);</a:t>
            </a:r>
            <a:endParaRPr sz="2000">
              <a:latin typeface="Arial"/>
              <a:cs typeface="Arial"/>
            </a:endParaRPr>
          </a:p>
          <a:p>
            <a:pPr lvl="1" marL="634365" marR="8255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kẻ tấn công có tên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mật khẩu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7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đăng </a:t>
            </a:r>
            <a:r>
              <a:rPr dirty="0" sz="2000" spc="-71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 spc="-5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tài khoản và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thao tác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bình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36305" cy="423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59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vào mật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khẩu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mật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khẩu:</a:t>
            </a:r>
            <a:endParaRPr sz="2400">
              <a:latin typeface="Arial"/>
              <a:cs typeface="Arial"/>
            </a:endParaRPr>
          </a:p>
          <a:p>
            <a:pPr algn="just" lvl="1" marL="634365" marR="9080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dựa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từ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điển (Dictionary attacks):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xu  hướng chọn mật khẩu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từ đơn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trong từ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dễ</a:t>
            </a:r>
            <a:r>
              <a:rPr dirty="0" sz="2000" spc="-2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000">
              <a:latin typeface="Arial"/>
              <a:cs typeface="Arial"/>
            </a:endParaRPr>
          </a:p>
          <a:p>
            <a:pPr algn="just" marL="634365">
              <a:lnSpc>
                <a:spcPct val="100000"/>
              </a:lnSpc>
            </a:pP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9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thử các từ có tần suất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cao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làm mật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khẩu  </a:t>
            </a:r>
            <a:r>
              <a:rPr dirty="0" sz="2000" spc="-635">
                <a:solidFill>
                  <a:srgbClr val="003399"/>
                </a:solidFill>
                <a:latin typeface="Arial"/>
                <a:cs typeface="Arial"/>
              </a:rPr>
              <a:t>trong</a:t>
            </a:r>
            <a:endParaRPr sz="2000">
              <a:latin typeface="Arial"/>
              <a:cs typeface="Arial"/>
            </a:endParaRPr>
          </a:p>
          <a:p>
            <a:pPr algn="just"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điển.</a:t>
            </a:r>
            <a:endParaRPr sz="2000">
              <a:latin typeface="Arial"/>
              <a:cs typeface="Arial"/>
            </a:endParaRPr>
          </a:p>
          <a:p>
            <a:pPr algn="just" lvl="1" marL="634365" marR="28829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vét cạn (Brute force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attacks):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tổ hợp các ký tự</a:t>
            </a:r>
            <a:r>
              <a:rPr dirty="0" sz="2000" spc="-2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 thử tự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động.</a:t>
            </a:r>
            <a:endParaRPr sz="2000">
              <a:latin typeface="Arial"/>
              <a:cs typeface="Arial"/>
            </a:endParaRPr>
          </a:p>
          <a:p>
            <a:pPr algn="just"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Phương pháp này thường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các mật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khẩu đã được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mã</a:t>
            </a:r>
            <a:r>
              <a:rPr dirty="0" sz="18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hóa;</a:t>
            </a:r>
            <a:endParaRPr sz="1800">
              <a:latin typeface="Arial"/>
              <a:cs typeface="Arial"/>
            </a:endParaRPr>
          </a:p>
          <a:p>
            <a:pPr algn="just" lvl="2" marL="915035" marR="211454" indent="-280670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Kẻ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tổ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tự, sau đó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hóa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cùng thuật toán hệ  thống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dụng,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so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sánh chuỗi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hóa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mà mật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khẩu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thu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thập  được. Nếu hai bản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trùng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nhau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4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tổ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 tự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mật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khẩu.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69630" cy="507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59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vào mật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khẩu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Phòng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chống: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Chọn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mật khẩu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đủ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mạnh: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 dài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&gt;= 8 ký tự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chữ cái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hoa,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thường,  chữ số và ký tự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đặc biệt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(?#$...):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VD: Mật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khẩu “Abc123$5” an toàn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về mặt tính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toán hơn</a:t>
            </a:r>
            <a:r>
              <a:rPr dirty="0" sz="18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“abc12345”.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kỳ thay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mật</a:t>
            </a:r>
            <a:r>
              <a:rPr dirty="0" sz="20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khẩu.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cụ khôi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phục mật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khẩu: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Password Cracker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(http://www.softpedia.com)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Ophcrack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Offline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NT Password &amp; Registry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Editor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Login</a:t>
            </a:r>
            <a:r>
              <a:rPr dirty="0" sz="20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Now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L0phtCrack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John the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Ripper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87080" cy="4347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bằng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dạng: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Lợi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lập trình, 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hình 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chèn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thống nạn</a:t>
            </a:r>
            <a:r>
              <a:rPr dirty="0" sz="20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nhân;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lợi dụng lỗi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(Buffer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Overflow)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lợi dụng lỗi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không 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đầu</a:t>
            </a:r>
            <a:r>
              <a:rPr dirty="0" sz="18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vào:</a:t>
            </a:r>
            <a:endParaRPr sz="1800">
              <a:latin typeface="Arial"/>
              <a:cs typeface="Arial"/>
            </a:endParaRPr>
          </a:p>
          <a:p>
            <a:pPr lvl="3" marL="1181735" indent="-267335">
              <a:lnSpc>
                <a:spcPct val="100000"/>
              </a:lnSpc>
              <a:spcBef>
                <a:spcPts val="395"/>
              </a:spcBef>
              <a:buChar char="–"/>
              <a:tabLst>
                <a:tab pos="1181735" algn="l"/>
                <a:tab pos="118237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Tấn công chèn mã SQL (SQL</a:t>
            </a:r>
            <a:r>
              <a:rPr dirty="0" sz="16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Injection)</a:t>
            </a:r>
            <a:endParaRPr sz="1600">
              <a:latin typeface="Arial"/>
              <a:cs typeface="Arial"/>
            </a:endParaRPr>
          </a:p>
          <a:p>
            <a:pPr lvl="3" marL="1181735" indent="-267335">
              <a:lnSpc>
                <a:spcPct val="100000"/>
              </a:lnSpc>
              <a:spcBef>
                <a:spcPts val="384"/>
              </a:spcBef>
              <a:buChar char="–"/>
              <a:tabLst>
                <a:tab pos="1181735" algn="l"/>
                <a:tab pos="118237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Tấn công script kiểu XSS,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 CSRF</a:t>
            </a:r>
            <a:endParaRPr sz="16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Lừa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tải, cài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2000" spc="-20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Các phần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Adware,</a:t>
            </a:r>
            <a:r>
              <a:rPr dirty="0" sz="1800" spc="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Spyware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Virus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Trojan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3567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2135" marR="768350" indent="-10033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tràn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đệm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xảy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một ứng 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gắng ghi dữ liệu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vượt khỏi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phạm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(giới hạn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cuối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giới hạn  đầu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đệm);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3788" y="2887979"/>
            <a:ext cx="5617464" cy="388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63915" cy="372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2135" marR="695960" indent="-10033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tràn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đệm</a:t>
            </a:r>
            <a:endParaRPr sz="2400">
              <a:latin typeface="Arial"/>
              <a:cs typeface="Arial"/>
            </a:endParaRPr>
          </a:p>
          <a:p>
            <a:pPr algn="just" marL="355600" marR="289560" indent="-342900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khiến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ứng dụng ngừng hoạt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động,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gây mất dữ liệu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thậm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chí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giúp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soát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thống;</a:t>
            </a:r>
            <a:endParaRPr sz="2400">
              <a:latin typeface="Arial"/>
              <a:cs typeface="Arial"/>
            </a:endParaRPr>
          </a:p>
          <a:p>
            <a:pPr marL="355600" marR="49784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chiếm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tỷ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lệ lớn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cho số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gây lỗ  hổng bảo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mật;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Không phải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tất cả các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bị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khai thác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bởi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 tấn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công.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284845" cy="383412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842135" marR="516890" indent="-100330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tràn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đệm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vùng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ứng dụng: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Ngăn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xếp (Stack): vùng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nhớ 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tham 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gọi hàm,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phương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thức  và 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chúng;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Các biến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cục bộ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cấp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phát</a:t>
            </a:r>
            <a:r>
              <a:rPr dirty="0" sz="18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tĩnh.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Vùng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heap: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vùng nhớ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ứng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heap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thường được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cấp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phát động theo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yêu</a:t>
            </a:r>
            <a:r>
              <a:rPr dirty="0" sz="18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cầu.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32470" cy="37071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2135" marR="565150" indent="-10033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tràn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đệm</a:t>
            </a:r>
            <a:endParaRPr sz="2400">
              <a:latin typeface="Arial"/>
              <a:cs typeface="Arial"/>
            </a:endParaRPr>
          </a:p>
          <a:p>
            <a:pPr marL="355600" marR="81280" indent="-342900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Giải thích cơ chế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đệm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 nhớ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Stack và</a:t>
            </a:r>
            <a:r>
              <a:rPr dirty="0" sz="24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khả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khai thác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lỗ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hổng: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Bài trình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bày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“Smashing the Stack” của tác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Mark Shaneck,</a:t>
            </a:r>
            <a:r>
              <a:rPr dirty="0" sz="2000" spc="-229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2003.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hoạt động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 Stack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Minh họa lỗi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bộ đệm trong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Giải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thích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năng khai thác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lỗi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Giải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thích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cơ chế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hoạt động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của sâu SQL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Slammer</a:t>
            </a:r>
            <a:r>
              <a:rPr dirty="0" sz="18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MS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Blast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– khai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thác lỗi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đệm.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43925" cy="49371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just"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đe dọa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(Threat)</a:t>
            </a:r>
            <a:endParaRPr sz="2400">
              <a:latin typeface="Arial"/>
              <a:cs typeface="Arial"/>
            </a:endParaRPr>
          </a:p>
          <a:p>
            <a:pPr algn="just"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 dọa là bất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kỳ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hành động nào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hư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tài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nguyên 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(gồm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mềm, CSDL,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dữ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liệu,  hoặc hạ tầng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 vật</a:t>
            </a:r>
            <a:r>
              <a:rPr dirty="0" sz="20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lý,…).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yếu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(Weakness)</a:t>
            </a:r>
            <a:endParaRPr sz="2400">
              <a:latin typeface="Arial"/>
              <a:cs typeface="Arial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khiếm khuyết tồn tại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thống.</a:t>
            </a:r>
            <a:endParaRPr sz="2000">
              <a:latin typeface="Arial"/>
              <a:cs typeface="Arial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luôn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tồn tại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yếu.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 hổng (Vulnerability)</a:t>
            </a:r>
            <a:endParaRPr sz="2400">
              <a:latin typeface="Arial"/>
              <a:cs typeface="Arial"/>
            </a:endParaRPr>
          </a:p>
          <a:p>
            <a:pPr algn="just" lvl="1" marL="634365" marR="230504" indent="-267335">
              <a:lnSpc>
                <a:spcPct val="100000"/>
              </a:lnSpc>
              <a:spcBef>
                <a:spcPts val="49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là bất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thống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 dọa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tác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86140" cy="58153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842135" marR="718185" indent="-100330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tràn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bộ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đệm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biện pháp phòng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chống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tràn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dirty="0" sz="24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đệm: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Kiểm tra mã nguồn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vá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xảy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tràn bộ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đệm;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Sử 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công cụ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phân tích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 tự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động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khả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xảy 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tràn bộ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đệm;</a:t>
            </a:r>
            <a:endParaRPr sz="2000">
              <a:latin typeface="Arial"/>
              <a:cs typeface="Arial"/>
            </a:endParaRPr>
          </a:p>
          <a:p>
            <a:pPr lvl="1" marL="704850" indent="-33782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Đặt cơ chế không 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 trong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Stack;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cơ chế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vệ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Stack: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Thêm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ngẫu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nhiên (canary)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phía trước địa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chỉ trở</a:t>
            </a:r>
            <a:r>
              <a:rPr dirty="0" sz="1800" spc="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về;</a:t>
            </a:r>
            <a:endParaRPr sz="1800">
              <a:latin typeface="Arial"/>
              <a:cs typeface="Arial"/>
            </a:endParaRPr>
          </a:p>
          <a:p>
            <a:pPr lvl="2" marL="915035" marR="168275" indent="-280670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số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ngẫu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nhiên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này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trước khi trở về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gọi để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xác định 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năng bị thay đổi địa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chỉ trở</a:t>
            </a:r>
            <a:r>
              <a:rPr dirty="0" sz="1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về.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Sử 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thư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an toàn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ngôn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ngữ không tràn,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như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Java,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tảng</a:t>
            </a:r>
            <a:r>
              <a:rPr dirty="0" sz="20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.net.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83270" cy="512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2825" marR="615315" indent="-1739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không kiểm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tra đầu</a:t>
            </a:r>
            <a:r>
              <a:rPr dirty="0" sz="2400" spc="-1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vào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dữ liệu đầu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(input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data)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kiểm tra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đảm  bảo đạt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yêu cầu về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định 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kích</a:t>
            </a:r>
            <a:r>
              <a:rPr dirty="0" sz="24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thước;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dạng dữ liệu nhập điển hình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kiểm</a:t>
            </a:r>
            <a:r>
              <a:rPr dirty="0" sz="2400" spc="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tra: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trường 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truyền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URL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hoạt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âm thanh,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hình ảnh, hoặc đồ họa do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hoặc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tiến trình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 cung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cấp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đầu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dòng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 từ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nguồn không tin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cậy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 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tra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dữ liệu đầu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và thử</a:t>
            </a:r>
            <a:r>
              <a:rPr dirty="0" sz="24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cả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khả năng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khai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thác.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16620" cy="350392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012825" marR="749300" indent="-17399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không kiểm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tra đầu</a:t>
            </a:r>
            <a:r>
              <a:rPr dirty="0" sz="2400" spc="-1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vào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lợi dụng 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đầu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vào: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tình 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 quá lớn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 dạng gây lỗi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ứng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lỗi ứng dụng/dịch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vụ, có 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làm ứng dụng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ngừng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hoạt</a:t>
            </a:r>
            <a:r>
              <a:rPr dirty="0" sz="18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  <a:p>
            <a:pPr lvl="1" marL="634365" marR="197485" indent="-267335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Chèn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 SQL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máy chủ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ứng dụng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3399"/>
                </a:solidFill>
                <a:latin typeface="Arial"/>
                <a:cs typeface="Arial"/>
              </a:rPr>
              <a:t>(SQL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Injection)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300" y="1702307"/>
            <a:ext cx="7239000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400" y="4114800"/>
            <a:ext cx="7200900" cy="2092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787653"/>
            <a:ext cx="7848600" cy="412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9025" marR="5080" indent="-1739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không kiểm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tra đầu</a:t>
            </a:r>
            <a:r>
              <a:rPr dirty="0" sz="2400" spc="-1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"/>
              <a:cs typeface="Arial"/>
            </a:endParaRPr>
          </a:p>
          <a:p>
            <a:pPr marL="12700" marR="674243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latin typeface="Arial"/>
                <a:cs typeface="Arial"/>
              </a:rPr>
              <a:t>Trang  </a:t>
            </a:r>
            <a:r>
              <a:rPr dirty="0" sz="2400" spc="-5">
                <a:latin typeface="Arial"/>
                <a:cs typeface="Arial"/>
              </a:rPr>
              <a:t>web bị  lỗi do  </a:t>
            </a:r>
            <a:r>
              <a:rPr dirty="0" sz="2400">
                <a:latin typeface="Arial"/>
                <a:cs typeface="Arial"/>
              </a:rPr>
              <a:t>không  </a:t>
            </a:r>
            <a:r>
              <a:rPr dirty="0" sz="2400" spc="-5">
                <a:latin typeface="Arial"/>
                <a:cs typeface="Arial"/>
              </a:rPr>
              <a:t>kiểm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  </a:t>
            </a:r>
            <a:r>
              <a:rPr dirty="0" sz="2400" spc="-5">
                <a:latin typeface="Arial"/>
                <a:cs typeface="Arial"/>
              </a:rPr>
              <a:t>dữ liệu  đầu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  từ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4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30565" cy="543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just" marL="56324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Lợi dụng lỗi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không kiểm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tra đầu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SQL</a:t>
            </a:r>
            <a:r>
              <a:rPr dirty="0" sz="2400" spc="-1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Injection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SQL Injection (chèn 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SQL)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kỹ thuật cho</a:t>
            </a:r>
            <a:r>
              <a:rPr dirty="0" sz="24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 tấn công chèn mã SQL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vào dữ liệu gửi đến máy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chủ và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thực hiện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chủ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CSDL;</a:t>
            </a:r>
            <a:endParaRPr sz="24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Tùy mức độ tinh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vi, SQL Injection có thể 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kẻ</a:t>
            </a:r>
            <a:r>
              <a:rPr dirty="0" sz="24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công: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Vượt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khâu xác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dùng;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Chèn, xóa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dữ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Đánh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cắp các thông tin trong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CSDL;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Chiếm quyền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thống;</a:t>
            </a:r>
            <a:endParaRPr sz="2000">
              <a:latin typeface="Arial"/>
              <a:cs typeface="Arial"/>
            </a:endParaRPr>
          </a:p>
          <a:p>
            <a:pPr marL="355600" marR="16891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Nguyên nhân: dữ liệu đầu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từ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 dùng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các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nguồn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 không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kiểm tra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kiểm tra không kỹ 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lưỡng.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88350" cy="3440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082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127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14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dụ: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HTML đăng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nhập: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&lt;form method="post"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action="/test_sql.asp"&gt;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đăng nhập: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&lt;input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type=text name="username"&gt;&lt;br</a:t>
            </a:r>
            <a:r>
              <a:rPr dirty="0" sz="2000" spc="-1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\&gt;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Mật khẩu: &lt;input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type=password name="passwd"&gt;&lt;br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\&gt;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&lt;input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type=submit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name="login" value="Log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In"&gt;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945" y="72898"/>
            <a:ext cx="59099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794" y="6583936"/>
            <a:ext cx="39878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 sz="1400" spc="-5" b="1">
                <a:latin typeface="Arial"/>
                <a:cs typeface="Arial"/>
              </a:rPr>
              <a:t>BỘ </a:t>
            </a:r>
            <a:r>
              <a:rPr dirty="0" sz="1400" spc="5" b="1">
                <a:latin typeface="Arial"/>
                <a:cs typeface="Arial"/>
              </a:rPr>
              <a:t>MÔN: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spc="-5" b="1">
                <a:latin typeface="Arial"/>
                <a:cs typeface="Arial"/>
              </a:rPr>
              <a:t>THÔNG </a:t>
            </a:r>
            <a:r>
              <a:rPr dirty="0" sz="1400" b="1">
                <a:latin typeface="Arial"/>
                <a:cs typeface="Arial"/>
              </a:rPr>
              <a:t>TIN - </a:t>
            </a:r>
            <a:r>
              <a:rPr dirty="0" sz="1400" spc="-5" b="1">
                <a:latin typeface="Arial"/>
                <a:cs typeface="Arial"/>
              </a:rPr>
              <a:t>KHOA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CNTT1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145" y="6338722"/>
            <a:ext cx="3151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b="1">
                <a:latin typeface="Arial"/>
                <a:cs typeface="Arial"/>
              </a:rPr>
              <a:t>VIÊN: </a:t>
            </a:r>
            <a:r>
              <a:rPr dirty="0" sz="1400" spc="-5" b="1">
                <a:latin typeface="Arial"/>
                <a:cs typeface="Arial"/>
              </a:rPr>
              <a:t>TS. HOÀNG XUÂN</a:t>
            </a:r>
            <a:r>
              <a:rPr dirty="0" sz="1400" spc="-20" b="1">
                <a:latin typeface="Arial"/>
                <a:cs typeface="Arial"/>
              </a:rPr>
              <a:t> DẬU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1264" y="6419799"/>
            <a:ext cx="755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59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CHƯƠNG </a:t>
            </a:r>
            <a:r>
              <a:rPr dirty="0" spc="-5"/>
              <a:t>2 – CÁC </a:t>
            </a:r>
            <a:r>
              <a:rPr dirty="0" spc="-20"/>
              <a:t>DẠNG TẤN </a:t>
            </a:r>
            <a:r>
              <a:rPr dirty="0" spc="-10"/>
              <a:t>CÔNG </a:t>
            </a:r>
            <a:r>
              <a:rPr dirty="0" spc="-5"/>
              <a:t>VÀ CÁC </a:t>
            </a:r>
            <a:r>
              <a:rPr dirty="0" spc="-15"/>
              <a:t>PHẦN </a:t>
            </a:r>
            <a:r>
              <a:rPr dirty="0" spc="-5"/>
              <a:t>MỀM </a:t>
            </a:r>
            <a:r>
              <a:rPr dirty="0" spc="-10"/>
              <a:t>ĐỘC</a:t>
            </a:r>
            <a:r>
              <a:rPr dirty="0" spc="254"/>
              <a:t> </a:t>
            </a:r>
            <a:r>
              <a:rPr dirty="0" spc="-25"/>
              <a:t>HẠI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787653"/>
            <a:ext cx="8693785" cy="543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78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5905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&lt;%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85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lý bằng asp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lý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đăng nhập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r>
              <a:rPr dirty="0" sz="1600" spc="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test_sql.asp: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85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g.thiết đã k.nối với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 qua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tượng conn và bảng tbl_accounts lưu t.tin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người</a:t>
            </a:r>
            <a:r>
              <a:rPr dirty="0" sz="1600" spc="2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dùng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Dim username,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passwd,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sqlString,</a:t>
            </a:r>
            <a:r>
              <a:rPr dirty="0" sz="16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rsLogin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90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lấy dữ liệu từ</a:t>
            </a:r>
            <a:r>
              <a:rPr dirty="0" sz="16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  <a:p>
            <a:pPr marL="12700" marR="5072380">
              <a:lnSpc>
                <a:spcPct val="120000"/>
              </a:lnSpc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= Request.Form("username") 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passwd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= Request.Form("passwd")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80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tạo và thực hiện câu truy vấn</a:t>
            </a:r>
            <a:r>
              <a:rPr dirty="0" sz="16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sqlString = "SELECT *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FROM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tbl_accounts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WHERE username='"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&amp;username&amp;"' AND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passwd='" 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&amp;passwd&amp;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"'"</a:t>
            </a:r>
            <a:endParaRPr sz="1600">
              <a:latin typeface="Arial"/>
              <a:cs typeface="Arial"/>
            </a:endParaRPr>
          </a:p>
          <a:p>
            <a:pPr marL="12700" marR="5315585">
              <a:lnSpc>
                <a:spcPct val="120000"/>
              </a:lnSpc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set rsLogin = conn.execute(sqlString)  if (NOT rsLogin.eof())</a:t>
            </a:r>
            <a:r>
              <a:rPr dirty="0" sz="16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  <a:p>
            <a:pPr lvl="1" marL="1021715" indent="-95250">
              <a:lnSpc>
                <a:spcPct val="100000"/>
              </a:lnSpc>
              <a:spcBef>
                <a:spcPts val="385"/>
              </a:spcBef>
              <a:buChar char="'"/>
              <a:tabLst>
                <a:tab pos="102235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phép đăng nhập, bắt đầu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phiên làm</a:t>
            </a:r>
            <a:r>
              <a:rPr dirty="0" sz="1600" spc="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việc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  <a:p>
            <a:pPr lvl="1" marL="1021715" indent="-95250">
              <a:lnSpc>
                <a:spcPct val="100000"/>
              </a:lnSpc>
              <a:spcBef>
                <a:spcPts val="385"/>
              </a:spcBef>
              <a:buChar char="'"/>
              <a:tabLst>
                <a:tab pos="102235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từ chối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đăng nhập, báo</a:t>
            </a:r>
            <a:r>
              <a:rPr dirty="0" sz="16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lỗi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end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6250025"/>
            <a:ext cx="323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003399"/>
                </a:solidFill>
                <a:latin typeface="Arial"/>
                <a:cs typeface="Arial"/>
              </a:rPr>
              <a:t>%&gt;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787653"/>
            <a:ext cx="8624570" cy="535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2890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0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Phân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tích:</a:t>
            </a:r>
            <a:endParaRPr sz="2400">
              <a:latin typeface="Arial"/>
              <a:cs typeface="Arial"/>
            </a:endParaRPr>
          </a:p>
          <a:p>
            <a:pPr lvl="1" marL="634365" marR="495934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nhập admin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trường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abc123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 trường passwd của form, mã xử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lý hoạt động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đúng: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tồn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tại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người dùng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với username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password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sẽ cho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đăng</a:t>
            </a:r>
            <a:r>
              <a:rPr dirty="0" sz="1800" spc="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nhập;</a:t>
            </a:r>
            <a:endParaRPr sz="1800">
              <a:latin typeface="Arial"/>
              <a:cs typeface="Arial"/>
            </a:endParaRPr>
          </a:p>
          <a:p>
            <a:pPr lvl="2" marL="915035" marR="227965" indent="-280670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Nếu không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tồn tại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password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sẽ từ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chối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đăng 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báo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lỗi.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nhập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aaaa' 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OR 1=1--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trường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</a:t>
            </a:r>
            <a:r>
              <a:rPr dirty="0" sz="2000" spc="-20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trường passwd của form, mã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xử lý hoạt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động</a:t>
            </a:r>
            <a:r>
              <a:rPr dirty="0" sz="2000" spc="-20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sai: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câu truy vấn SQL trở</a:t>
            </a:r>
            <a:r>
              <a:rPr dirty="0" sz="18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thành:</a:t>
            </a:r>
            <a:endParaRPr sz="1800">
              <a:latin typeface="Arial"/>
              <a:cs typeface="Arial"/>
            </a:endParaRPr>
          </a:p>
          <a:p>
            <a:pPr algn="just" marL="727710" marR="44323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* FROM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tbl_accounts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WHERE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username='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aaaa' 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1=1--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' AND 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passwd='aaaa'</a:t>
            </a:r>
            <a:endParaRPr sz="1800">
              <a:latin typeface="Arial"/>
              <a:cs typeface="Arial"/>
            </a:endParaRPr>
          </a:p>
          <a:p>
            <a:pPr algn="just" marL="727710" marR="508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Câu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truy vấn sẽ trả về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mọi bản ghi trong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do mệnh đề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1=1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luôn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đúng 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mật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khẩu đã bị loại bỏ bởi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hiệu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):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phần lệnh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sau ký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hiệu 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--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)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coi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 ghi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chú 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không được thực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93455" cy="601281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39370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algn="ctr" marL="58293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571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Phòng chống/sửa</a:t>
            </a:r>
            <a:r>
              <a:rPr dirty="0" sz="22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chữa:</a:t>
            </a:r>
            <a:endParaRPr sz="2200">
              <a:latin typeface="Arial"/>
              <a:cs typeface="Arial"/>
            </a:endParaRPr>
          </a:p>
          <a:p>
            <a:pPr lvl="1" marL="634365" marR="113664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Kiểm soát kích thước 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 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 đầu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lọc bỏ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ký  tự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đặc biệt,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từ khóa</a:t>
            </a:r>
            <a:r>
              <a:rPr dirty="0" sz="2000" spc="-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SQL;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Tránh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câu 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vấn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tiếp,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nên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dùng:</a:t>
            </a:r>
            <a:endParaRPr sz="2000">
              <a:latin typeface="Arial"/>
              <a:cs typeface="Arial"/>
            </a:endParaRPr>
          </a:p>
          <a:p>
            <a:pPr lvl="2" marL="915035" marR="5080" indent="-280670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Stored Procedure là dạng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câu lệnh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SQL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dưới dạng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thủ tục 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được  lưu trong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CSDL;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cơ chế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truyền tham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số, tạo câu truy vấn của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ngôn</a:t>
            </a:r>
            <a:r>
              <a:rPr dirty="0" sz="18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ngữ.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Chỉnh </a:t>
            </a:r>
            <a:r>
              <a:rPr dirty="0" sz="22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form đăng nhập – thêm giới hạn </a:t>
            </a:r>
            <a:r>
              <a:rPr dirty="0" sz="220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dữ</a:t>
            </a:r>
            <a:r>
              <a:rPr dirty="0" sz="22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Arial"/>
                <a:cs typeface="Arial"/>
              </a:rPr>
              <a:t>liệu:</a:t>
            </a:r>
            <a:endParaRPr sz="22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5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&lt;form method="post"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action="/test_sql.asp"&gt;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&lt;input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type=text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name="username" value="" size=20</a:t>
            </a:r>
            <a:r>
              <a:rPr dirty="0" sz="1800" spc="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maxlength=15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&lt;input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type=password name="passwd"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size=20</a:t>
            </a:r>
            <a:r>
              <a:rPr dirty="0" sz="1800" spc="1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maxlength=15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&lt;input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type=submit name="login"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value="Log</a:t>
            </a:r>
            <a:r>
              <a:rPr dirty="0" sz="1800" spc="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In"&gt;</a:t>
            </a:r>
            <a:endParaRPr sz="18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426"/>
            <a:ext cx="8464550" cy="59150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28702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889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14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Chỉnh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sửa mã asp xử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lý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đăng nhập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test_sql.asp: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&lt;%</a:t>
            </a:r>
            <a:endParaRPr sz="1800">
              <a:latin typeface="Arial"/>
              <a:cs typeface="Arial"/>
            </a:endParaRPr>
          </a:p>
          <a:p>
            <a:pPr marL="12700" marR="2042795">
              <a:lnSpc>
                <a:spcPct val="120000"/>
              </a:lnSpc>
              <a:buChar char="'"/>
              <a:tabLst>
                <a:tab pos="120014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giả thiết đã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SQL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server qua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connection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conn 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bảng tbl_accounts lưu thông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người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dùng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Dim username,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passwd,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sqlString, rsLogin,</a:t>
            </a:r>
            <a:r>
              <a:rPr dirty="0" sz="1800" spc="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validInput</a:t>
            </a:r>
            <a:endParaRPr sz="1800">
              <a:latin typeface="Arial"/>
              <a:cs typeface="Arial"/>
            </a:endParaRPr>
          </a:p>
          <a:p>
            <a:pPr marL="119380" indent="-107314">
              <a:lnSpc>
                <a:spcPct val="100000"/>
              </a:lnSpc>
              <a:spcBef>
                <a:spcPts val="434"/>
              </a:spcBef>
              <a:buChar char="'"/>
              <a:tabLst>
                <a:tab pos="120014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lấy dữ liệu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từ form, cắt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bỏ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dấu trắng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ở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đầu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đuôi,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lấy 15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tự</a:t>
            </a:r>
            <a:endParaRPr sz="1800">
              <a:latin typeface="Arial"/>
              <a:cs typeface="Arial"/>
            </a:endParaRPr>
          </a:p>
          <a:p>
            <a:pPr marL="12700" marR="2552700">
              <a:lnSpc>
                <a:spcPct val="120000"/>
              </a:lnSpc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Trim(Left(Request.Form("username")&amp;"", 15)) 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Trim(Left(Request.Form("passwd") &amp;"",</a:t>
            </a:r>
            <a:r>
              <a:rPr dirty="0" sz="1800" spc="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15))</a:t>
            </a:r>
            <a:endParaRPr sz="1800">
              <a:latin typeface="Arial"/>
              <a:cs typeface="Arial"/>
            </a:endParaRPr>
          </a:p>
          <a:p>
            <a:pPr marL="119380" indent="-106680">
              <a:lnSpc>
                <a:spcPct val="100000"/>
              </a:lnSpc>
              <a:spcBef>
                <a:spcPts val="434"/>
              </a:spcBef>
              <a:buChar char="'"/>
              <a:tabLst>
                <a:tab pos="119380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đầu vào,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lý nếu đầu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hợp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lệ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validInput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if (username&lt;&gt;"" and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passwd&lt;&gt;"")</a:t>
            </a:r>
            <a:r>
              <a:rPr dirty="0" sz="18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validInput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isValidUsername(username)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dirty="0" sz="1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41385" cy="37693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Quan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giữa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đe dọa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hổng:</a:t>
            </a:r>
            <a:endParaRPr sz="2400">
              <a:latin typeface="Arial"/>
              <a:cs typeface="Arial"/>
            </a:endParaRPr>
          </a:p>
          <a:p>
            <a:pPr lvl="1" marL="634365" marR="10541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 dọa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 khai thác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đã biết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cuộc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</a:t>
            </a:r>
            <a:r>
              <a:rPr dirty="0" sz="2000" spc="-1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hoại;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tồn tại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thống, sẽ có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mối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dọa trở thành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thực;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thể triệt tiêu 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hết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 dọa, nhưng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giảm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thiểu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hổng, qua đó giảm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thiểu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bị tận dụng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</a:t>
            </a:r>
            <a:r>
              <a:rPr dirty="0" sz="20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426"/>
            <a:ext cx="8702675" cy="58299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915669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tạo 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thực hiện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câu truy vấn sql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nếu đầu vào hợp</a:t>
            </a:r>
            <a:r>
              <a:rPr dirty="0" sz="18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lệ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if (validInput)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384175" marR="508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sqlString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"SELECT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* FROM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tbl_accounts WHERE username='"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&amp;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username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&amp; "'  AND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passwd='"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&amp;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passwd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&amp;</a:t>
            </a:r>
            <a:r>
              <a:rPr dirty="0" sz="1800" spc="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"'"</a:t>
            </a:r>
            <a:endParaRPr sz="1800">
              <a:latin typeface="Arial"/>
              <a:cs typeface="Arial"/>
            </a:endParaRPr>
          </a:p>
          <a:p>
            <a:pPr marL="384175" marR="4537075">
              <a:lnSpc>
                <a:spcPct val="120000"/>
              </a:lnSpc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set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rsLogin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conn.execute(sqlString)  if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(NOT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rsLogin.eof())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cho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phép đăng nhập, bắt đầu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phiên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làm</a:t>
            </a:r>
            <a:r>
              <a:rPr dirty="0" sz="1800" spc="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từ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chối đăng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nhập,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báo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lỗi</a:t>
            </a:r>
            <a:endParaRPr sz="1800">
              <a:latin typeface="Arial"/>
              <a:cs typeface="Arial"/>
            </a:endParaRPr>
          </a:p>
          <a:p>
            <a:pPr marL="12700" marR="7750809" indent="371475">
              <a:lnSpc>
                <a:spcPct val="120000"/>
              </a:lnSpc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dirty="0" sz="18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if  else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từ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chối đăng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nhập,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báo</a:t>
            </a:r>
            <a:r>
              <a:rPr dirty="0" sz="18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lỗi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dirty="0" sz="1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426"/>
            <a:ext cx="8464550" cy="33648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915669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14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055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hàm 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 tự cho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phép trong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chuỗi nhập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vào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Function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isValidUsername(inputString)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'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xuất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ký tự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7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trả về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False,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ngược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trả về True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%&gt;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426"/>
            <a:ext cx="8464550" cy="61988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28702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889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14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355600" marR="37084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Stored Procedure thay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câu truy vấn sql</a:t>
            </a:r>
            <a:r>
              <a:rPr dirty="0" sz="24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trực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tiếp:</a:t>
            </a:r>
            <a:endParaRPr sz="2400">
              <a:latin typeface="Arial"/>
              <a:cs typeface="Arial"/>
            </a:endParaRPr>
          </a:p>
          <a:p>
            <a:pPr marL="572135" marR="3887470">
              <a:lnSpc>
                <a:spcPct val="120000"/>
              </a:lnSpc>
              <a:tabLst>
                <a:tab pos="1830705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Create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Procedure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sp_accountLogin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@username varchar(15),  @passwd	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varchar(15)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* FROM</a:t>
            </a:r>
            <a:r>
              <a:rPr dirty="0" sz="20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tbl_accounts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WHERE (username =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@username)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AND (passwd =</a:t>
            </a:r>
            <a:r>
              <a:rPr dirty="0" sz="2000" spc="-1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@passwd)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Ưu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điểm: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Char char="•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Stored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Procedure 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CSDL nên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nhanh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Char char="•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Hạn chế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tối thiểu tấn công chèn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426"/>
            <a:ext cx="8464550" cy="50666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4293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28702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889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Vượt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qua các khâu xác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thực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dirty="0" sz="2400" spc="-114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Gọi thủ thục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sp_accountLogin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mã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asp:</a:t>
            </a:r>
            <a:endParaRPr sz="24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Dim cmd,</a:t>
            </a:r>
            <a:r>
              <a:rPr dirty="0" sz="16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rsLogin</a:t>
            </a:r>
            <a:endParaRPr sz="1600">
              <a:latin typeface="Arial"/>
              <a:cs typeface="Arial"/>
            </a:endParaRPr>
          </a:p>
          <a:p>
            <a:pPr marL="291465" marR="2651125">
              <a:lnSpc>
                <a:spcPts val="2310"/>
              </a:lnSpc>
              <a:spcBef>
                <a:spcPts val="14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' tạo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tượng cmd,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gán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thủ tục,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truyền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tham số và thực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hiện 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set cmd = server.CreateObject("ADODB.command")  cmd.ActiveConnection =</a:t>
            </a:r>
            <a:r>
              <a:rPr dirty="0" sz="16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conn</a:t>
            </a:r>
            <a:endParaRPr sz="1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229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cmd.CommandType =</a:t>
            </a:r>
            <a:r>
              <a:rPr dirty="0" sz="16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adcmdstoredproc</a:t>
            </a:r>
            <a:endParaRPr sz="1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cmd.CommandText = "</a:t>
            </a:r>
            <a:r>
              <a:rPr dirty="0" sz="16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sp_accountLogin"</a:t>
            </a:r>
            <a:endParaRPr sz="1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cmd.Parameters.Append</a:t>
            </a:r>
            <a:r>
              <a:rPr dirty="0" sz="1600" spc="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cmd.CreateParameter("",adVarchar,adParamInput,15,username)</a:t>
            </a:r>
            <a:endParaRPr sz="1600">
              <a:latin typeface="Arial"/>
              <a:cs typeface="Arial"/>
            </a:endParaRPr>
          </a:p>
          <a:p>
            <a:pPr marL="291465" marR="177165">
              <a:lnSpc>
                <a:spcPct val="120000"/>
              </a:lnSpc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cmd.Parameters.Append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cmd.CreateParameter("",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adVarchar,adParamInput,15,passwd) 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set rsLogin =</a:t>
            </a:r>
            <a:r>
              <a:rPr dirty="0" sz="16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cmd.execute</a:t>
            </a:r>
            <a:endParaRPr sz="1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set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cmd=nothing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7772400" cy="321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67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83058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Sửa đổi, hoặc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xóa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dirty="0" sz="2400" spc="-11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dụ: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HTML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tìm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kiếm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sản</a:t>
            </a:r>
            <a:r>
              <a:rPr dirty="0" sz="24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phẩm: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&lt;form method="post"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action="/test_sql.asp"&gt;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Nhập tên sản phẩm: &lt;input type=text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name="keyword"&gt;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&lt;input type=submit name="search"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value="Search"&gt;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&lt;/form&gt;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145" y="6338722"/>
            <a:ext cx="3151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b="1">
                <a:latin typeface="Arial"/>
                <a:cs typeface="Arial"/>
              </a:rPr>
              <a:t>VIÊN: </a:t>
            </a:r>
            <a:r>
              <a:rPr dirty="0" sz="1400" spc="-5" b="1">
                <a:latin typeface="Arial"/>
                <a:cs typeface="Arial"/>
              </a:rPr>
              <a:t>TS. HOÀNG XUÂN</a:t>
            </a:r>
            <a:r>
              <a:rPr dirty="0" sz="1400" spc="-20" b="1">
                <a:latin typeface="Arial"/>
                <a:cs typeface="Arial"/>
              </a:rPr>
              <a:t> DẬU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794" y="6583936"/>
            <a:ext cx="39878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 sz="1400" spc="-5" b="1">
                <a:latin typeface="Arial"/>
                <a:cs typeface="Arial"/>
              </a:rPr>
              <a:t>BỘ </a:t>
            </a:r>
            <a:r>
              <a:rPr dirty="0" sz="1400" spc="5" b="1">
                <a:latin typeface="Arial"/>
                <a:cs typeface="Arial"/>
              </a:rPr>
              <a:t>MÔN: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spc="-5" b="1">
                <a:latin typeface="Arial"/>
                <a:cs typeface="Arial"/>
              </a:rPr>
              <a:t>THÔNG </a:t>
            </a:r>
            <a:r>
              <a:rPr dirty="0" sz="1400" b="1">
                <a:latin typeface="Arial"/>
                <a:cs typeface="Arial"/>
              </a:rPr>
              <a:t>TIN - </a:t>
            </a:r>
            <a:r>
              <a:rPr dirty="0" sz="1400" spc="-5" b="1">
                <a:latin typeface="Arial"/>
                <a:cs typeface="Arial"/>
              </a:rPr>
              <a:t>KHOA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CNTT1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1264" y="6419799"/>
            <a:ext cx="755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2426"/>
            <a:ext cx="8352790" cy="61461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246379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5082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Sửa đổi, hoặc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xóa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dirty="0" sz="2400" spc="-9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asp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lý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tìm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kiếm trong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r>
              <a:rPr dirty="0" sz="18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test_sql.asp: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&lt;%</a:t>
            </a:r>
            <a:endParaRPr sz="1600">
              <a:latin typeface="Arial"/>
              <a:cs typeface="Arial"/>
            </a:endParaRPr>
          </a:p>
          <a:p>
            <a:pPr marL="12700" marR="2640330">
              <a:lnSpc>
                <a:spcPct val="120000"/>
              </a:lnSpc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giả thiết đã kết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server qua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connection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conn 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' và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tbl_products lưu thông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sản</a:t>
            </a:r>
            <a:r>
              <a:rPr dirty="0" sz="16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phẩm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Dim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keyword,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sqlString,</a:t>
            </a:r>
            <a:r>
              <a:rPr dirty="0" sz="16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rsSearch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80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lấy dữ liệu từ</a:t>
            </a:r>
            <a:r>
              <a:rPr dirty="0" sz="16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keyword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= Request.Form("</a:t>
            </a:r>
            <a:r>
              <a:rPr dirty="0" sz="1600" spc="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keyword")</a:t>
            </a:r>
            <a:endParaRPr sz="1600">
              <a:latin typeface="Arial"/>
              <a:cs typeface="Arial"/>
            </a:endParaRPr>
          </a:p>
          <a:p>
            <a:pPr marL="106680" indent="-94615">
              <a:lnSpc>
                <a:spcPct val="100000"/>
              </a:lnSpc>
              <a:spcBef>
                <a:spcPts val="385"/>
              </a:spcBef>
              <a:buChar char="'"/>
              <a:tabLst>
                <a:tab pos="107314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tạo và thực hiện câu truy vấn</a:t>
            </a:r>
            <a:r>
              <a:rPr dirty="0" sz="1600" spc="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sqlString = "SELECT * FROM tbl_products WHERE product_name like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'%"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&amp;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keyword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&amp;</a:t>
            </a:r>
            <a:r>
              <a:rPr dirty="0" sz="1600" spc="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"%'"</a:t>
            </a:r>
            <a:endParaRPr sz="1600">
              <a:latin typeface="Arial"/>
              <a:cs typeface="Arial"/>
            </a:endParaRPr>
          </a:p>
          <a:p>
            <a:pPr marL="12700" marR="4827270">
              <a:lnSpc>
                <a:spcPct val="120000"/>
              </a:lnSpc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set rsSearch = conn.execute(sqlString)  if (NOT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rsSearch.eof())</a:t>
            </a:r>
            <a:r>
              <a:rPr dirty="0" sz="1600" spc="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  <a:p>
            <a:pPr lvl="1" marL="551815" indent="-95250">
              <a:lnSpc>
                <a:spcPct val="100000"/>
              </a:lnSpc>
              <a:spcBef>
                <a:spcPts val="385"/>
              </a:spcBef>
              <a:buChar char="'"/>
              <a:tabLst>
                <a:tab pos="55245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hiển thị danh sách các sản</a:t>
            </a:r>
            <a:r>
              <a:rPr dirty="0" sz="16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phẩm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  <a:p>
            <a:pPr lvl="1" marL="507365" indent="-96520">
              <a:lnSpc>
                <a:spcPct val="100000"/>
              </a:lnSpc>
              <a:spcBef>
                <a:spcPts val="385"/>
              </a:spcBef>
              <a:buChar char="'"/>
              <a:tabLst>
                <a:tab pos="508000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thông báo không tìm thấy sản</a:t>
            </a:r>
            <a:r>
              <a:rPr dirty="0" sz="1600" spc="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phẩm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end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6202171"/>
            <a:ext cx="323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%&gt;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57895" cy="5165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4572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Sửa đổi, hoặc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xóa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dirty="0" sz="2400" spc="-9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Phân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tích: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nhập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Samsung Galaxy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S4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trường keyword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form, mã xử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lý hoạt động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đúng: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0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Nếu tìm thấy </a:t>
            </a:r>
            <a:r>
              <a:rPr dirty="0" sz="1600" spc="268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600" spc="11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hiển thị kết quả tìm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kiếm;</a:t>
            </a:r>
            <a:endParaRPr sz="16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38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không tìm thấy </a:t>
            </a:r>
            <a:r>
              <a:rPr dirty="0" sz="1600" spc="268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600" spc="18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báo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không tìm thấy sản phẩm.</a:t>
            </a:r>
            <a:endParaRPr sz="1600">
              <a:latin typeface="Arial"/>
              <a:cs typeface="Arial"/>
            </a:endParaRPr>
          </a:p>
          <a:p>
            <a:pPr lvl="1" marL="634365" marR="121285" indent="-267335">
              <a:lnSpc>
                <a:spcPct val="100000"/>
              </a:lnSpc>
              <a:spcBef>
                <a:spcPts val="46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nhập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Samsung Galaxy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S4';DELETE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FROM 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tbl_products;--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trường keyword của form, mã xử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lý hoạt động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sai: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0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Chuỗi chứa câu truy vấn SQL trở</a:t>
            </a:r>
            <a:r>
              <a:rPr dirty="0" sz="16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thành:</a:t>
            </a:r>
            <a:endParaRPr sz="1600">
              <a:latin typeface="Arial"/>
              <a:cs typeface="Arial"/>
            </a:endParaRPr>
          </a:p>
          <a:p>
            <a:pPr marL="727710" marR="82550">
              <a:lnSpc>
                <a:spcPct val="100000"/>
              </a:lnSpc>
              <a:spcBef>
                <a:spcPts val="390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*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FROM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tbl_products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WHERE keyword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like '%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Samsung Galaxy S4';DELETE  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dirty="0" sz="16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tbl_products;--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%'</a:t>
            </a:r>
            <a:endParaRPr sz="1600">
              <a:latin typeface="Arial"/>
              <a:cs typeface="Arial"/>
            </a:endParaRPr>
          </a:p>
          <a:p>
            <a:pPr marL="727710" marR="5080">
              <a:lnSpc>
                <a:spcPct val="100000"/>
              </a:lnSpc>
              <a:spcBef>
                <a:spcPts val="380"/>
              </a:spcBef>
            </a:pP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Câu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truy vấn mới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2 lệnh SQL: câu lệnh tìm kiếm sản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phẩm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Samsung Galaxy S4 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và câu lệnh xóa tất cả các sản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phẩm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tbl_products. Sở dĩ kẻ tấn công </a:t>
            </a:r>
            <a:r>
              <a:rPr dirty="0" sz="16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thể  làm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điều này do SQL server cho phép chạy nhiều lệnh SQL và dùng dấu ; </a:t>
            </a:r>
            <a:r>
              <a:rPr dirty="0" sz="1600" spc="-10">
                <a:solidFill>
                  <a:srgbClr val="003399"/>
                </a:solidFill>
                <a:latin typeface="Arial"/>
                <a:cs typeface="Arial"/>
              </a:rPr>
              <a:t>để  ngăn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cách các lệnh. Ký hiệu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dùng để hủy tác dụng của phần lệnh còn lại nếu</a:t>
            </a:r>
            <a:r>
              <a:rPr dirty="0" sz="1600" spc="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399"/>
                </a:solidFill>
                <a:latin typeface="Arial"/>
                <a:cs typeface="Arial"/>
              </a:rPr>
              <a:t>có.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373745" cy="48818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22542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bằng mã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2923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Sửa đổi, hoặc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xóa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dữ</a:t>
            </a:r>
            <a:r>
              <a:rPr dirty="0" sz="2400" spc="-9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Phân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tích: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Bằng thủ thuật tương tự, kẻ tấn công có thể thay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 DELETE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 lệnh UPDATE hoặc INSERT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xóa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chèn dữ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Cập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mật khẩu của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quản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trị:</a:t>
            </a:r>
            <a:endParaRPr sz="2000">
              <a:latin typeface="Arial"/>
              <a:cs typeface="Arial"/>
            </a:endParaRPr>
          </a:p>
          <a:p>
            <a:pPr marL="736600" marR="52324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Galaxy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S4';UPDATE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tbl_administrators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SET password=abc123 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username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20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'admin';--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Chèn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thêm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</a:t>
            </a:r>
            <a:r>
              <a:rPr dirty="0" sz="20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ghi:</a:t>
            </a:r>
            <a:endParaRPr sz="2000">
              <a:latin typeface="Arial"/>
              <a:cs typeface="Arial"/>
            </a:endParaRPr>
          </a:p>
          <a:p>
            <a:pPr marL="736600" marR="5778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Galaxy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S4';INSERT INTO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tbl_administrators (username,</a:t>
            </a:r>
            <a:r>
              <a:rPr dirty="0" sz="2000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password)  VALUES ('attacker',</a:t>
            </a:r>
            <a:r>
              <a:rPr dirty="0" sz="20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'abc12345');--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45500" cy="538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367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5494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Đánh cắp các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thông tin trong</a:t>
            </a:r>
            <a:r>
              <a:rPr dirty="0" sz="2400" spc="-1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55600" marR="219710" indent="-342900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chèn mã SQL có thể 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 tặc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đánh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cắp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dữ liệu  nhạy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cảm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CSDL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1 số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bước: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Tìm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chèn mã SQL và thăm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dò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thông tin về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CSDL: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Phiên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bản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máy chủ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CSDL: nhập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các câu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lệnh lỗi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kiểm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báo</a:t>
            </a:r>
            <a:r>
              <a:rPr dirty="0" sz="1800" spc="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lỗi;</a:t>
            </a:r>
            <a:endParaRPr sz="18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dụng @@version trong UNION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SELECT.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tin về tên các bảng, trường trong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CSDL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lệnh ghép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SELECT để ghép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thông tin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định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trích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xuất vào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câu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query hiện tại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ứng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dụng.</a:t>
            </a:r>
            <a:endParaRPr sz="2000">
              <a:latin typeface="Arial"/>
              <a:cs typeface="Arial"/>
            </a:endParaRPr>
          </a:p>
          <a:p>
            <a:pPr marL="355600" marR="10985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dụ: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form tìm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kiếm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sản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phẩm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chèn mã SQL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r>
              <a:rPr dirty="0" sz="24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câu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* FROM</a:t>
            </a:r>
            <a:r>
              <a:rPr dirty="0" sz="20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tbl_products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product_name like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'%' + keyword +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'%'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với keyword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từ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khóa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cung cấp từ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form.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83295" cy="59797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1587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714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Đánh cắp các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thông tin trong</a:t>
            </a:r>
            <a:r>
              <a:rPr dirty="0" sz="2400" spc="-1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Tìm thông tin về máy chủ</a:t>
            </a:r>
            <a:r>
              <a:rPr dirty="0" sz="24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CSDL:</a:t>
            </a:r>
            <a:endParaRPr sz="2400">
              <a:latin typeface="Arial"/>
              <a:cs typeface="Arial"/>
            </a:endParaRPr>
          </a:p>
          <a:p>
            <a:pPr lvl="1" marL="634365" marR="11303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lệnh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[ALL] SELECT để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cột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vấn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tại: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gõ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samsung%'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 all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'1', '2', '3', '4'</a:t>
            </a:r>
            <a:r>
              <a:rPr dirty="0" sz="2000" spc="-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6343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(tăng,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giảm)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trường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danh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sách 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thấy</a:t>
            </a:r>
            <a:r>
              <a:rPr dirty="0" sz="2000" spc="-20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hiển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thị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giá trị 1, 2,...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9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đã tìm đúng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cột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vấn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tại.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ORDER BY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&lt;column_number&gt; để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trường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samsung%' ORDER BY 5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ASC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|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DESC</a:t>
            </a:r>
            <a:endParaRPr sz="2000">
              <a:latin typeface="Arial"/>
              <a:cs typeface="Arial"/>
            </a:endParaRPr>
          </a:p>
          <a:p>
            <a:pPr marL="634365" marR="207010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Tăng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thứ tự trường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trường. Khi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 hiển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thị</a:t>
            </a:r>
            <a:r>
              <a:rPr dirty="0" sz="2000" spc="-2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 được sắp xếp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đúng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1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trường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 đã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đúng.</a:t>
            </a:r>
            <a:endParaRPr sz="2000">
              <a:latin typeface="Arial"/>
              <a:cs typeface="Arial"/>
            </a:endParaRPr>
          </a:p>
          <a:p>
            <a:pPr lvl="1" marL="634365" marR="69913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  <a:tab pos="3505835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@@version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version() tùy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theo phiên bản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chủ  CSDL đưa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vào union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để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lấy thông tin về máy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chủ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CSDL: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samsung%'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 select	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@@version,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'2'</a:t>
            </a:r>
            <a:r>
              <a:rPr dirty="0" sz="20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7841615" cy="5854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mối đe dọa thường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gặp: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Phần mềm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Hư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hỏng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phần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ở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bên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Mất trộm các thiết</a:t>
            </a:r>
            <a:r>
              <a:rPr dirty="0" sz="20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ở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bên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ngoài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Tai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họa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thiên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nhiên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Gián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nghiệp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Khủng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bố phá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hoại.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Không phải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tất cả các mối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đe dọa là độc hại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(malicious)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cố</a:t>
            </a:r>
            <a:r>
              <a:rPr dirty="0" sz="20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ý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số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ngẫu nhiên/vô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tình.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72805" cy="61899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2700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Đánh cắp các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thông tin trong</a:t>
            </a:r>
            <a:r>
              <a:rPr dirty="0" sz="2400" spc="-1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Lấy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tin về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bảng trong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CSDL: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samsung'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name, object_id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from sys.objects where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type='u'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634365" marR="5080">
              <a:lnSpc>
                <a:spcPct val="100000"/>
              </a:lnSpc>
              <a:spcBef>
                <a:spcPts val="168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Bảng sys.objects chứa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danh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sách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kèm thuộc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tính;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'u'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</a:t>
            </a:r>
            <a:r>
              <a:rPr dirty="0" sz="2000" spc="-1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kiểu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do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tạo;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name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chứa tên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(bảng)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 object_id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mã 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đối</a:t>
            </a:r>
            <a:r>
              <a:rPr dirty="0" sz="2000" spc="-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tượng.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Lấy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tin về các trường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bảng: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samsung'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name,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0 from sys.columns where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object_id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= &lt;mã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bảng&gt;</a:t>
            </a:r>
            <a:r>
              <a:rPr dirty="0" sz="20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&lt;mã số bảng&gt;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lấy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 cột object_id ở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130540" cy="54914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ctr" marL="468630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469265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Đánh cắp các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thông tin trong</a:t>
            </a:r>
            <a:r>
              <a:rPr dirty="0" sz="2400" spc="-1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Lấy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tin từ 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bảng đã biết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dirty="0" sz="24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trường: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samsung'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username+'-'+password,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0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from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tbl_users</a:t>
            </a:r>
            <a:r>
              <a:rPr dirty="0" sz="2000" spc="-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3379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2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lấy danh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sách tên 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và mật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khẩu của tất cả các </a:t>
            </a:r>
            <a:r>
              <a:rPr dirty="0" sz="2000" spc="-229">
                <a:solidFill>
                  <a:srgbClr val="003399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tìm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kiếm: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samsung'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union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select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username+'-'+password,</a:t>
            </a:r>
            <a:r>
              <a:rPr dirty="0" sz="20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tbl_administrators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5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lấy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danh sách tên 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mật khẩu của tất cả các </a:t>
            </a:r>
            <a:r>
              <a:rPr dirty="0" sz="2000" spc="-465">
                <a:solidFill>
                  <a:srgbClr val="003399"/>
                </a:solidFill>
                <a:latin typeface="Arial"/>
                <a:cs typeface="Arial"/>
              </a:rPr>
              <a:t>admins.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đánh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cắp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gần như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mọi thông tin trong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CSDL.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12480" cy="286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Chiếm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quyền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điều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khiển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dirty="0" sz="2400" spc="-9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Khả năng máy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chủ cơ sở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dữ liệu bị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chiếm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quyền điều khiển 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xảy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website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tồn tại 2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lỗ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hổng: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chèn mã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SQL;</a:t>
            </a:r>
            <a:endParaRPr sz="2000">
              <a:latin typeface="Arial"/>
              <a:cs typeface="Arial"/>
            </a:endParaRPr>
          </a:p>
          <a:p>
            <a:pPr lvl="1" marL="634365" marR="30861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thiết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lập quyền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–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quyền  quản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thao tác 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website.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9010" cy="481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Chiếm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quyền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điều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khiển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dirty="0" sz="2400" spc="-8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tặc có thể chèn 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chạy các thủ tục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 cho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can thiệp vào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quản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CSDL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điều hành.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dụ,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MS SQL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cung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cấp các thủ tục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mở</a:t>
            </a:r>
            <a:r>
              <a:rPr dirty="0" sz="24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rộng: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sp_send_dbmail: 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gửi email từ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CSDL.</a:t>
            </a:r>
            <a:endParaRPr sz="2000">
              <a:latin typeface="Arial"/>
              <a:cs typeface="Arial"/>
            </a:endParaRPr>
          </a:p>
          <a:p>
            <a:pPr lvl="1" marL="634365" marR="52387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xp_cmdshell: cho phép chạy các lệnh và chương trình cài đặt</a:t>
            </a:r>
            <a:r>
              <a:rPr dirty="0" sz="2000" spc="-229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 HĐH windows.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EXEC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xp_cmdshell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'dir</a:t>
            </a:r>
            <a:r>
              <a:rPr dirty="0" sz="18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*.exe‘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EXEC xp_cmdshell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'shutdown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/s /t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00'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11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tắt máy chủ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chạy CSDL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EXEC xp_cmdshell 'net stop W3SVC'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7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dừng hoạt động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chủ </a:t>
            </a:r>
            <a:r>
              <a:rPr dirty="0" sz="1800" spc="-20">
                <a:solidFill>
                  <a:srgbClr val="003399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EXEC xp_cmdshell 'net stop MSSQLSERVER'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10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dừng hoạt động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1800" spc="-850">
                <a:solidFill>
                  <a:srgbClr val="003399"/>
                </a:solidFill>
                <a:latin typeface="Arial"/>
                <a:cs typeface="Arial"/>
              </a:rPr>
              <a:t>chủ</a:t>
            </a:r>
            <a:endParaRPr sz="18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CSDL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7105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marL="74803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Chiếm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quyền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điều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khiển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dirty="0" sz="2400" spc="-8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Ngoài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ra, tin tặc có thể thực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thao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nguy hiểm đến  CSDL nếu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quyền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 quản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CSDL hoặc quản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trị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thống,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như: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Xóa cả bảng: DROP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TABLE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&lt;tên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bảng&gt;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Xóa cả CSDL: DROP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DATABASE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&lt;tên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CSDL&gt;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Tạo 1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tài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khoản mới: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sp_addlogin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&lt;username&gt;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&lt;password&gt;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  <a:tab pos="6656705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mật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khẩu của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hiện</a:t>
            </a:r>
            <a:r>
              <a:rPr dirty="0" sz="20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tại: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 sp_password	&lt;password&gt;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81060" cy="500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811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20014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7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  <a:p>
            <a:pPr marL="355600" marR="114300" indent="-342900">
              <a:lnSpc>
                <a:spcPct val="100699"/>
              </a:lnSpc>
              <a:spcBef>
                <a:spcPts val="18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Các biện pháp phòng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chống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dựa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trên kiểm tra và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lọc dữ  liệu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đầu</a:t>
            </a:r>
            <a:r>
              <a:rPr dirty="0" sz="2800" spc="1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3399"/>
                </a:solidFill>
                <a:latin typeface="Carlito"/>
                <a:cs typeface="Carlito"/>
              </a:rPr>
              <a:t>vào:</a:t>
            </a:r>
            <a:endParaRPr sz="28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Kiểm tra tất cả các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dữ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liệu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đầu vào,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đặc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biệt dữ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liệu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nhập</a:t>
            </a:r>
            <a:r>
              <a:rPr dirty="0" sz="2400" spc="-10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từ</a:t>
            </a:r>
            <a:endParaRPr sz="2400">
              <a:latin typeface="Carlito"/>
              <a:cs typeface="Carlito"/>
            </a:endParaRPr>
          </a:p>
          <a:p>
            <a:pPr marL="634365">
              <a:lnSpc>
                <a:spcPct val="100000"/>
              </a:lnSpc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người dùng và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từ các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nguồn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không tin</a:t>
            </a:r>
            <a:r>
              <a:rPr dirty="0" sz="2400" spc="-6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cậy;</a:t>
            </a:r>
            <a:endParaRPr sz="24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Kiểm tra định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dạng và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kích thước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dữ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liệu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đầu</a:t>
            </a:r>
            <a:r>
              <a:rPr dirty="0" sz="2400" spc="-8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vào;</a:t>
            </a:r>
            <a:endParaRPr sz="24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Tạo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bộ lọc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để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lọc bỏ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ký tự đặc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biệt và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từ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khóa</a:t>
            </a:r>
            <a:r>
              <a:rPr dirty="0" sz="2400" spc="-13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của</a:t>
            </a:r>
            <a:endParaRPr sz="2400">
              <a:latin typeface="Carlito"/>
              <a:cs typeface="Carlito"/>
            </a:endParaRPr>
          </a:p>
          <a:p>
            <a:pPr marL="634365" marR="5080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ngôn ngữ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trong các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trường hợp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cần thiết mà kẻ tấn công</a:t>
            </a:r>
            <a:r>
              <a:rPr dirty="0" sz="2400" spc="-19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có  thể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sử</a:t>
            </a:r>
            <a:r>
              <a:rPr dirty="0" sz="2400" spc="-2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dụng:</a:t>
            </a:r>
            <a:endParaRPr sz="2400">
              <a:latin typeface="Carlito"/>
              <a:cs typeface="Carlito"/>
            </a:endParaRPr>
          </a:p>
          <a:p>
            <a:pPr lvl="2" marL="915035" indent="-281305">
              <a:lnSpc>
                <a:spcPct val="100000"/>
              </a:lnSpc>
              <a:spcBef>
                <a:spcPts val="50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Các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ký tự đặc biệt: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*,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‘,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=,</a:t>
            </a:r>
            <a:r>
              <a:rPr dirty="0" sz="2000" spc="-4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--</a:t>
            </a:r>
            <a:endParaRPr sz="2000">
              <a:latin typeface="Carlito"/>
              <a:cs typeface="Carlito"/>
            </a:endParaRPr>
          </a:p>
          <a:p>
            <a:pPr lvl="2" marL="915035" indent="-281305">
              <a:lnSpc>
                <a:spcPct val="100000"/>
              </a:lnSpc>
              <a:spcBef>
                <a:spcPts val="48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Các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từ khóa: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SELECT,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INSERT,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UPDATE, DELETE,</a:t>
            </a:r>
            <a:r>
              <a:rPr dirty="0" sz="2000" spc="-12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DROP,....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4565" cy="530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1651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7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Các biện pháp phòng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chống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dựa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trên việc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sử dụng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thủ tục</a:t>
            </a:r>
            <a:r>
              <a:rPr dirty="0" sz="2400" spc="-9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(stored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procedures)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trong</a:t>
            </a:r>
            <a:r>
              <a:rPr dirty="0" sz="2400" spc="-2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CSDL:</a:t>
            </a:r>
            <a:endParaRPr sz="24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0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Đưa tất cả các câu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truy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vấn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(SELECT)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và cập nhật,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sửa xóa dữ liệu</a:t>
            </a:r>
            <a:r>
              <a:rPr dirty="0" sz="2000" spc="-1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(INSERT,</a:t>
            </a:r>
            <a:endParaRPr sz="2000">
              <a:latin typeface="Carlito"/>
              <a:cs typeface="Carlito"/>
            </a:endParaRPr>
          </a:p>
          <a:p>
            <a:pPr marL="634365" marR="8890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UPDATE, DELETE)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vào thủ tục;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dữ liệu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truyền vào thủ tục thông qua các tham 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số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3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tách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dữ liệu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khỏi mã, giúp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hạn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ngăn chặn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hiệu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quả tấn công chèn </a:t>
            </a:r>
            <a:r>
              <a:rPr dirty="0" sz="2000" spc="-680">
                <a:solidFill>
                  <a:srgbClr val="003399"/>
                </a:solidFill>
                <a:latin typeface="Carlito"/>
                <a:cs typeface="Carlito"/>
              </a:rPr>
              <a:t>mã </a:t>
            </a:r>
            <a:r>
              <a:rPr dirty="0" sz="2000" spc="-44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SQL.</a:t>
            </a:r>
            <a:endParaRPr sz="20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Hạn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chế thực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hiện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các câu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lệnh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SQL động trong thủ</a:t>
            </a:r>
            <a:r>
              <a:rPr dirty="0" sz="2000" spc="-7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tục.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Cấm hoặc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vô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hiệu hóa (disable)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việc thực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hiện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thủ tục</a:t>
            </a:r>
            <a:r>
              <a:rPr dirty="0" sz="2400" spc="-12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hệ</a:t>
            </a:r>
            <a:endParaRPr sz="2400">
              <a:latin typeface="Carlito"/>
              <a:cs typeface="Carlito"/>
            </a:endParaRPr>
          </a:p>
          <a:p>
            <a:pPr marL="355600" marR="292735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thống – các thủ tục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CSDL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sẵn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cho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phép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can thiệp vào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hệ</a:t>
            </a:r>
            <a:r>
              <a:rPr dirty="0" sz="2400" spc="-15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quản 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trị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CSDL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hệ điều hành</a:t>
            </a:r>
            <a:r>
              <a:rPr dirty="0" sz="2400" spc="-3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nền.</a:t>
            </a:r>
            <a:endParaRPr sz="24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0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Các Extended/system Stored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Procedures trong MS-SQL như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xp_cmdshell</a:t>
            </a:r>
            <a:r>
              <a:rPr dirty="0" sz="2000" spc="-3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cho</a:t>
            </a:r>
            <a:endParaRPr sz="2000">
              <a:latin typeface="Carlito"/>
              <a:cs typeface="Carlito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phép chạy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lệnh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Carlito"/>
                <a:cs typeface="Carlito"/>
              </a:rPr>
              <a:t>hệ điều</a:t>
            </a:r>
            <a:r>
              <a:rPr dirty="0" sz="2000" spc="-5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3399"/>
                </a:solidFill>
                <a:latin typeface="Carlito"/>
                <a:cs typeface="Carlito"/>
              </a:rPr>
              <a:t>hành.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50910" cy="529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4953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Phòng</a:t>
            </a:r>
            <a:r>
              <a:rPr dirty="0" sz="2400" spc="-7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chống</a:t>
            </a:r>
            <a:endParaRPr sz="2400">
              <a:latin typeface="Arial"/>
              <a:cs typeface="Arial"/>
            </a:endParaRPr>
          </a:p>
          <a:p>
            <a:pPr algn="just" marL="355600" marR="59309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Các biện pháp phòng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chống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dựa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trên thiết lập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quyền 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truy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nhập người dùng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cho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phù</a:t>
            </a:r>
            <a:r>
              <a:rPr dirty="0" sz="2800" spc="13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hợp:</a:t>
            </a:r>
            <a:endParaRPr sz="2800">
              <a:latin typeface="Carlito"/>
              <a:cs typeface="Carlito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60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Không sử dụng người dùng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quyền system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admin</a:t>
            </a:r>
            <a:r>
              <a:rPr dirty="0" sz="2400" spc="-6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hoặc</a:t>
            </a:r>
            <a:endParaRPr sz="2400">
              <a:latin typeface="Carlito"/>
              <a:cs typeface="Carlito"/>
            </a:endParaRPr>
          </a:p>
          <a:p>
            <a:pPr algn="just" marL="63436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database owner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làm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người dùng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truy cập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dữ</a:t>
            </a:r>
            <a:r>
              <a:rPr dirty="0" sz="2400" spc="-7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liệu;</a:t>
            </a:r>
            <a:endParaRPr sz="2400">
              <a:latin typeface="Carlito"/>
              <a:cs typeface="Carlito"/>
            </a:endParaRPr>
          </a:p>
          <a:p>
            <a:pPr algn="just" lvl="2" marL="915035" marR="373380" indent="-280670">
              <a:lnSpc>
                <a:spcPct val="100000"/>
              </a:lnSpc>
              <a:spcBef>
                <a:spcPts val="545"/>
              </a:spcBef>
              <a:buClr>
                <a:srgbClr val="92C052"/>
              </a:buClr>
              <a:buChar char="•"/>
              <a:tabLst>
                <a:tab pos="915669" algn="l"/>
              </a:tabLst>
            </a:pP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Ví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dụ: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không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dùng user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sa (MS-SQL) hoặc root (MySQL) làm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user 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truy cập dữ liệu.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Chỉ dùng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các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user này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cho mục đích </a:t>
            </a:r>
            <a:r>
              <a:rPr dirty="0" sz="2200" spc="-10">
                <a:solidFill>
                  <a:srgbClr val="003399"/>
                </a:solidFill>
                <a:latin typeface="Carlito"/>
                <a:cs typeface="Carlito"/>
              </a:rPr>
              <a:t>quản</a:t>
            </a:r>
            <a:r>
              <a:rPr dirty="0" sz="2200" spc="7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003399"/>
                </a:solidFill>
                <a:latin typeface="Carlito"/>
                <a:cs typeface="Carlito"/>
              </a:rPr>
              <a:t>trị.</a:t>
            </a:r>
            <a:endParaRPr sz="2200">
              <a:latin typeface="Carlito"/>
              <a:cs typeface="Carlito"/>
            </a:endParaRPr>
          </a:p>
          <a:p>
            <a:pPr algn="just" lvl="1" marL="634365" marR="369570" indent="-267335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Chia nhóm người dùng,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chỉ cấp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quyền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vừa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đủ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để truy cập</a:t>
            </a:r>
            <a:r>
              <a:rPr dirty="0" sz="2400" spc="-12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bảng biểu,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thực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hiện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câu truy vấn và chạy các thủ</a:t>
            </a:r>
            <a:r>
              <a:rPr dirty="0" sz="2400" spc="-10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tục.</a:t>
            </a:r>
            <a:endParaRPr sz="2400">
              <a:latin typeface="Carlito"/>
              <a:cs typeface="Carlito"/>
            </a:endParaRPr>
          </a:p>
          <a:p>
            <a:pPr algn="just" lvl="1" marL="634365" marR="5080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 spc="-10">
                <a:solidFill>
                  <a:srgbClr val="003399"/>
                </a:solidFill>
                <a:latin typeface="Carlito"/>
                <a:cs typeface="Carlito"/>
              </a:rPr>
              <a:t>Tốt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nhất,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không cấp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quyền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thực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hiện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câu truy vấn, cập</a:t>
            </a:r>
            <a:r>
              <a:rPr dirty="0" sz="2400" spc="-114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nhật,  sửa, xóa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trực tiếp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dữ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liệu;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Thủ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tục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hóa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tất cả các câu lệnh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và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chỉ  cấp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quyền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thực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hiện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thủ</a:t>
            </a:r>
            <a:r>
              <a:rPr dirty="0" sz="2400" spc="-3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tục.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66759" cy="484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241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Các 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bằng mã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độc:</a:t>
            </a:r>
            <a:endParaRPr sz="2400">
              <a:latin typeface="Arial"/>
              <a:cs typeface="Arial"/>
            </a:endParaRPr>
          </a:p>
          <a:p>
            <a:pPr algn="ctr" marL="232410">
              <a:lnSpc>
                <a:spcPct val="100000"/>
              </a:lnSpc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SQL Injection 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cụ kiểm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tra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1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marR="442595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Sử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dụng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các công cụ rà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quét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để chủ động tìm lỗi SQL  injection tồn tại trong hệ</a:t>
            </a:r>
            <a:r>
              <a:rPr dirty="0" sz="2800" spc="4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thống;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SQLmap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(có thể tải từ trang sqlmap.org) là một công </a:t>
            </a:r>
            <a:r>
              <a:rPr dirty="0" sz="2800">
                <a:solidFill>
                  <a:srgbClr val="003399"/>
                </a:solidFill>
                <a:latin typeface="Carlito"/>
                <a:cs typeface="Carlito"/>
              </a:rPr>
              <a:t>cụ  </a:t>
            </a:r>
            <a:r>
              <a:rPr dirty="0" sz="2800" spc="-5">
                <a:solidFill>
                  <a:srgbClr val="003399"/>
                </a:solidFill>
                <a:latin typeface="Carlito"/>
                <a:cs typeface="Carlito"/>
              </a:rPr>
              <a:t>mã mở miễn phí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viết bằng</a:t>
            </a:r>
            <a:r>
              <a:rPr dirty="0" sz="2800" spc="5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3399"/>
                </a:solidFill>
                <a:latin typeface="Carlito"/>
                <a:cs typeface="Carlito"/>
              </a:rPr>
              <a:t>Python:</a:t>
            </a:r>
            <a:endParaRPr sz="28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60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Cho phép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kiểm tra website tìm lỗi chèn mã</a:t>
            </a:r>
            <a:r>
              <a:rPr dirty="0" sz="2400" spc="-11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SQL</a:t>
            </a:r>
            <a:endParaRPr sz="2400">
              <a:latin typeface="Carlito"/>
              <a:cs typeface="Carlito"/>
            </a:endParaRPr>
          </a:p>
          <a:p>
            <a:pPr lvl="1" marL="634365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Cho phép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khai thác lỗi để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điều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khiển máy chủ</a:t>
            </a:r>
            <a:r>
              <a:rPr dirty="0" sz="2400" spc="-85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CSDL</a:t>
            </a:r>
            <a:endParaRPr sz="2400">
              <a:latin typeface="Carlito"/>
              <a:cs typeface="Carlito"/>
            </a:endParaRPr>
          </a:p>
          <a:p>
            <a:pPr algn="just" lvl="1" marL="634365" marR="302895" indent="-267335">
              <a:lnSpc>
                <a:spcPct val="100000"/>
              </a:lnSpc>
              <a:spcBef>
                <a:spcPts val="58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Hỗ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trợ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hầu hết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các máy chủ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quản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trị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CSDL hiện nay: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MySQL, 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Oracle, PostgreSQL, Microsoft SQL Server, Microsoft Access, 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IBM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DB2, SQLite, Firebird, Sybase </a:t>
            </a:r>
            <a:r>
              <a:rPr dirty="0" sz="2400">
                <a:solidFill>
                  <a:srgbClr val="003399"/>
                </a:solidFill>
                <a:latin typeface="Carlito"/>
                <a:cs typeface="Carlito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SAP</a:t>
            </a:r>
            <a:r>
              <a:rPr dirty="0" sz="2400" spc="-3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Carlito"/>
                <a:cs typeface="Carlito"/>
              </a:rPr>
              <a:t>MaxDB.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70595" cy="59982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3850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từ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dịch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chối dịch vụ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(DoS -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Denial of Service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Attacks)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là  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cản trở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 dùng hợp pháp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 tài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nguyên hệ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Hai loại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DoS:</a:t>
            </a:r>
            <a:endParaRPr sz="2400">
              <a:latin typeface="Arial"/>
              <a:cs typeface="Arial"/>
            </a:endParaRPr>
          </a:p>
          <a:p>
            <a:pPr lvl="1" marL="634365" marR="38417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logic (Logic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attacks):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dựa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phần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làm 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ngừng hoạt động hoặc làm giảm hiệu năng hệ</a:t>
            </a:r>
            <a:r>
              <a:rPr dirty="0" sz="20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thống.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cài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bản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cập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nhật thường </a:t>
            </a:r>
            <a:r>
              <a:rPr dirty="0" sz="1800" spc="-15">
                <a:solidFill>
                  <a:srgbClr val="003399"/>
                </a:solidFill>
                <a:latin typeface="Arial"/>
                <a:cs typeface="Arial"/>
              </a:rPr>
              <a:t>xuyên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phòng</a:t>
            </a:r>
            <a:r>
              <a:rPr dirty="0" sz="1800" spc="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chống.</a:t>
            </a:r>
            <a:endParaRPr sz="1800">
              <a:latin typeface="Arial"/>
              <a:cs typeface="Arial"/>
            </a:endParaRPr>
          </a:p>
          <a:p>
            <a:pPr algn="just" lvl="1" marL="634365" marR="88900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 ngập lụt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(Flooding attacks): 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lượng  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cạn kiệt tài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nguyên 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băng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đường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truyền</a:t>
            </a:r>
            <a:r>
              <a:rPr dirty="0" sz="20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mạng.</a:t>
            </a:r>
            <a:endParaRPr sz="20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Hai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kỹ thuật 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gây ngập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lụt:</a:t>
            </a:r>
            <a:endParaRPr sz="2400">
              <a:latin typeface="Arial"/>
              <a:cs typeface="Arial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SYN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floods</a:t>
            </a:r>
            <a:endParaRPr sz="2000">
              <a:latin typeface="Arial"/>
              <a:cs typeface="Arial"/>
            </a:endParaRPr>
          </a:p>
          <a:p>
            <a:pPr algn="just"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Smurf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7926705" cy="4318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lỗ hổng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tồn tại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cả 7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vùng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nền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tảng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CNTT.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 người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dùng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 máy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trạm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 mạng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LAN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</a:t>
            </a:r>
            <a:r>
              <a:rPr dirty="0" sz="20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LAN-to-WAN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</a:t>
            </a:r>
            <a:r>
              <a:rPr dirty="0" sz="20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WAN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vùng 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399"/>
                </a:solidFill>
                <a:latin typeface="Arial"/>
                <a:cs typeface="Arial"/>
              </a:rPr>
              <a:t>xa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Lỗ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hổng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hệ thống/ứng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65515" cy="61442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SYN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floods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SYN floods 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kỹ thuật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gây ngập lụt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gói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TCP.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SYN là bít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của TCP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để đồng bộ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trình tự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gói.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Kịch bản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SYN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floods: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1 lượng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gói tin 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mở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</a:t>
            </a:r>
            <a:r>
              <a:rPr dirty="0" sz="2000" spc="-1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(SYN-REQ)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đến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0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nhân;</a:t>
            </a:r>
            <a:endParaRPr sz="2000">
              <a:latin typeface="Arial"/>
              <a:cs typeface="Arial"/>
            </a:endParaRPr>
          </a:p>
          <a:p>
            <a:pPr lvl="1" marL="634365" marR="5270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nạn nhân ghi 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yêu 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dành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1 chỗ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 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trong bộ nhớ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mỗi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kết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nối;</a:t>
            </a:r>
            <a:endParaRPr sz="2000">
              <a:latin typeface="Arial"/>
              <a:cs typeface="Arial"/>
            </a:endParaRPr>
          </a:p>
          <a:p>
            <a:pPr lvl="1" marL="634365" marR="2159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nạn 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gửi gói tin xác 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(SYN-ACK)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Do kẻ tấn công không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bao giờ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lời xác 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nối, nên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nạn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vẫn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phải 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tất cả các yêu 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chưa được xác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0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đầy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pháp </a:t>
            </a:r>
            <a:r>
              <a:rPr dirty="0" sz="2000" spc="-66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2000" spc="-5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thể truy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nhập;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nạn 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có thể xóa yêu 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nó</a:t>
            </a:r>
            <a:r>
              <a:rPr dirty="0" sz="2000" spc="-1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timed-out.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134" y="787653"/>
            <a:ext cx="747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SYN</a:t>
            </a:r>
            <a:r>
              <a:rPr dirty="0" sz="240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floods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447800"/>
            <a:ext cx="4207764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9200" y="1371600"/>
            <a:ext cx="3581400" cy="449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4844" y="4727194"/>
            <a:ext cx="24574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Normal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three-way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handshake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4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559933" y="5891580"/>
            <a:ext cx="2144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SYN </a:t>
            </a:r>
            <a:r>
              <a:rPr dirty="0" sz="2000">
                <a:latin typeface="Arial"/>
                <a:cs typeface="Arial"/>
              </a:rPr>
              <a:t>Floods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Attack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76945" cy="45599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SYN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floods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Phân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tích: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thường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000" spc="-10">
                <a:solidFill>
                  <a:srgbClr val="003399"/>
                </a:solidFill>
                <a:latin typeface="Arial"/>
                <a:cs typeface="Arial"/>
              </a:rPr>
              <a:t>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không có 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làm Source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trong gói tin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nên,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SYN-ACK của máy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nạn 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bao giờ đến</a:t>
            </a:r>
            <a:r>
              <a:rPr dirty="0" sz="20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đích;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Kẻ tấn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 cố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tạo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lượng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dở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dang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để: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yêu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cầu kết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nối SYN-REQ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điền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đầy bảng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8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nạn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nhân</a:t>
            </a:r>
            <a:endParaRPr sz="18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chấp nhận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yêu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cầu của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những người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dùng</a:t>
            </a:r>
            <a:r>
              <a:rPr dirty="0" sz="1800" spc="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khác;</a:t>
            </a:r>
            <a:endParaRPr sz="1800">
              <a:latin typeface="Arial"/>
              <a:cs typeface="Arial"/>
            </a:endParaRPr>
          </a:p>
          <a:p>
            <a:pPr lvl="2" marL="915035" marR="168910" indent="-280670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cạn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kiệt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tài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nguyên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bộ nhớ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của máy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nạn nhân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5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làm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1800" spc="-1005">
                <a:solidFill>
                  <a:srgbClr val="003399"/>
                </a:solidFill>
                <a:latin typeface="Arial"/>
                <a:cs typeface="Arial"/>
              </a:rPr>
              <a:t>nạn </a:t>
            </a:r>
            <a:r>
              <a:rPr dirty="0" sz="1800" spc="-4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nhân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ngừng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hoạt</a:t>
            </a:r>
            <a:r>
              <a:rPr dirty="0" sz="18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động;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nghẽn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đường truyền</a:t>
            </a:r>
            <a:r>
              <a:rPr dirty="0" sz="18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mạng.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555355" cy="56635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SYN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floods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Phòng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chống:</a:t>
            </a:r>
            <a:endParaRPr sz="2400">
              <a:latin typeface="Arial"/>
              <a:cs typeface="Arial"/>
            </a:endParaRPr>
          </a:p>
          <a:p>
            <a:pPr lvl="1" marL="634365" marR="2540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kỹ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thuật lọc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(Filtering): cần sửa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giao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thức TCP không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Tăng kích thước Backlog: tăng kích thước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bảng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Backlog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yêu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</a:t>
            </a:r>
            <a:r>
              <a:rPr dirty="0" sz="2000" spc="3379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4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tăng khả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năng phục vụ 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cầu;</a:t>
            </a:r>
            <a:endParaRPr sz="2000">
              <a:latin typeface="Arial"/>
              <a:cs typeface="Arial"/>
            </a:endParaRPr>
          </a:p>
          <a:p>
            <a:pPr lvl="1" marL="634365" marR="19875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Giảm thời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chờ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(SYN-RECEIVED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Timer): các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chưa được  xác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sẽ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xóa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hết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gian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chờ;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SYN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cache: yêu 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được cấp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gian nhớ đầy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đủ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nó 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xác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Firewalls và</a:t>
            </a:r>
            <a:r>
              <a:rPr dirty="0" sz="20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Proxies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năng nhận dạng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chỉ IP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nguồn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là địa chỉ không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có</a:t>
            </a:r>
            <a:r>
              <a:rPr dirty="0" sz="18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thực;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khả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năng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tiếp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nối,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chờ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khi có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xác nhận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mới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lại</a:t>
            </a:r>
            <a:r>
              <a:rPr dirty="0" sz="18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cho</a:t>
            </a:r>
            <a:endParaRPr sz="18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máy chủ đích.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75345" cy="47364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Smurf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smurf 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kiểu phát quảng bá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định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hướng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gây ngập lụt đường truyền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mạng của máy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nhân.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Kịch bản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smurf: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quảng bá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lượng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gói tin ICMP (Ping)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với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nguồn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của máy nạn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đến một mạng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quảng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bá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(IP Broadcast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address);</a:t>
            </a:r>
            <a:endParaRPr sz="2000">
              <a:latin typeface="Arial"/>
              <a:cs typeface="Arial"/>
            </a:endParaRPr>
          </a:p>
          <a:p>
            <a:pPr lvl="1" marL="634365" marR="11239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khác trong 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ICMP sẽ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trả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lời 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nguồn IP (là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000" spc="-1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nhân);</a:t>
            </a:r>
            <a:endParaRPr sz="2000">
              <a:latin typeface="Arial"/>
              <a:cs typeface="Arial"/>
            </a:endParaRPr>
          </a:p>
          <a:p>
            <a:pPr lvl="2" marL="915035" marR="60960" indent="-280670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Nếu lượng máy trong mạng rất lớn </a:t>
            </a:r>
            <a:r>
              <a:rPr dirty="0" sz="1800" spc="3025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1800" spc="11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nạn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nhân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sẽ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bị ngập lụt </a:t>
            </a:r>
            <a:r>
              <a:rPr dirty="0" sz="1800" spc="-605">
                <a:solidFill>
                  <a:srgbClr val="003399"/>
                </a:solidFill>
                <a:latin typeface="Arial"/>
                <a:cs typeface="Arial"/>
              </a:rPr>
              <a:t>đường </a:t>
            </a:r>
            <a:r>
              <a:rPr dirty="0" sz="1800" spc="-4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truyền.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990" y="787653"/>
            <a:ext cx="6725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Smurf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600200"/>
            <a:ext cx="7661148" cy="422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55025" cy="241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93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DoS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Smurf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Phòng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chống: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router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trả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lời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yêu cầu ICMP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 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quảng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bá;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router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chuyển tiếp 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quảng</a:t>
            </a:r>
            <a:r>
              <a:rPr dirty="0" sz="20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bá.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96605" cy="3414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DDoS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DDoS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(Distributed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Denial of Service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Attacks)</a:t>
            </a:r>
            <a:r>
              <a:rPr dirty="0" sz="24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là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loại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công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DoS:</a:t>
            </a:r>
            <a:endParaRPr sz="2400">
              <a:latin typeface="Arial"/>
              <a:cs typeface="Arial"/>
            </a:endParaRPr>
          </a:p>
          <a:p>
            <a:pPr lvl="1" marL="634365" marR="9144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Liên quan đến gây ngập lụt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với một lượng 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yêu cầu kết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nối giả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mạo;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DDoS khác DoS ở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phạm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vi tấn công (số lượng host tham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gia)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host tham gia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DoS thường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giới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hạn trong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1 số</a:t>
            </a:r>
            <a:r>
              <a:rPr dirty="0" sz="18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endParaRPr sz="1800">
              <a:latin typeface="Arial"/>
              <a:cs typeface="Arial"/>
            </a:endParaRPr>
          </a:p>
          <a:p>
            <a:pPr lvl="2" marL="915035" marR="5080" indent="-280670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host tham gia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DDoS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hàng chục ngàn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nằm phân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tán  trên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mạng Internet.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82330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DDoS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Kịch bản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r>
              <a:rPr dirty="0" sz="2400" spc="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DDoS:</a:t>
            </a:r>
            <a:endParaRPr sz="2400">
              <a:latin typeface="Arial"/>
              <a:cs typeface="Arial"/>
            </a:endParaRPr>
          </a:p>
          <a:p>
            <a:pPr lvl="1" marL="634365" marR="8001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chiếm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quyền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hàng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trăm thậm chí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hàng ngàn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Internet,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cài các chương trình tấn công</a:t>
            </a:r>
            <a:r>
              <a:rPr dirty="0" sz="2000" spc="-25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tự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(Automated agents)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này;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Sau đó,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automated agents đồng loạt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Lượng 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có thể 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từ 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nguồn</a:t>
            </a:r>
            <a:r>
              <a:rPr dirty="0" sz="2000" spc="-2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nhau nên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rất khó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đối phó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lần vết để tìm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 kẻ tấn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0308" y="787653"/>
            <a:ext cx="5794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DDoS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219200"/>
            <a:ext cx="721309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030209" cy="45618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lỗ hổng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tồn tại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trong hệ điều hành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ứng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Lỗi tràn bộ đệm (buffer</a:t>
            </a:r>
            <a:r>
              <a:rPr dirty="0" sz="20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overflows)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 kiểm tra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đầu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(unvalidated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input)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vấn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đề với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truy cập (access-control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problems)</a:t>
            </a:r>
            <a:endParaRPr sz="2000">
              <a:latin typeface="Arial"/>
              <a:cs typeface="Arial"/>
            </a:endParaRPr>
          </a:p>
          <a:p>
            <a:pPr lvl="1" marL="634365" marR="9829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yếu trong xác thực, trao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quyền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(weaknesses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in  authentication,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authorization)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điểm yếu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các hệ mật mã (weaknesses in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cryptographic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practices).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14080" cy="523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341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Reflective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DDoS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Reflective DDoS 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loại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DDoS</a:t>
            </a:r>
            <a:r>
              <a:rPr dirty="0" sz="2400" spc="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điểm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biệt:</a:t>
            </a:r>
            <a:endParaRPr sz="2400">
              <a:latin typeface="Arial"/>
              <a:cs typeface="Arial"/>
            </a:endParaRPr>
          </a:p>
          <a:p>
            <a:pPr lvl="1" marL="634365" marR="8509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do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(Slaves/Zombies) không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trực  tiếp tấn công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nhân;</a:t>
            </a:r>
            <a:endParaRPr sz="20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Chúng gửi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lượng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với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nguồn là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nhân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máy khác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(Reflectors)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mạng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Internet;</a:t>
            </a:r>
            <a:endParaRPr sz="2000">
              <a:latin typeface="Arial"/>
              <a:cs typeface="Arial"/>
            </a:endParaRPr>
          </a:p>
          <a:p>
            <a:pPr lvl="1" marL="634365" marR="19367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Reflectors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Reply đến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nhân do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của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 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nguồn của yêu cầu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mạo;</a:t>
            </a:r>
            <a:endParaRPr sz="2000">
              <a:latin typeface="Arial"/>
              <a:cs typeface="Arial"/>
            </a:endParaRPr>
          </a:p>
          <a:p>
            <a:pPr lvl="1" marL="634365" marR="15113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các Reflectors có số lượng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Reply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sẽ 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</a:t>
            </a:r>
            <a:r>
              <a:rPr dirty="0" sz="2000" spc="-2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ngập  lụt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</a:t>
            </a:r>
            <a:r>
              <a:rPr dirty="0" sz="20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Reflective DDoS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lần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vết 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phòng chống</a:t>
            </a:r>
            <a:r>
              <a:rPr dirty="0" sz="2400" spc="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hơn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DDoS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qua nhiều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cấp.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334" y="787653"/>
            <a:ext cx="7319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Tấn công Reflective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DDoS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245106"/>
            <a:ext cx="6367272" cy="5536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5200" cy="400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961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mạo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địa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giả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mạo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chỉ IP (IP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Spoofing)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634365" marR="10287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giả,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thường  để đánh lừa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nhân để vượt qua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hàng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rào kiểm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soát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an</a:t>
            </a:r>
            <a:r>
              <a:rPr dirty="0" sz="20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ninh;</a:t>
            </a:r>
            <a:endParaRPr sz="2000">
              <a:latin typeface="Arial"/>
              <a:cs typeface="Arial"/>
            </a:endParaRPr>
          </a:p>
          <a:p>
            <a:pPr lvl="1" marL="634365" marR="2730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IP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cục bộ của 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LAN,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hắn</a:t>
            </a:r>
            <a:r>
              <a:rPr dirty="0" sz="2000" spc="-1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 thể 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hội đột 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vào các máy khác trong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LAN do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chính  sách kiểm soát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an ninh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với các máy trong 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LAN thường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giảm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nhẹ.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router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firewall của mạng không được cấu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của mạng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LAN nội bộ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3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có thể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534" y="787653"/>
            <a:ext cx="7164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mạo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địa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524000"/>
            <a:ext cx="8296656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79775" y="5510885"/>
            <a:ext cx="2508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Định dạng gói tin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IPv4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534" y="787653"/>
            <a:ext cx="7164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mạo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địa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447" y="5828487"/>
            <a:ext cx="3175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Tấn công </a:t>
            </a:r>
            <a:r>
              <a:rPr dirty="0" sz="2000" spc="-5">
                <a:latin typeface="Arial"/>
                <a:cs typeface="Arial"/>
              </a:rPr>
              <a:t>giả </a:t>
            </a:r>
            <a:r>
              <a:rPr dirty="0" sz="2000">
                <a:latin typeface="Arial"/>
                <a:cs typeface="Arial"/>
              </a:rPr>
              <a:t>mạo </a:t>
            </a:r>
            <a:r>
              <a:rPr dirty="0" sz="2000" spc="-5">
                <a:latin typeface="Arial"/>
                <a:cs typeface="Arial"/>
              </a:rPr>
              <a:t>địa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291" y="1257300"/>
            <a:ext cx="7018020" cy="4521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534" y="787653"/>
            <a:ext cx="7164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mạo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địa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524000"/>
            <a:ext cx="8750808" cy="368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63317" y="5510885"/>
            <a:ext cx="527494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Tấn công </a:t>
            </a:r>
            <a:r>
              <a:rPr dirty="0" sz="2000" spc="-5">
                <a:latin typeface="Arial"/>
                <a:cs typeface="Arial"/>
              </a:rPr>
              <a:t>giả </a:t>
            </a:r>
            <a:r>
              <a:rPr dirty="0" sz="2000">
                <a:latin typeface="Arial"/>
                <a:cs typeface="Arial"/>
              </a:rPr>
              <a:t>mạo </a:t>
            </a:r>
            <a:r>
              <a:rPr dirty="0" sz="2000" spc="-5">
                <a:latin typeface="Arial"/>
                <a:cs typeface="Arial"/>
              </a:rPr>
              <a:t>địa </a:t>
            </a:r>
            <a:r>
              <a:rPr dirty="0" sz="2000">
                <a:latin typeface="Arial"/>
                <a:cs typeface="Arial"/>
              </a:rPr>
              <a:t>chỉ thành công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  <a:p>
            <a:pPr algn="ctr" marL="6731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không </a:t>
            </a:r>
            <a:r>
              <a:rPr dirty="0" sz="2000" spc="-5">
                <a:latin typeface="Arial"/>
                <a:cs typeface="Arial"/>
              </a:rPr>
              <a:t>nhận </a:t>
            </a:r>
            <a:r>
              <a:rPr dirty="0" sz="2000">
                <a:latin typeface="Arial"/>
                <a:cs typeface="Arial"/>
              </a:rPr>
              <a:t>ra </a:t>
            </a:r>
            <a:r>
              <a:rPr dirty="0" sz="2000" spc="-5">
                <a:latin typeface="Arial"/>
                <a:cs typeface="Arial"/>
              </a:rPr>
              <a:t>địa </a:t>
            </a:r>
            <a:r>
              <a:rPr dirty="0" sz="2000">
                <a:latin typeface="Arial"/>
                <a:cs typeface="Arial"/>
              </a:rPr>
              <a:t>chỉ cục bộ bị </a:t>
            </a:r>
            <a:r>
              <a:rPr dirty="0" sz="2000" spc="-5">
                <a:latin typeface="Arial"/>
                <a:cs typeface="Arial"/>
              </a:rPr>
              <a:t>giả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534" y="787653"/>
            <a:ext cx="7164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giả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mạo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địa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332" y="5510885"/>
            <a:ext cx="530288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Tấn công </a:t>
            </a:r>
            <a:r>
              <a:rPr dirty="0" sz="2000" spc="-5">
                <a:latin typeface="Arial"/>
                <a:cs typeface="Arial"/>
              </a:rPr>
              <a:t>giả </a:t>
            </a:r>
            <a:r>
              <a:rPr dirty="0" sz="2000">
                <a:latin typeface="Arial"/>
                <a:cs typeface="Arial"/>
              </a:rPr>
              <a:t>mạo </a:t>
            </a:r>
            <a:r>
              <a:rPr dirty="0" sz="2000" spc="-5">
                <a:latin typeface="Arial"/>
                <a:cs typeface="Arial"/>
              </a:rPr>
              <a:t>địa </a:t>
            </a:r>
            <a:r>
              <a:rPr dirty="0" sz="2000">
                <a:latin typeface="Arial"/>
                <a:cs typeface="Arial"/>
              </a:rPr>
              <a:t>chỉ không thành công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algn="ctr" marL="704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router </a:t>
            </a:r>
            <a:r>
              <a:rPr dirty="0" sz="2000" spc="-5">
                <a:latin typeface="Arial"/>
                <a:cs typeface="Arial"/>
              </a:rPr>
              <a:t>nhận </a:t>
            </a:r>
            <a:r>
              <a:rPr dirty="0" sz="2000">
                <a:latin typeface="Arial"/>
                <a:cs typeface="Arial"/>
              </a:rPr>
              <a:t>ra </a:t>
            </a:r>
            <a:r>
              <a:rPr dirty="0" sz="2000" spc="-5">
                <a:latin typeface="Arial"/>
                <a:cs typeface="Arial"/>
              </a:rPr>
              <a:t>địa </a:t>
            </a:r>
            <a:r>
              <a:rPr dirty="0" sz="2000">
                <a:latin typeface="Arial"/>
                <a:cs typeface="Arial"/>
              </a:rPr>
              <a:t>chỉ cục bộ bị </a:t>
            </a:r>
            <a:r>
              <a:rPr dirty="0" sz="2000" spc="-5">
                <a:latin typeface="Arial"/>
                <a:cs typeface="Arial"/>
              </a:rPr>
              <a:t>giả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447" y="1600200"/>
            <a:ext cx="8866632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219440" cy="2053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45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nghe</a:t>
            </a:r>
            <a:r>
              <a:rPr dirty="0" sz="240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trộm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nghe lén (Sniffing/Eavesdropping)</a:t>
            </a:r>
            <a:r>
              <a:rPr dirty="0" sz="2400" spc="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Là 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thiết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bị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cứng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mềm,</a:t>
            </a:r>
            <a:r>
              <a:rPr dirty="0" sz="2000" spc="-1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lắng  nghe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 card mạng,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hub hoặc router để bắt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gói tin 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phân tích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về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2731007"/>
            <a:ext cx="5867400" cy="364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73770" cy="278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đứng</a:t>
            </a:r>
            <a:r>
              <a:rPr dirty="0" sz="2400" spc="-7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giữa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người đứng giữa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(Man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dirty="0" sz="2400" spc="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middle)</a:t>
            </a:r>
            <a:endParaRPr sz="2400">
              <a:latin typeface="Arial"/>
              <a:cs typeface="Arial"/>
            </a:endParaRPr>
          </a:p>
          <a:p>
            <a:pPr lvl="1" marL="634365" marR="37592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Lợi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quá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trình chuyển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gói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 qua nhiều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trạm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(hop)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thuộc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 mạng khác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nhau;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chặn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bắt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giữa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tham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truyền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chuyển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điệp lại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bên</a:t>
            </a:r>
            <a:r>
              <a:rPr dirty="0" sz="2000" spc="-10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kia.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 được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để đánh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cắp thông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784091"/>
            <a:ext cx="6324600" cy="240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710" y="787653"/>
            <a:ext cx="8159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đứng</a:t>
            </a:r>
            <a:r>
              <a:rPr dirty="0" sz="2400" spc="-7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giữa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371600"/>
            <a:ext cx="7074408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334375" cy="30981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độc hại/phá hoại (Malicious</a:t>
            </a:r>
            <a:r>
              <a:rPr dirty="0" sz="2400" spc="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attacks)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  <a:tab pos="3759835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cuộc tấn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</a:t>
            </a:r>
            <a:r>
              <a:rPr dirty="0" sz="20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(attack)	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vào 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tài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nguyên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 được thực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hiện bằng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cách khai thác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lỗ hổng</a:t>
            </a:r>
            <a:r>
              <a:rPr dirty="0" sz="2000" spc="-1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</a:t>
            </a:r>
            <a:r>
              <a:rPr dirty="0" sz="20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= Mối đe dọa + Lỗ</a:t>
            </a:r>
            <a:r>
              <a:rPr dirty="0" sz="2000" spc="-1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hổng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90280" cy="463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bằng bom thư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thư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rác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bằng bom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 và thư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rác</a:t>
            </a:r>
            <a:endParaRPr sz="2400">
              <a:latin typeface="Arial"/>
              <a:cs typeface="Arial"/>
            </a:endParaRPr>
          </a:p>
          <a:p>
            <a:pPr lvl="1" marL="634365" marR="24511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bom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 (Mail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bombing) là dạng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DoS khi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 tấn công chuyển một lượng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email đến nạn</a:t>
            </a:r>
            <a:r>
              <a:rPr dirty="0" sz="2000" spc="-1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nhân;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9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thực hiện được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kỹ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thuật Social</a:t>
            </a:r>
            <a:r>
              <a:rPr dirty="0" sz="18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Engineering;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khai thác lỗi trong hệ thống gửi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email</a:t>
            </a:r>
            <a:r>
              <a:rPr dirty="0" sz="1800" spc="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SMTP.</a:t>
            </a:r>
            <a:endParaRPr sz="1800">
              <a:latin typeface="Arial"/>
              <a:cs typeface="Arial"/>
            </a:endParaRPr>
          </a:p>
          <a:p>
            <a:pPr lvl="2" marL="915035" marR="53340" indent="-280670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Kẻ tấn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lợi dụng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chủ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email không được cấu hình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tốt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để  gửi email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cho</a:t>
            </a:r>
            <a:r>
              <a:rPr dirty="0" sz="18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chúng.</a:t>
            </a:r>
            <a:endParaRPr sz="18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 rác (Spam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emails)</a:t>
            </a:r>
            <a:endParaRPr sz="20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45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Spams là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nhưng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email không mong muốn, thường là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quảng</a:t>
            </a:r>
            <a:r>
              <a:rPr dirty="0" sz="1800" spc="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cáo;</a:t>
            </a:r>
            <a:endParaRPr sz="1800">
              <a:latin typeface="Arial"/>
              <a:cs typeface="Arial"/>
            </a:endParaRPr>
          </a:p>
          <a:p>
            <a:pPr lvl="2" marL="915035" marR="80645" indent="-280670">
              <a:lnSpc>
                <a:spcPct val="100000"/>
              </a:lnSpc>
              <a:spcBef>
                <a:spcPts val="43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Spams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lãng phí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tài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nguyên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thời gian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dùng (phải  lọc,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xóa);</a:t>
            </a:r>
            <a:endParaRPr sz="1800">
              <a:latin typeface="Arial"/>
              <a:cs typeface="Arial"/>
            </a:endParaRPr>
          </a:p>
          <a:p>
            <a:pPr lvl="2" marL="915035" indent="-281305">
              <a:lnSpc>
                <a:spcPct val="100000"/>
              </a:lnSpc>
              <a:spcBef>
                <a:spcPts val="43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Spams cũng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có thể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dùng để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1800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1800" spc="-5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1800" spc="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399"/>
                </a:solidFill>
                <a:latin typeface="Arial"/>
                <a:cs typeface="Arial"/>
              </a:rPr>
              <a:t>hại.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20430" cy="3761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sử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dụng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cửa</a:t>
            </a:r>
            <a:r>
              <a:rPr dirty="0" sz="2400" spc="-4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hậu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cửa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hậu (Back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doors)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 được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lập trình viên tạo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để gỡ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rối và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test  chương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trình.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 cho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trực tiếp vào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mà</a:t>
            </a:r>
            <a:r>
              <a:rPr dirty="0" sz="2000" spc="-20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qua các thủ tục kiểm tra an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ninh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r>
              <a:rPr dirty="0" sz="2000" spc="-1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thường.</a:t>
            </a:r>
            <a:endParaRPr sz="2000">
              <a:latin typeface="Arial"/>
              <a:cs typeface="Arial"/>
            </a:endParaRPr>
          </a:p>
          <a:p>
            <a:pPr lvl="1" marL="634365" marR="113664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 cửa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viên tạo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truy nhập 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bất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hợp  pháp,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nó trở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thành một mối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đe doạ đến an ninh hệ</a:t>
            </a:r>
            <a:r>
              <a:rPr dirty="0" sz="2000" spc="-1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thống.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Rất khó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phát hiện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ra cửa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vì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 được thiết kế và cài</a:t>
            </a:r>
            <a:r>
              <a:rPr dirty="0" sz="2000" spc="-2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đặt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khéo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léo: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hậu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hoạt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trong 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ngữ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cảnh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nào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01380" cy="412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 Social</a:t>
            </a:r>
            <a:r>
              <a:rPr dirty="0" sz="2400" spc="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marR="4699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Tấn công kiểu Social Engineering là 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kỹ thuật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hội đã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thuyết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phục người dùng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lộ thông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 truy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nhập hoặc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có giá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trị cho kẻ tấn</a:t>
            </a:r>
            <a:r>
              <a:rPr dirty="0" sz="24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công.</a:t>
            </a:r>
            <a:endParaRPr sz="2400">
              <a:latin typeface="Arial"/>
              <a:cs typeface="Arial"/>
            </a:endParaRPr>
          </a:p>
          <a:p>
            <a:pPr lvl="1" marL="634365" marR="337820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danh làm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có vị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trí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cao hơn so với</a:t>
            </a:r>
            <a:r>
              <a:rPr dirty="0" sz="2000" spc="-2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nạn  nhân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được sự tin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tưởng;</a:t>
            </a:r>
            <a:endParaRPr sz="2000">
              <a:latin typeface="Arial"/>
              <a:cs typeface="Arial"/>
            </a:endParaRPr>
          </a:p>
          <a:p>
            <a:pPr lvl="1" marL="634365" marR="19304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có thể mạo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là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được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ủy quyền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người</a:t>
            </a:r>
            <a:r>
              <a:rPr dirty="0" sz="2000" spc="-2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 thẩm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quyền 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yêu cầu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 viên tiết lộ thông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 về cá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nhân/tổ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chức.</a:t>
            </a:r>
            <a:endParaRPr sz="2000">
              <a:latin typeface="Arial"/>
              <a:cs typeface="Arial"/>
            </a:endParaRPr>
          </a:p>
          <a:p>
            <a:pPr lvl="1" marL="634365" marR="31178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lập trang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web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để đánh lừa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cung  cấp các thông tin cá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nhân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thông tin tài khoản, thẻ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</a:t>
            </a:r>
            <a:r>
              <a:rPr dirty="0" sz="2000" spc="-2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dụng,…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89645" cy="467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 Social</a:t>
            </a:r>
            <a:r>
              <a:rPr dirty="0" sz="2400" spc="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Trò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lừa đảo Nigeria 4-1-9: lợi dụng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ngây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thơ và</a:t>
            </a:r>
            <a:r>
              <a:rPr dirty="0" sz="24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lòng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tham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của nhiều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người.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lửa đảo gửi thư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email đến nhiều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nhận, mô tả về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1 khoản tiền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(thừa kế,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lợi tức,..)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cần chuyển ra nước</a:t>
            </a:r>
            <a:r>
              <a:rPr dirty="0" sz="2000" spc="-2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ngoài,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nhờ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giúp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đỡ để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hoàn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thành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giao dịch. Khoản tiền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thể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lên đến hàng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chục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trăm triệu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USD.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hứa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sẽ trả cho  người tham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số tiền</a:t>
            </a:r>
            <a:r>
              <a:rPr dirty="0" sz="2000" spc="-1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(20-30%);</a:t>
            </a:r>
            <a:endParaRPr sz="2000">
              <a:latin typeface="Arial"/>
              <a:cs typeface="Arial"/>
            </a:endParaRPr>
          </a:p>
          <a:p>
            <a:pPr lvl="1" marL="634365" marR="3302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phản hồi và đồng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ý tham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gia,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sẽ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 tiếp thư/email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chuyển cho hắn 1 khoản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phí giao 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(từ  vài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ngàn đến hàng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chục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ngàn</a:t>
            </a:r>
            <a:r>
              <a:rPr dirty="0" sz="20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USD);</a:t>
            </a:r>
            <a:endParaRPr sz="2000">
              <a:latin typeface="Arial"/>
              <a:cs typeface="Arial"/>
            </a:endParaRPr>
          </a:p>
          <a:p>
            <a:pPr lvl="1" marL="634365" marR="50736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nhận gửi tiền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kẻ tấn công </a:t>
            </a:r>
            <a:r>
              <a:rPr dirty="0" sz="2000" spc="3370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05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đó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mất 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tiền,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do giao 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mà kẻ tấn công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hứa là giả</a:t>
            </a:r>
            <a:r>
              <a:rPr dirty="0" sz="2000" spc="-114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19160" cy="3822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phishing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Phishing 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Social Engineering, lừa  người dùng để lấy thông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tin cá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nhân,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tin tài khoản,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thẻ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tín</a:t>
            </a:r>
            <a:r>
              <a:rPr dirty="0" sz="24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dụng,…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có thể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mạo trang web của các tổ chức tài chính,</a:t>
            </a:r>
            <a:r>
              <a:rPr dirty="0" sz="2000" spc="-27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ngân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hàng;</a:t>
            </a:r>
            <a:endParaRPr sz="2000">
              <a:latin typeface="Arial"/>
              <a:cs typeface="Arial"/>
            </a:endParaRPr>
          </a:p>
          <a:p>
            <a:pPr lvl="1" marL="634365" marR="22987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Chúng gửi email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(địa chỉ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email thu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thập trên mạng),  yêu cầu xác thực thông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Nếu 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làm theo hướng dẫn </a:t>
            </a:r>
            <a:r>
              <a:rPr dirty="0" sz="2000" spc="3379">
                <a:solidFill>
                  <a:srgbClr val="003399"/>
                </a:solidFill>
                <a:latin typeface="Wingdings"/>
                <a:cs typeface="Wingdings"/>
              </a:rPr>
              <a:t>→</a:t>
            </a:r>
            <a:r>
              <a:rPr dirty="0" sz="2000" spc="-15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cung cấp các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cá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nhân, thông tin tài khoản, thẻ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 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 kẻ tấn</a:t>
            </a:r>
            <a:r>
              <a:rPr dirty="0" sz="2000" spc="-2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406" y="787653"/>
            <a:ext cx="692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phishing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1295400"/>
            <a:ext cx="70866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406" y="787653"/>
            <a:ext cx="692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phishing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291" y="1356360"/>
            <a:ext cx="797356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00084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93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4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pharming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Pharming là kiểu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duyệt người</a:t>
            </a:r>
            <a:r>
              <a:rPr dirty="0" sz="24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dùng:</a:t>
            </a:r>
            <a:endParaRPr sz="2400">
              <a:latin typeface="Arial"/>
              <a:cs typeface="Arial"/>
            </a:endParaRPr>
          </a:p>
          <a:p>
            <a:pPr lvl="1" marL="634365" marR="240665" indent="-267335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gõ 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1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website,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duyệt lại yêu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cầu 1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website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khác (độc</a:t>
            </a:r>
            <a:r>
              <a:rPr dirty="0" sz="20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hại);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thường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sâu,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virus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mềm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độc</a:t>
            </a:r>
            <a:r>
              <a:rPr dirty="0" sz="2000" spc="-1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cài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hệ thống để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khiển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trình duyệt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người</a:t>
            </a:r>
            <a:r>
              <a:rPr dirty="0" sz="2000" spc="-1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dùng;</a:t>
            </a:r>
            <a:endParaRPr sz="2000">
              <a:latin typeface="Arial"/>
              <a:cs typeface="Arial"/>
            </a:endParaRPr>
          </a:p>
          <a:p>
            <a:pPr lvl="1" marL="634365" marR="13970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Kẻ tấn công cũng có thể tấn công vào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thống DNS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thay đổi</a:t>
            </a:r>
            <a:r>
              <a:rPr dirty="0" sz="2000" spc="-2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kết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 vấn: thay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địa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dirty="0" sz="2000" spc="-10">
                <a:solidFill>
                  <a:srgbClr val="003399"/>
                </a:solidFill>
                <a:latin typeface="Arial"/>
                <a:cs typeface="Arial"/>
              </a:rPr>
              <a:t>IP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website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pháp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thành IP của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website độc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hại.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787653"/>
            <a:ext cx="7901305" cy="363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55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pharming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Arial"/>
              <a:cs typeface="Arial"/>
            </a:endParaRPr>
          </a:p>
          <a:p>
            <a:pPr marL="12700" marR="691705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Cài </a:t>
            </a:r>
            <a:r>
              <a:rPr dirty="0" sz="2000" spc="-5">
                <a:latin typeface="Arial"/>
                <a:cs typeface="Arial"/>
              </a:rPr>
              <a:t>đặt  </a:t>
            </a:r>
            <a:r>
              <a:rPr dirty="0" sz="2000">
                <a:latin typeface="Arial"/>
                <a:cs typeface="Arial"/>
              </a:rPr>
              <a:t>malware  </a:t>
            </a:r>
            <a:r>
              <a:rPr dirty="0" sz="2000" spc="-5">
                <a:latin typeface="Arial"/>
                <a:cs typeface="Arial"/>
              </a:rPr>
              <a:t>để điều  khiển  </a:t>
            </a:r>
            <a:r>
              <a:rPr dirty="0" sz="2000">
                <a:latin typeface="Arial"/>
                <a:cs typeface="Arial"/>
              </a:rPr>
              <a:t>trình  </a:t>
            </a:r>
            <a:r>
              <a:rPr dirty="0" sz="2000" spc="-5">
                <a:latin typeface="Arial"/>
                <a:cs typeface="Arial"/>
              </a:rPr>
              <a:t>duyệt  </a:t>
            </a:r>
            <a:r>
              <a:rPr dirty="0" sz="2000">
                <a:latin typeface="Arial"/>
                <a:cs typeface="Arial"/>
              </a:rPr>
              <a:t>của  người  dùng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3688" y="1447800"/>
            <a:ext cx="7731252" cy="45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8920" y="1371600"/>
            <a:ext cx="6123432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5253" y="787653"/>
            <a:ext cx="7296784" cy="4575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2.3 </a:t>
            </a:r>
            <a:r>
              <a:rPr dirty="0" sz="2400" spc="-10" b="1">
                <a:solidFill>
                  <a:srgbClr val="000066"/>
                </a:solidFill>
                <a:latin typeface="Arial"/>
                <a:cs typeface="Arial"/>
              </a:rPr>
              <a:t>Các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dạng tấn công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Tấn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 kiểu</a:t>
            </a:r>
            <a:r>
              <a:rPr dirty="0" sz="2400" spc="-5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pharming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 marR="6512559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Tấn  </a:t>
            </a:r>
            <a:r>
              <a:rPr dirty="0" sz="2400">
                <a:latin typeface="Arial"/>
                <a:cs typeface="Arial"/>
              </a:rPr>
              <a:t>công  vào  </a:t>
            </a:r>
            <a:r>
              <a:rPr dirty="0" sz="2400" spc="-5">
                <a:latin typeface="Arial"/>
                <a:cs typeface="Arial"/>
              </a:rPr>
              <a:t>hệ  </a:t>
            </a:r>
            <a:r>
              <a:rPr dirty="0" sz="2400">
                <a:latin typeface="Arial"/>
                <a:cs typeface="Arial"/>
              </a:rPr>
              <a:t>thống  </a:t>
            </a:r>
            <a:r>
              <a:rPr dirty="0" sz="2400" spc="-10">
                <a:latin typeface="Arial"/>
                <a:cs typeface="Arial"/>
              </a:rPr>
              <a:t>DNS</a:t>
            </a:r>
            <a:endParaRPr sz="2400">
              <a:latin typeface="Arial"/>
              <a:cs typeface="Arial"/>
            </a:endParaRPr>
          </a:p>
          <a:p>
            <a:pPr marL="12700" marR="624395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để  </a:t>
            </a:r>
            <a:r>
              <a:rPr dirty="0" sz="2400">
                <a:latin typeface="Arial"/>
                <a:cs typeface="Arial"/>
              </a:rPr>
              <a:t>chuyển  </a:t>
            </a:r>
            <a:r>
              <a:rPr dirty="0" sz="2400" spc="-5">
                <a:latin typeface="Arial"/>
                <a:cs typeface="Arial"/>
              </a:rPr>
              <a:t>hướng  </a:t>
            </a:r>
            <a:r>
              <a:rPr dirty="0" sz="2400" spc="-5">
                <a:latin typeface="Arial"/>
                <a:cs typeface="Arial"/>
              </a:rPr>
              <a:t>w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bs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5845" y="6368312"/>
            <a:ext cx="573849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  <a:tabLst>
                <a:tab pos="5007610" algn="l"/>
              </a:tabLst>
            </a:pP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b="1">
                <a:latin typeface="Arial"/>
                <a:cs typeface="Arial"/>
              </a:rPr>
              <a:t>VIÊN: </a:t>
            </a:r>
            <a:r>
              <a:rPr dirty="0" sz="1400" spc="-5" b="1">
                <a:latin typeface="Arial"/>
                <a:cs typeface="Arial"/>
              </a:rPr>
              <a:t>TS. HOÀNG</a:t>
            </a:r>
            <a:r>
              <a:rPr dirty="0" sz="1400" spc="5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XUÂN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DẬU	</a:t>
            </a:r>
            <a:r>
              <a:rPr dirty="0" baseline="-25793" sz="2100" spc="-30" b="1">
                <a:latin typeface="Arial"/>
                <a:cs typeface="Arial"/>
              </a:rPr>
              <a:t>Trang</a:t>
            </a:r>
            <a:r>
              <a:rPr dirty="0" baseline="-25793" sz="2100" spc="-142" b="1">
                <a:latin typeface="Arial"/>
                <a:cs typeface="Arial"/>
              </a:rPr>
              <a:t> </a:t>
            </a:r>
            <a:r>
              <a:rPr dirty="0" baseline="-25793" sz="2100" spc="-7" b="1">
                <a:latin typeface="Arial"/>
                <a:cs typeface="Arial"/>
              </a:rPr>
              <a:t>89</a:t>
            </a:r>
            <a:endParaRPr baseline="-25793"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794" y="6583936"/>
            <a:ext cx="39878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 sz="1400" spc="-5" b="1">
                <a:latin typeface="Arial"/>
                <a:cs typeface="Arial"/>
              </a:rPr>
              <a:t>BỘ </a:t>
            </a:r>
            <a:r>
              <a:rPr dirty="0" sz="1400" spc="5" b="1">
                <a:latin typeface="Arial"/>
                <a:cs typeface="Arial"/>
              </a:rPr>
              <a:t>MÔN: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spc="-5" b="1">
                <a:latin typeface="Arial"/>
                <a:cs typeface="Arial"/>
              </a:rPr>
              <a:t>THÔNG </a:t>
            </a:r>
            <a:r>
              <a:rPr dirty="0" sz="1400" b="1">
                <a:latin typeface="Arial"/>
                <a:cs typeface="Arial"/>
              </a:rPr>
              <a:t>TIN - </a:t>
            </a:r>
            <a:r>
              <a:rPr dirty="0" sz="1400" spc="-5" b="1">
                <a:latin typeface="Arial"/>
                <a:cs typeface="Arial"/>
              </a:rPr>
              <a:t>KHOA</a:t>
            </a:r>
            <a:r>
              <a:rPr dirty="0" sz="1400" spc="-1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CNTT1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426"/>
            <a:ext cx="8445500" cy="44399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2.1 Khái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quát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về mối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đe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dọa,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lỗ hổng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tấn</a:t>
            </a:r>
            <a:r>
              <a:rPr dirty="0" sz="2400" spc="-1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công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loại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công: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4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loại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Giả mạo (Fabrications): Giả mạo thông tin thường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đánh lừa</a:t>
            </a:r>
            <a:r>
              <a:rPr dirty="0" sz="2000" spc="-2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người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thường;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Chặn bắt (Interceptions): liên quan đến việc nghe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trộm trên</a:t>
            </a:r>
            <a:r>
              <a:rPr dirty="0" sz="20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đường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truyền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chuyển hướng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để 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trái</a:t>
            </a:r>
            <a:r>
              <a:rPr dirty="0" sz="2000" spc="-1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phép;</a:t>
            </a:r>
            <a:endParaRPr sz="2000">
              <a:latin typeface="Arial"/>
              <a:cs typeface="Arial"/>
            </a:endParaRPr>
          </a:p>
          <a:p>
            <a:pPr lvl="1" marL="634365" marR="20955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ngắt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quãng (Interruptions):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gây ngắt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kênh truyền thông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dirty="0" sz="2000" spc="-2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cản 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truyền dữ</a:t>
            </a:r>
            <a:r>
              <a:rPr dirty="0" sz="2000" spc="-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(Modifications):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liên quan đến việc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thông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trên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đường truyền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dữ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r>
              <a:rPr dirty="0" sz="2000" spc="-1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pc="-20"/>
              <a:t>Trang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6094" y="787653"/>
            <a:ext cx="466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</a:t>
            </a:r>
            <a:r>
              <a:rPr dirty="0" sz="2400" spc="-9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hại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1158" y="1404366"/>
            <a:ext cx="1638300" cy="64643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64465" marR="158750" indent="165735">
              <a:lnSpc>
                <a:spcPct val="100000"/>
              </a:lnSpc>
              <a:spcBef>
                <a:spcPts val="305"/>
              </a:spcBef>
            </a:pPr>
            <a:r>
              <a:rPr dirty="0" sz="1800" spc="-5">
                <a:latin typeface="Arial"/>
                <a:cs typeface="Arial"/>
              </a:rPr>
              <a:t>Các </a:t>
            </a:r>
            <a:r>
              <a:rPr dirty="0" sz="1800" spc="-10">
                <a:latin typeface="Arial"/>
                <a:cs typeface="Arial"/>
              </a:rPr>
              <a:t>phần  </a:t>
            </a:r>
            <a:r>
              <a:rPr dirty="0" sz="1800">
                <a:latin typeface="Arial"/>
                <a:cs typeface="Arial"/>
              </a:rPr>
              <a:t>mềm </a:t>
            </a:r>
            <a:r>
              <a:rPr dirty="0" sz="1800" spc="-5">
                <a:latin typeface="Arial"/>
                <a:cs typeface="Arial"/>
              </a:rPr>
              <a:t>độc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hại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489" y="2721101"/>
            <a:ext cx="1638300" cy="64770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Cần chương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chủ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9685" y="2721101"/>
            <a:ext cx="2004060" cy="64770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Không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cần</a:t>
            </a:r>
            <a:endParaRPr sz="18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chương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chủ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0140" y="2072639"/>
            <a:ext cx="1999614" cy="635635"/>
          </a:xfrm>
          <a:custGeom>
            <a:avLst/>
            <a:gdLst/>
            <a:ahLst/>
            <a:cxnLst/>
            <a:rect l="l" t="t" r="r" b="b"/>
            <a:pathLst>
              <a:path w="1999615" h="635635">
                <a:moveTo>
                  <a:pt x="0" y="0"/>
                </a:moveTo>
                <a:lnTo>
                  <a:pt x="1999488" y="6355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0923" y="2060448"/>
            <a:ext cx="1668780" cy="658495"/>
          </a:xfrm>
          <a:custGeom>
            <a:avLst/>
            <a:gdLst/>
            <a:ahLst/>
            <a:cxnLst/>
            <a:rect l="l" t="t" r="r" b="b"/>
            <a:pathLst>
              <a:path w="1668779" h="658494">
                <a:moveTo>
                  <a:pt x="1668779" y="0"/>
                </a:moveTo>
                <a:lnTo>
                  <a:pt x="0" y="6583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1258" y="4293870"/>
            <a:ext cx="894715" cy="64643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60655" marR="154940" indent="3175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latin typeface="Arial"/>
                <a:cs typeface="Arial"/>
              </a:rPr>
              <a:t>Back  d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0729" y="4293870"/>
            <a:ext cx="894715" cy="64643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04775" marR="96520" indent="69850">
              <a:lnSpc>
                <a:spcPct val="100000"/>
              </a:lnSpc>
              <a:spcBef>
                <a:spcPts val="310"/>
              </a:spcBef>
            </a:pPr>
            <a:r>
              <a:rPr dirty="0" sz="1800" spc="-10">
                <a:latin typeface="Arial"/>
                <a:cs typeface="Arial"/>
              </a:rPr>
              <a:t>Logic  </a:t>
            </a:r>
            <a:r>
              <a:rPr dirty="0" sz="1800" spc="-5">
                <a:latin typeface="Arial"/>
                <a:cs typeface="Arial"/>
              </a:rPr>
              <a:t>b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1433" y="4293870"/>
            <a:ext cx="894715" cy="64643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04775" marR="96520" indent="22860">
              <a:lnSpc>
                <a:spcPct val="100000"/>
              </a:lnSpc>
              <a:spcBef>
                <a:spcPts val="310"/>
              </a:spcBef>
            </a:pPr>
            <a:r>
              <a:rPr dirty="0" sz="1800" spc="-15">
                <a:latin typeface="Arial"/>
                <a:cs typeface="Arial"/>
              </a:rPr>
              <a:t>Trojan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1282" y="4293870"/>
            <a:ext cx="992505" cy="65405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450"/>
              </a:spcBef>
            </a:pPr>
            <a:r>
              <a:rPr dirty="0" sz="1800" spc="-10">
                <a:latin typeface="Arial"/>
                <a:cs typeface="Arial"/>
              </a:rPr>
              <a:t>Viruses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8123" y="3389376"/>
            <a:ext cx="681355" cy="890269"/>
          </a:xfrm>
          <a:custGeom>
            <a:avLst/>
            <a:gdLst/>
            <a:ahLst/>
            <a:cxnLst/>
            <a:rect l="l" t="t" r="r" b="b"/>
            <a:pathLst>
              <a:path w="681354" h="890270">
                <a:moveTo>
                  <a:pt x="0" y="0"/>
                </a:moveTo>
                <a:lnTo>
                  <a:pt x="681227" y="8900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60008" y="3389376"/>
            <a:ext cx="500380" cy="902335"/>
          </a:xfrm>
          <a:custGeom>
            <a:avLst/>
            <a:gdLst/>
            <a:ahLst/>
            <a:cxnLst/>
            <a:rect l="l" t="t" r="r" b="b"/>
            <a:pathLst>
              <a:path w="500379" h="902335">
                <a:moveTo>
                  <a:pt x="499871" y="0"/>
                </a:moveTo>
                <a:lnTo>
                  <a:pt x="0" y="9022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45691" y="3389376"/>
            <a:ext cx="1073150" cy="902335"/>
          </a:xfrm>
          <a:custGeom>
            <a:avLst/>
            <a:gdLst/>
            <a:ahLst/>
            <a:cxnLst/>
            <a:rect l="l" t="t" r="r" b="b"/>
            <a:pathLst>
              <a:path w="1073150" h="902335">
                <a:moveTo>
                  <a:pt x="1072896" y="0"/>
                </a:moveTo>
                <a:lnTo>
                  <a:pt x="0" y="9022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65704" y="3377184"/>
            <a:ext cx="1647825" cy="914400"/>
          </a:xfrm>
          <a:custGeom>
            <a:avLst/>
            <a:gdLst/>
            <a:ahLst/>
            <a:cxnLst/>
            <a:rect l="l" t="t" r="r" b="b"/>
            <a:pathLst>
              <a:path w="1647825" h="914400">
                <a:moveTo>
                  <a:pt x="281939" y="12191"/>
                </a:moveTo>
                <a:lnTo>
                  <a:pt x="1647444" y="914399"/>
                </a:lnTo>
              </a:path>
              <a:path w="1647825" h="914400">
                <a:moveTo>
                  <a:pt x="0" y="0"/>
                </a:moveTo>
                <a:lnTo>
                  <a:pt x="562356" y="914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1739" y="3377184"/>
            <a:ext cx="195580" cy="914400"/>
          </a:xfrm>
          <a:custGeom>
            <a:avLst/>
            <a:gdLst/>
            <a:ahLst/>
            <a:cxnLst/>
            <a:rect l="l" t="t" r="r" b="b"/>
            <a:pathLst>
              <a:path w="195580" h="914400">
                <a:moveTo>
                  <a:pt x="195072" y="0"/>
                </a:moveTo>
                <a:lnTo>
                  <a:pt x="0" y="914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48705" y="4293870"/>
            <a:ext cx="992505" cy="65405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450"/>
              </a:spcBef>
            </a:pPr>
            <a:r>
              <a:rPr dirty="0" sz="1800" spc="-15">
                <a:latin typeface="Arial"/>
                <a:cs typeface="Arial"/>
              </a:rPr>
              <a:t>Worms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2433" y="4293870"/>
            <a:ext cx="992505" cy="654050"/>
          </a:xfrm>
          <a:prstGeom prst="rect">
            <a:avLst/>
          </a:prstGeom>
          <a:ln w="19050">
            <a:solidFill>
              <a:srgbClr val="FF00FF"/>
            </a:solidFill>
          </a:ln>
        </p:spPr>
        <p:txBody>
          <a:bodyPr wrap="square" lIns="0" tIns="18415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450"/>
              </a:spcBef>
            </a:pPr>
            <a:r>
              <a:rPr dirty="0" sz="1800" spc="-5">
                <a:latin typeface="Arial"/>
                <a:cs typeface="Arial"/>
              </a:rPr>
              <a:t>Zombie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5917" y="5424322"/>
            <a:ext cx="2310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Các phần </a:t>
            </a:r>
            <a:r>
              <a:rPr dirty="0" sz="1800">
                <a:latin typeface="Arial"/>
                <a:cs typeface="Arial"/>
              </a:rPr>
              <a:t>mềm có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khả  năng </a:t>
            </a:r>
            <a:r>
              <a:rPr dirty="0" sz="1800">
                <a:latin typeface="Arial"/>
                <a:cs typeface="Arial"/>
              </a:rPr>
              <a:t>tự </a:t>
            </a:r>
            <a:r>
              <a:rPr dirty="0" sz="1800" spc="-5">
                <a:latin typeface="Arial"/>
                <a:cs typeface="Arial"/>
              </a:rPr>
              <a:t>nhân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bản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20967" y="5023103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4450" y="63500"/>
                </a:moveTo>
                <a:lnTo>
                  <a:pt x="31750" y="63500"/>
                </a:lnTo>
                <a:lnTo>
                  <a:pt x="31750" y="414528"/>
                </a:lnTo>
                <a:lnTo>
                  <a:pt x="44450" y="414528"/>
                </a:lnTo>
                <a:lnTo>
                  <a:pt x="44450" y="63500"/>
                </a:lnTo>
                <a:close/>
              </a:path>
              <a:path w="76200" h="4146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46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92468" y="4986528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5">
                <a:moveTo>
                  <a:pt x="701452" y="31463"/>
                </a:moveTo>
                <a:lnTo>
                  <a:pt x="0" y="421132"/>
                </a:lnTo>
                <a:lnTo>
                  <a:pt x="6096" y="432308"/>
                </a:lnTo>
                <a:lnTo>
                  <a:pt x="707624" y="42597"/>
                </a:lnTo>
                <a:lnTo>
                  <a:pt x="701452" y="31463"/>
                </a:lnTo>
                <a:close/>
              </a:path>
              <a:path w="771525" h="432435">
                <a:moveTo>
                  <a:pt x="753854" y="25273"/>
                </a:moveTo>
                <a:lnTo>
                  <a:pt x="712597" y="25273"/>
                </a:lnTo>
                <a:lnTo>
                  <a:pt x="718692" y="36449"/>
                </a:lnTo>
                <a:lnTo>
                  <a:pt x="707624" y="42597"/>
                </a:lnTo>
                <a:lnTo>
                  <a:pt x="723010" y="70358"/>
                </a:lnTo>
                <a:lnTo>
                  <a:pt x="753854" y="25273"/>
                </a:lnTo>
                <a:close/>
              </a:path>
              <a:path w="771525" h="432435">
                <a:moveTo>
                  <a:pt x="712597" y="25273"/>
                </a:moveTo>
                <a:lnTo>
                  <a:pt x="701452" y="31463"/>
                </a:lnTo>
                <a:lnTo>
                  <a:pt x="707624" y="42597"/>
                </a:lnTo>
                <a:lnTo>
                  <a:pt x="718692" y="36449"/>
                </a:lnTo>
                <a:lnTo>
                  <a:pt x="712597" y="25273"/>
                </a:lnTo>
                <a:close/>
              </a:path>
              <a:path w="771525" h="432435">
                <a:moveTo>
                  <a:pt x="771143" y="0"/>
                </a:moveTo>
                <a:lnTo>
                  <a:pt x="686053" y="3683"/>
                </a:lnTo>
                <a:lnTo>
                  <a:pt x="701452" y="31463"/>
                </a:lnTo>
                <a:lnTo>
                  <a:pt x="712597" y="25273"/>
                </a:lnTo>
                <a:lnTo>
                  <a:pt x="753854" y="25273"/>
                </a:lnTo>
                <a:lnTo>
                  <a:pt x="77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3835" y="4998720"/>
            <a:ext cx="770255" cy="469265"/>
          </a:xfrm>
          <a:custGeom>
            <a:avLst/>
            <a:gdLst/>
            <a:ahLst/>
            <a:cxnLst/>
            <a:rect l="l" t="t" r="r" b="b"/>
            <a:pathLst>
              <a:path w="770254" h="469264">
                <a:moveTo>
                  <a:pt x="68513" y="33992"/>
                </a:moveTo>
                <a:lnTo>
                  <a:pt x="61952" y="44814"/>
                </a:lnTo>
                <a:lnTo>
                  <a:pt x="763269" y="468756"/>
                </a:lnTo>
                <a:lnTo>
                  <a:pt x="769874" y="457834"/>
                </a:lnTo>
                <a:lnTo>
                  <a:pt x="68513" y="33992"/>
                </a:lnTo>
                <a:close/>
              </a:path>
              <a:path w="770254" h="469264">
                <a:moveTo>
                  <a:pt x="0" y="0"/>
                </a:moveTo>
                <a:lnTo>
                  <a:pt x="45465" y="72008"/>
                </a:lnTo>
                <a:lnTo>
                  <a:pt x="61952" y="44814"/>
                </a:lnTo>
                <a:lnTo>
                  <a:pt x="51053" y="38226"/>
                </a:lnTo>
                <a:lnTo>
                  <a:pt x="57658" y="27431"/>
                </a:lnTo>
                <a:lnTo>
                  <a:pt x="72490" y="27431"/>
                </a:lnTo>
                <a:lnTo>
                  <a:pt x="84962" y="6857"/>
                </a:lnTo>
                <a:lnTo>
                  <a:pt x="0" y="0"/>
                </a:lnTo>
                <a:close/>
              </a:path>
              <a:path w="770254" h="469264">
                <a:moveTo>
                  <a:pt x="57658" y="27431"/>
                </a:moveTo>
                <a:lnTo>
                  <a:pt x="51053" y="38226"/>
                </a:lnTo>
                <a:lnTo>
                  <a:pt x="61952" y="44814"/>
                </a:lnTo>
                <a:lnTo>
                  <a:pt x="68513" y="33992"/>
                </a:lnTo>
                <a:lnTo>
                  <a:pt x="57658" y="27431"/>
                </a:lnTo>
                <a:close/>
              </a:path>
              <a:path w="770254" h="469264">
                <a:moveTo>
                  <a:pt x="72490" y="27431"/>
                </a:moveTo>
                <a:lnTo>
                  <a:pt x="57658" y="27431"/>
                </a:lnTo>
                <a:lnTo>
                  <a:pt x="68513" y="33992"/>
                </a:lnTo>
                <a:lnTo>
                  <a:pt x="7249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71230" cy="476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85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Logic</a:t>
            </a:r>
            <a:r>
              <a:rPr dirty="0" sz="2400" spc="-7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bombs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"/>
              <a:cs typeface="Arial"/>
            </a:endParaRPr>
          </a:p>
          <a:p>
            <a:pPr marL="355600" marR="354330" indent="-342900">
              <a:lnSpc>
                <a:spcPct val="801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Bom logic (Logic bombs) thường được “nhúng”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  chương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bình thường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hẹn giờ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“phát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nổ”  trong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số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điều kiện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thể.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Điều kiện để bom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“phát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nổ”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là: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Sự xuất hiện hoặc biến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mất của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files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cụ</a:t>
            </a:r>
            <a:r>
              <a:rPr dirty="0" sz="20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thể;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ts val="2400"/>
              </a:lnSpc>
              <a:spcBef>
                <a:spcPts val="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Một ngày nào đó, hoặc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ngày trong</a:t>
            </a:r>
            <a:r>
              <a:rPr dirty="0" sz="2000" spc="-1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tuần.</a:t>
            </a:r>
            <a:endParaRPr sz="2000">
              <a:latin typeface="Arial"/>
              <a:cs typeface="Arial"/>
            </a:endParaRPr>
          </a:p>
          <a:p>
            <a:pPr marL="355600" marR="509905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“phát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nổ” bom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logic 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xoá dữ liệu,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files, tắt cả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thống...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Ví dụ: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bom logic do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Tim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Lloyd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cài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lại đã “phát nổ”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tại  công ty Omega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Engieering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ngày 30/7/1996, 20 ngày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sau  khi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Tim Lloyd bị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thải. Bom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logic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này đã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sạch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bản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thiết kế và các chương trình,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gây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thiệt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hại 10 triệu USD. Tim  Lloyd bị phạt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triệu USD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41 tháng</a:t>
            </a:r>
            <a:r>
              <a:rPr dirty="0" sz="2400" spc="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tù.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762" y="636142"/>
            <a:ext cx="7327265" cy="106045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Trojan</a:t>
            </a:r>
            <a:r>
              <a:rPr dirty="0" sz="2400" spc="-6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horses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Trojan horses lấy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tên theo tích "Con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ngựa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thành</a:t>
            </a:r>
            <a:r>
              <a:rPr dirty="0" sz="24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Troy"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0411" y="1812035"/>
            <a:ext cx="7312152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463280" cy="378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Trojan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horses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5"/>
              </a:lnSpc>
              <a:spcBef>
                <a:spcPts val="19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Trojan horses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chứa mã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độc, thường giả danh</a:t>
            </a:r>
            <a:r>
              <a:rPr dirty="0" sz="2400" spc="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những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chương trình có ích,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nhằm lừa người dùng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</a:t>
            </a:r>
            <a:r>
              <a:rPr dirty="0" sz="24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chúng.</a:t>
            </a:r>
            <a:endParaRPr sz="2400">
              <a:latin typeface="Arial"/>
              <a:cs typeface="Arial"/>
            </a:endParaRPr>
          </a:p>
          <a:p>
            <a:pPr marL="355600" marR="252729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Trojan horses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thực thi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gián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tiếp  các tác vụ, mà tác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 chúng không thể thực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r>
              <a:rPr dirty="0" sz="2400" spc="-9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trực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tiếp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do không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quyền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truy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nhập.</a:t>
            </a:r>
            <a:endParaRPr sz="2400">
              <a:latin typeface="Arial"/>
              <a:cs typeface="Arial"/>
            </a:endParaRPr>
          </a:p>
          <a:p>
            <a:pPr marL="355600" marR="156210" indent="-342900">
              <a:lnSpc>
                <a:spcPts val="23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VD: trong 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thống nhiều users,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tạo ra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trojan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đội lốt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hữu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ích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ở thư mục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chung. Khi trojan này 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thực thi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</a:t>
            </a: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khác,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045"/>
              </a:lnSpc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sẽ cho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phép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tất cả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truy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nhập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files</a:t>
            </a:r>
            <a:r>
              <a:rPr dirty="0" sz="24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2857" y="787653"/>
            <a:ext cx="6017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dạng 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11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Zombie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345691"/>
            <a:ext cx="7632192" cy="506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057" y="787653"/>
            <a:ext cx="6017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8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Zombie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7255" y="1260347"/>
            <a:ext cx="6233160" cy="545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509635" cy="439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42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3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Zombie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55600" marR="13525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Zombie là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thiết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kế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giành quyền  kiểm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soát một máy tính có kết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nối Internet,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sử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dụng máy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bị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kiểm soát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hệ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thống</a:t>
            </a:r>
            <a:r>
              <a:rPr dirty="0" sz="24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Các zombies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(còn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gọi là bots) thường được dùng</a:t>
            </a:r>
            <a:r>
              <a:rPr dirty="0" sz="2400" spc="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tấn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công DDoS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máy chủ/website</a:t>
            </a:r>
            <a:r>
              <a:rPr dirty="0" sz="2400" spc="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lớn.</a:t>
            </a:r>
            <a:endParaRPr sz="2400">
              <a:latin typeface="Arial"/>
              <a:cs typeface="Arial"/>
            </a:endParaRPr>
          </a:p>
          <a:p>
            <a:pPr lvl="1" marL="634365" marR="5080" indent="-267335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Tin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tặc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zombie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chiếm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quyền điều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khiền một lượng rất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lớn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tính, hình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thành mạng máy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ma,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hoặc botnet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sử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cho</a:t>
            </a:r>
            <a:r>
              <a:rPr dirty="0" sz="2000" spc="-2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gửi 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spam mails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tấn công</a:t>
            </a:r>
            <a:r>
              <a:rPr dirty="0" sz="2000" spc="-9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DDoS.</a:t>
            </a:r>
            <a:endParaRPr sz="2000">
              <a:latin typeface="Arial"/>
              <a:cs typeface="Arial"/>
            </a:endParaRPr>
          </a:p>
          <a:p>
            <a:pPr marL="355600" marR="675005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Rất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khó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để lần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vết 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phát hiện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ra tác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giả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tạo ra và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điều  khiển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zombies.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9913" y="787653"/>
            <a:ext cx="6035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5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371600"/>
            <a:ext cx="75438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3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30565" cy="319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47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5"/>
              </a:lnSpc>
              <a:spcBef>
                <a:spcPts val="19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 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“nhiễm”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các</a:t>
            </a:r>
            <a:r>
              <a:rPr dirty="0" sz="24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trình khác,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bằng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cách sửa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các chương trình</a:t>
            </a:r>
            <a:r>
              <a:rPr dirty="0" sz="24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này.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Nếu các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đã bị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sửa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chứa virus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kích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hoạt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thì virus sẽ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tiếp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tục “lây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nhiễm”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 các chương trình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algn="just" marL="355600" marR="17780" indent="-342900">
              <a:lnSpc>
                <a:spcPts val="23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Giống như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 sinh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học,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virus máy tính cũng có khả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năng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nhân bản,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sang các chương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khác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mà 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nó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tiếp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xúc.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825" y="32426"/>
            <a:ext cx="6495415" cy="5695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Arial"/>
                <a:cs typeface="Arial"/>
              </a:rPr>
              <a:t>BÀI </a:t>
            </a:r>
            <a:r>
              <a:rPr dirty="0" sz="1400" spc="-10" b="1">
                <a:latin typeface="Arial"/>
                <a:cs typeface="Arial"/>
              </a:rPr>
              <a:t>GIẢNG </a:t>
            </a:r>
            <a:r>
              <a:rPr dirty="0" sz="1400" spc="5" b="1">
                <a:latin typeface="Arial"/>
                <a:cs typeface="Arial"/>
              </a:rPr>
              <a:t>MÔN </a:t>
            </a:r>
            <a:r>
              <a:rPr dirty="0" sz="1400" spc="-5" b="1">
                <a:latin typeface="Arial"/>
                <a:cs typeface="Arial"/>
              </a:rPr>
              <a:t>HỌC </a:t>
            </a:r>
            <a:r>
              <a:rPr dirty="0" sz="1400" spc="-20" b="1">
                <a:latin typeface="Arial"/>
                <a:cs typeface="Arial"/>
              </a:rPr>
              <a:t>AN </a:t>
            </a:r>
            <a:r>
              <a:rPr dirty="0" sz="1400" spc="-10" b="1">
                <a:latin typeface="Arial"/>
                <a:cs typeface="Arial"/>
              </a:rPr>
              <a:t>TOÀN </a:t>
            </a:r>
            <a:r>
              <a:rPr dirty="0" sz="1400" b="1">
                <a:latin typeface="Arial"/>
                <a:cs typeface="Arial"/>
              </a:rPr>
              <a:t>VÀ </a:t>
            </a:r>
            <a:r>
              <a:rPr dirty="0" sz="1400" spc="-20" b="1">
                <a:latin typeface="Arial"/>
                <a:cs typeface="Arial"/>
              </a:rPr>
              <a:t>BẢO </a:t>
            </a:r>
            <a:r>
              <a:rPr dirty="0" sz="1400" spc="-10" b="1">
                <a:latin typeface="Arial"/>
                <a:cs typeface="Arial"/>
              </a:rPr>
              <a:t>MẬT </a:t>
            </a:r>
            <a:r>
              <a:rPr dirty="0" sz="1400" spc="-5" b="1">
                <a:latin typeface="Arial"/>
                <a:cs typeface="Arial"/>
              </a:rPr>
              <a:t>HỆ THỐNG THÔNG</a:t>
            </a:r>
            <a:r>
              <a:rPr dirty="0" sz="1400" spc="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600" spc="-10" b="1">
                <a:latin typeface="Arial"/>
                <a:cs typeface="Arial"/>
              </a:rPr>
              <a:t>CHƯƠNG </a:t>
            </a:r>
            <a:r>
              <a:rPr dirty="0" sz="1600" spc="-5" b="1">
                <a:latin typeface="Arial"/>
                <a:cs typeface="Arial"/>
              </a:rPr>
              <a:t>2 – CÁC </a:t>
            </a:r>
            <a:r>
              <a:rPr dirty="0" sz="1600" spc="-20" b="1">
                <a:latin typeface="Arial"/>
                <a:cs typeface="Arial"/>
              </a:rPr>
              <a:t>DẠNG TẤN </a:t>
            </a:r>
            <a:r>
              <a:rPr dirty="0" sz="1600" spc="-10" b="1">
                <a:latin typeface="Arial"/>
                <a:cs typeface="Arial"/>
              </a:rPr>
              <a:t>CÔNG </a:t>
            </a:r>
            <a:r>
              <a:rPr dirty="0" sz="1600" spc="-5" b="1">
                <a:latin typeface="Arial"/>
                <a:cs typeface="Arial"/>
              </a:rPr>
              <a:t>VÀ CÁC </a:t>
            </a:r>
            <a:r>
              <a:rPr dirty="0" sz="1600" spc="-15" b="1">
                <a:latin typeface="Arial"/>
                <a:cs typeface="Arial"/>
              </a:rPr>
              <a:t>PHẦN </a:t>
            </a:r>
            <a:r>
              <a:rPr dirty="0" sz="1600" spc="-5" b="1">
                <a:latin typeface="Arial"/>
                <a:cs typeface="Arial"/>
              </a:rPr>
              <a:t>MỀM </a:t>
            </a:r>
            <a:r>
              <a:rPr dirty="0" sz="1600" spc="-10" b="1">
                <a:latin typeface="Arial"/>
                <a:cs typeface="Arial"/>
              </a:rPr>
              <a:t>ĐỘC</a:t>
            </a:r>
            <a:r>
              <a:rPr dirty="0" sz="1600" spc="254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HẠI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ts val="1650"/>
              </a:lnSpc>
            </a:pPr>
            <a:r>
              <a:rPr dirty="0" spc="-10"/>
              <a:t>GIẢNG </a:t>
            </a:r>
            <a:r>
              <a:rPr dirty="0"/>
              <a:t>VIÊN: </a:t>
            </a:r>
            <a:r>
              <a:rPr dirty="0" spc="-5"/>
              <a:t>TS. HOÀNG XUÂN</a:t>
            </a:r>
            <a:r>
              <a:rPr dirty="0" spc="5"/>
              <a:t> </a:t>
            </a:r>
            <a:r>
              <a:rPr dirty="0" spc="-20"/>
              <a:t>DẬU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pc="-5"/>
              <a:t>BỘ </a:t>
            </a:r>
            <a:r>
              <a:rPr dirty="0" spc="5"/>
              <a:t>MÔN: </a:t>
            </a:r>
            <a:r>
              <a:rPr dirty="0" spc="-20"/>
              <a:t>AN </a:t>
            </a:r>
            <a:r>
              <a:rPr dirty="0" spc="-10"/>
              <a:t>TOÀN </a:t>
            </a:r>
            <a:r>
              <a:rPr dirty="0" spc="-5"/>
              <a:t>THÔNG </a:t>
            </a:r>
            <a:r>
              <a:rPr dirty="0"/>
              <a:t>TIN - </a:t>
            </a:r>
            <a:r>
              <a:rPr dirty="0" spc="-5"/>
              <a:t>KHOA</a:t>
            </a:r>
            <a:r>
              <a:rPr dirty="0" spc="-140"/>
              <a:t> </a:t>
            </a:r>
            <a:r>
              <a:rPr dirty="0" spc="-5"/>
              <a:t>CNTT1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441566"/>
            <a:ext cx="138112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  <a:hlinkClick r:id="rId2"/>
              </a:rPr>
              <a:t>www.ptit.edu.vn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264" y="6436689"/>
            <a:ext cx="880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 b="1">
                <a:latin typeface="Arial"/>
                <a:cs typeface="Arial"/>
              </a:rPr>
              <a:t>Trang</a:t>
            </a:r>
            <a:r>
              <a:rPr dirty="0" sz="1400" spc="-70" b="1">
                <a:latin typeface="Arial"/>
                <a:cs typeface="Arial"/>
              </a:rPr>
              <a:t> </a:t>
            </a:r>
            <a:fld id="{81D60167-4931-47E6-BA6A-407CBD079E47}" type="slidenum">
              <a:rPr dirty="0" sz="1400" b="1">
                <a:latin typeface="Arial"/>
                <a:cs typeface="Arial"/>
              </a:rPr>
              <a:t>100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653"/>
            <a:ext cx="8395335" cy="323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47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2.4 Các dạng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phần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mềm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độc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hại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dirty="0" sz="2400" spc="-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Viruses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Có nhiều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đường lây nhiễm</a:t>
            </a:r>
            <a:r>
              <a:rPr dirty="0" sz="2400" spc="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virus:</a:t>
            </a:r>
            <a:endParaRPr sz="24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spcBef>
                <a:spcPts val="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Sao chép</a:t>
            </a:r>
            <a:r>
              <a:rPr dirty="0" sz="20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ct val="100000"/>
              </a:lnSpc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lvl="1" marL="634365" indent="-267335">
              <a:lnSpc>
                <a:spcPts val="2400"/>
              </a:lnSpc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Gọi các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ứng dụng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dirty="0" sz="2000" spc="-5">
                <a:solidFill>
                  <a:srgbClr val="003399"/>
                </a:solidFill>
                <a:latin typeface="Arial"/>
                <a:cs typeface="Arial"/>
              </a:rPr>
              <a:t>qua</a:t>
            </a:r>
            <a:r>
              <a:rPr dirty="0" sz="2000" spc="-1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9"/>
                </a:solidFill>
                <a:latin typeface="Arial"/>
                <a:cs typeface="Arial"/>
              </a:rPr>
              <a:t>mạng,...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Virus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có thể thực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 được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mọi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mà một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trình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thông thường có thể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thực</a:t>
            </a:r>
            <a:r>
              <a:rPr dirty="0" sz="2400" spc="-2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Khi đã lây nhiễm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vào một chương trình, virus tự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động được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khi chương trình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này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chạy.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Dau Hoang</dc:creator>
  <dc:title>Slide 1</dc:title>
  <dcterms:created xsi:type="dcterms:W3CDTF">2022-03-20T14:30:23Z</dcterms:created>
  <dcterms:modified xsi:type="dcterms:W3CDTF">2022-03-20T14:30:23Z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2022-03-20T00:00:00Z</vt:filetime>
  </property>
</Properties>
</file>