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43B2-E55B-4977-B71E-636DDF178FA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A1CD8-1993-47B7-B510-F0FBF507E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EDM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,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4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Đây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đơn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nhanh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sinh ra. Sau khi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DDL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công nhưng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linh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A1CD8-1993-47B7-B510-F0FBF507EA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7F0BAC-9E1A-447B-9C95-CF3A3549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DD1745F-79A7-4A21-A95E-94B513C4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C0A291-3BF1-42BE-B054-2C94483F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6DD0F0-2DB2-4AED-AFF5-4F7D030E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FCFC9-1707-45EB-AE8D-D5A3318B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70ECCD-ACDE-475E-B095-45E57175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3496302-32DF-432B-B7BB-203C02F3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B8851CF-C900-4774-BC02-739E83D1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2DA8A5-598F-497E-8F41-3487A272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6560ED-B296-42C0-96BE-7F7637B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1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328109-C737-47EE-96A5-9E6CCA0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B3FEA7C-0DD4-40CD-B74B-1BAF536C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590DEF9-218D-4B11-B06F-6046E56C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E1AF18-AA1D-4547-8218-74BF4BB9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79E9FE-CB3A-4828-A00A-CE3BD960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F7C048-A331-4060-B869-E8980E41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C0DDA7-D58F-45EF-BBB1-75BEB8FF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80DF72-E7F3-4025-89CD-44518C28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DCDE1C-9362-4E2B-B470-C62EFCD5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2D9AA1-757F-49E7-852B-A610153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3ED5BB-FAC7-4388-B5A3-C55DDD02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52D496A-BA51-4F7E-9E04-3AA495EB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6C7087-F678-41EF-A4D8-1B4160D9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90DFB7-1DA8-48A4-B410-1D37DB13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7B9D1E-B91B-4128-BE38-926899E8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DBB2C2-9E6F-425F-A568-8453E9DF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3065BC1-FBBF-4559-9A64-DF488A6F5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59C5566-5E3D-4A0C-A46F-7875CD6C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C5D2453-0A0F-4360-B7F5-3693334A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236EBE4-33E3-42E2-81FD-6CC24681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20D4511-3FF1-49F1-8C08-24C9557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FC0E2D-09F6-4EA9-A001-A24BA46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9AD24EB-7557-45E3-80CE-1D74939CB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F91BF9-82E9-41E0-A590-7AA9865F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80E8587-2420-48E4-BAB6-30114C24D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BA1B494-66FD-4FCF-B7F3-20EC662E1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EA0FB2B-C897-424A-B412-5587CF30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32C816-6597-4E54-9B0C-B6F4EC5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3B75DAC-F822-47D9-985B-0EFFBDD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AE98F6-8AA1-4DDE-BB09-8D5AB921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96372C8-ED39-45BD-8E46-E315896B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FF5221C-73D4-49F6-A72E-B9AF4D38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F2E7A06-4FC8-479B-B4E6-27BCBE3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38D8ECF-8BF7-4E84-AA89-186FA586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4AAFC2-2A2B-4412-8D0C-E712CBE6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7CEC42-5FA9-41CD-8E48-EB40D15C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3A784E-2BD8-41DC-9023-AA95A329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336B81-5985-4846-BBFB-C95F319DB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BD60795-17B4-42A0-BCA0-04D520F0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B2B3E95-A33C-453D-BD16-E8B3BBF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706919-EE8A-4BE2-A7A9-FC568761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671AC7B-3273-409F-A314-FD91CC4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5A6F06-AEA2-4551-AD1E-8285FC8A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6992E9D-59A7-40CD-A5EF-BDE0B49B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4FD2CA7-C327-4A91-8415-B6A5FAC5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AAA54F2-2336-4312-8D40-EA70A9B1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D63C8E1-1D4F-4058-B1E5-8E9EF3A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E965B03-CA84-4B1C-A7D9-35C59221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56CC4D5-6041-4DA8-A20F-959A7F4A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CA36606-11C7-40C3-88DA-E2FC0FF64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EEFEFAF-AA4F-4EA2-A630-08D089D24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F71F-E352-457E-8440-215E921CD19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C0B26F-BBE2-4BBF-8A43-22BEED1D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7EBA85-8026-4591-8FA0-85791CF95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5F5B-CE2D-4BF6-91F0-2B324764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slide" Target="slide7.xml"/><Relationship Id="rId26" Type="http://schemas.openxmlformats.org/officeDocument/2006/relationships/image" Target="../media/image100.png"/><Relationship Id="rId39" Type="http://schemas.openxmlformats.org/officeDocument/2006/relationships/slide" Target="slide17.xml"/><Relationship Id="rId21" Type="http://schemas.openxmlformats.org/officeDocument/2006/relationships/slide" Target="slide11.xml"/><Relationship Id="rId34" Type="http://schemas.openxmlformats.org/officeDocument/2006/relationships/image" Target="../media/image13.png"/><Relationship Id="rId42" Type="http://schemas.openxmlformats.org/officeDocument/2006/relationships/slide" Target="slide18.xml"/><Relationship Id="rId47" Type="http://schemas.openxmlformats.org/officeDocument/2006/relationships/image" Target="../media/image170.png"/><Relationship Id="rId50" Type="http://schemas.openxmlformats.org/officeDocument/2006/relationships/image" Target="../media/image180.png"/><Relationship Id="rId55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9" Type="http://schemas.openxmlformats.org/officeDocument/2006/relationships/image" Target="../media/image110.png"/><Relationship Id="rId11" Type="http://schemas.openxmlformats.org/officeDocument/2006/relationships/image" Target="../media/image50.png"/><Relationship Id="rId24" Type="http://schemas.openxmlformats.org/officeDocument/2006/relationships/slide" Target="slide12.xml"/><Relationship Id="rId32" Type="http://schemas.openxmlformats.org/officeDocument/2006/relationships/image" Target="../media/image120.png"/><Relationship Id="rId37" Type="http://schemas.openxmlformats.org/officeDocument/2006/relationships/image" Target="../media/image14.png"/><Relationship Id="rId40" Type="http://schemas.openxmlformats.org/officeDocument/2006/relationships/image" Target="../media/image15.png"/><Relationship Id="rId45" Type="http://schemas.openxmlformats.org/officeDocument/2006/relationships/slide" Target="slide19.xml"/><Relationship Id="rId53" Type="http://schemas.openxmlformats.org/officeDocument/2006/relationships/image" Target="../media/image190.png"/><Relationship Id="rId58" Type="http://schemas.openxmlformats.org/officeDocument/2006/relationships/image" Target="../media/image21.png"/><Relationship Id="rId5" Type="http://schemas.openxmlformats.org/officeDocument/2006/relationships/image" Target="../media/image32.png"/><Relationship Id="rId61" Type="http://schemas.openxmlformats.org/officeDocument/2006/relationships/image" Target="../media/image22.png"/><Relationship Id="rId1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9.png"/><Relationship Id="rId27" Type="http://schemas.openxmlformats.org/officeDocument/2006/relationships/slide" Target="slide13.xml"/><Relationship Id="rId30" Type="http://schemas.openxmlformats.org/officeDocument/2006/relationships/slide" Target="slide14.xml"/><Relationship Id="rId35" Type="http://schemas.openxmlformats.org/officeDocument/2006/relationships/image" Target="../media/image130.png"/><Relationship Id="rId43" Type="http://schemas.openxmlformats.org/officeDocument/2006/relationships/image" Target="../media/image16.png"/><Relationship Id="rId48" Type="http://schemas.openxmlformats.org/officeDocument/2006/relationships/slide" Target="slide20.xml"/><Relationship Id="rId56" Type="http://schemas.openxmlformats.org/officeDocument/2006/relationships/image" Target="../media/image200.png"/><Relationship Id="rId8" Type="http://schemas.openxmlformats.org/officeDocument/2006/relationships/image" Target="../media/image40.png"/><Relationship Id="rId51" Type="http://schemas.openxmlformats.org/officeDocument/2006/relationships/slide" Target="slide21.xml"/><Relationship Id="rId3" Type="http://schemas.openxmlformats.org/officeDocument/2006/relationships/slide" Target="slide2.xml"/><Relationship Id="rId12" Type="http://schemas.openxmlformats.org/officeDocument/2006/relationships/slide" Target="slide5.xml"/><Relationship Id="rId17" Type="http://schemas.openxmlformats.org/officeDocument/2006/relationships/image" Target="../media/image70.png"/><Relationship Id="rId25" Type="http://schemas.openxmlformats.org/officeDocument/2006/relationships/image" Target="../media/image10.png"/><Relationship Id="rId33" Type="http://schemas.openxmlformats.org/officeDocument/2006/relationships/slide" Target="slide15.xml"/><Relationship Id="rId38" Type="http://schemas.openxmlformats.org/officeDocument/2006/relationships/image" Target="../media/image140.png"/><Relationship Id="rId46" Type="http://schemas.openxmlformats.org/officeDocument/2006/relationships/image" Target="../media/image17.png"/><Relationship Id="rId59" Type="http://schemas.openxmlformats.org/officeDocument/2006/relationships/image" Target="../media/image210.png"/><Relationship Id="rId20" Type="http://schemas.openxmlformats.org/officeDocument/2006/relationships/image" Target="../media/image80.png"/><Relationship Id="rId41" Type="http://schemas.openxmlformats.org/officeDocument/2006/relationships/image" Target="../media/image150.png"/><Relationship Id="rId54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5" Type="http://schemas.openxmlformats.org/officeDocument/2006/relationships/slide" Target="slide6.xml"/><Relationship Id="rId23" Type="http://schemas.openxmlformats.org/officeDocument/2006/relationships/image" Target="../media/image90.png"/><Relationship Id="rId28" Type="http://schemas.openxmlformats.org/officeDocument/2006/relationships/image" Target="../media/image11.png"/><Relationship Id="rId36" Type="http://schemas.openxmlformats.org/officeDocument/2006/relationships/slide" Target="slide16.xml"/><Relationship Id="rId49" Type="http://schemas.openxmlformats.org/officeDocument/2006/relationships/image" Target="../media/image18.png"/><Relationship Id="rId57" Type="http://schemas.openxmlformats.org/officeDocument/2006/relationships/slide" Target="slide9.xml"/><Relationship Id="rId10" Type="http://schemas.openxmlformats.org/officeDocument/2006/relationships/image" Target="../media/image5.png"/><Relationship Id="rId31" Type="http://schemas.openxmlformats.org/officeDocument/2006/relationships/image" Target="../media/image12.png"/><Relationship Id="rId44" Type="http://schemas.openxmlformats.org/officeDocument/2006/relationships/image" Target="../media/image160.png"/><Relationship Id="rId52" Type="http://schemas.openxmlformats.org/officeDocument/2006/relationships/image" Target="../media/image19.png"/><Relationship Id="rId60" Type="http://schemas.openxmlformats.org/officeDocument/2006/relationships/slide" Target="slide10.xml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88AB1B80-D1E7-4263-B3A8-9AB265417D33}"/>
              </a:ext>
            </a:extLst>
          </p:cNvPr>
          <p:cNvSpPr/>
          <p:nvPr/>
        </p:nvSpPr>
        <p:spPr>
          <a:xfrm>
            <a:off x="0" y="4987311"/>
            <a:ext cx="7866743" cy="1355964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E9348F4-D66E-49BF-9616-A6C503E49107}"/>
              </a:ext>
            </a:extLst>
          </p:cNvPr>
          <p:cNvSpPr/>
          <p:nvPr/>
        </p:nvSpPr>
        <p:spPr>
          <a:xfrm>
            <a:off x="-732228" y="487764"/>
            <a:ext cx="7295477" cy="38100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E7344912-5CCB-4F3B-AB44-D0962D1F2C51}"/>
              </a:ext>
            </a:extLst>
          </p:cNvPr>
          <p:cNvSpPr/>
          <p:nvPr/>
        </p:nvSpPr>
        <p:spPr>
          <a:xfrm>
            <a:off x="5126171" y="-192771"/>
            <a:ext cx="7581900" cy="7239000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ình chữ nhật 27">
            <a:extLst>
              <a:ext uri="{FF2B5EF4-FFF2-40B4-BE49-F238E27FC236}">
                <a16:creationId xmlns:a16="http://schemas.microsoft.com/office/drawing/2014/main" id="{85CBEB78-4CDF-4260-A0C4-300C7C40A506}"/>
              </a:ext>
            </a:extLst>
          </p:cNvPr>
          <p:cNvSpPr/>
          <p:nvPr/>
        </p:nvSpPr>
        <p:spPr>
          <a:xfrm>
            <a:off x="5504778" y="1045495"/>
            <a:ext cx="6876376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vi-VN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0C1D7AA8-964B-4C16-BC6B-2D98582D923E}"/>
              </a:ext>
            </a:extLst>
          </p:cNvPr>
          <p:cNvSpPr/>
          <p:nvPr/>
        </p:nvSpPr>
        <p:spPr>
          <a:xfrm>
            <a:off x="127468" y="759407"/>
            <a:ext cx="46983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PKTPASS</a:t>
            </a:r>
            <a:endParaRPr lang="vi-VN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B0B50AF7-2E01-4A65-ABCD-BEC4B390A0E5}"/>
              </a:ext>
            </a:extLst>
          </p:cNvPr>
          <p:cNvSpPr/>
          <p:nvPr/>
        </p:nvSpPr>
        <p:spPr>
          <a:xfrm>
            <a:off x="238876" y="1421991"/>
            <a:ext cx="314220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800" b="0" u="sng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0" u="sng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8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8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4E2E0B01-D5A5-4F6D-88CE-D84DB2C047C7}"/>
              </a:ext>
            </a:extLst>
          </p:cNvPr>
          <p:cNvSpPr/>
          <p:nvPr/>
        </p:nvSpPr>
        <p:spPr>
          <a:xfrm>
            <a:off x="539241" y="2252988"/>
            <a:ext cx="37013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14350" indent="-514350">
              <a:buAutoNum type="arabicPeriod"/>
            </a:pPr>
            <a:r>
              <a:rPr lang="en-US" sz="32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Trương Văn Tuấn</a:t>
            </a:r>
          </a:p>
          <a:p>
            <a:pPr marL="514350" indent="-514350">
              <a:buAutoNum type="arabicPeriod"/>
            </a:pPr>
            <a:r>
              <a:rPr lang="en-US" sz="32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 Thị Hải Yến</a:t>
            </a:r>
            <a:endParaRPr lang="en-US" sz="320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4" name="Phóng to Trang chiếu 33">
                <a:extLst>
                  <a:ext uri="{FF2B5EF4-FFF2-40B4-BE49-F238E27FC236}">
                    <a16:creationId xmlns:a16="http://schemas.microsoft.com/office/drawing/2014/main" id="{159BEACD-5251-4FB6-99FA-2E381E8DAE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1146611"/>
                  </p:ext>
                </p:extLst>
              </p:nvPr>
            </p:nvGraphicFramePr>
            <p:xfrm>
              <a:off x="92776" y="5150241"/>
              <a:ext cx="507386" cy="285405"/>
            </p:xfrm>
            <a:graphic>
              <a:graphicData uri="http://schemas.microsoft.com/office/powerpoint/2016/slidezoom">
                <pslz:sldZm>
                  <pslz:sldZmObj sldId="257" cId="1483311013">
                    <pslz:zmPr id="{32C5700B-4F8D-45E9-8C31-B69732CDD9A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6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Phóng to Trang chiếu 3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9BEACD-5251-4FB6-99FA-2E381E8DAE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76" y="5150241"/>
                <a:ext cx="507386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6" name="Phóng to Trang chiếu 35">
                <a:extLst>
                  <a:ext uri="{FF2B5EF4-FFF2-40B4-BE49-F238E27FC236}">
                    <a16:creationId xmlns:a16="http://schemas.microsoft.com/office/drawing/2014/main" id="{9A5A61CF-F7DD-42B5-927F-82B21E983E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5287106"/>
                  </p:ext>
                </p:extLst>
              </p:nvPr>
            </p:nvGraphicFramePr>
            <p:xfrm>
              <a:off x="672134" y="5148569"/>
              <a:ext cx="507386" cy="285405"/>
            </p:xfrm>
            <a:graphic>
              <a:graphicData uri="http://schemas.microsoft.com/office/powerpoint/2016/slidezoom">
                <pslz:sldZm>
                  <pslz:sldZmObj sldId="258" cId="890833000">
                    <pslz:zmPr id="{B3913C43-D373-45C7-A579-0AF4BE09F76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6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Phóng to Trang chiếu 3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A5A61CF-F7DD-42B5-927F-82B21E983E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134" y="5148569"/>
                <a:ext cx="507386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8" name="Phóng to Trang chiếu 37">
                <a:extLst>
                  <a:ext uri="{FF2B5EF4-FFF2-40B4-BE49-F238E27FC236}">
                    <a16:creationId xmlns:a16="http://schemas.microsoft.com/office/drawing/2014/main" id="{839F2C49-1F49-4A1E-BA8D-8419E288A7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7078568"/>
                  </p:ext>
                </p:extLst>
              </p:nvPr>
            </p:nvGraphicFramePr>
            <p:xfrm>
              <a:off x="1246501" y="5155108"/>
              <a:ext cx="534907" cy="278866"/>
            </p:xfrm>
            <a:graphic>
              <a:graphicData uri="http://schemas.microsoft.com/office/powerpoint/2016/slidezoom">
                <pslz:sldZm>
                  <pslz:sldZmObj sldId="259" cId="643173079">
                    <pslz:zmPr id="{518D837E-0864-4D2B-ADD1-179AE007B0C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4907" cy="2788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Phóng to Trang chiếu 3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39F2C49-1F49-4A1E-BA8D-8419E288A7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6501" y="5155108"/>
                <a:ext cx="534907" cy="2788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0" name="Phóng to Trang chiếu 39">
                <a:extLst>
                  <a:ext uri="{FF2B5EF4-FFF2-40B4-BE49-F238E27FC236}">
                    <a16:creationId xmlns:a16="http://schemas.microsoft.com/office/drawing/2014/main" id="{8B814178-BE0D-422B-99C2-AF93D6AC3F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2748660"/>
                  </p:ext>
                </p:extLst>
              </p:nvPr>
            </p:nvGraphicFramePr>
            <p:xfrm>
              <a:off x="1852408" y="5146364"/>
              <a:ext cx="507390" cy="285407"/>
            </p:xfrm>
            <a:graphic>
              <a:graphicData uri="http://schemas.microsoft.com/office/powerpoint/2016/slidezoom">
                <pslz:sldZm>
                  <pslz:sldZmObj sldId="260" cId="2093701363">
                    <pslz:zmPr id="{07C7CD37-E6BF-4B6E-A5E7-0368A933F27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54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Phóng to Trang chiếu 3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B814178-BE0D-422B-99C2-AF93D6AC3F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2408" y="5146364"/>
                <a:ext cx="507390" cy="2854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2" name="Phóng to Trang chiếu 41">
                <a:extLst>
                  <a:ext uri="{FF2B5EF4-FFF2-40B4-BE49-F238E27FC236}">
                    <a16:creationId xmlns:a16="http://schemas.microsoft.com/office/drawing/2014/main" id="{D8DD9071-F03B-4D72-82E2-17259E6874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845319"/>
                  </p:ext>
                </p:extLst>
              </p:nvPr>
            </p:nvGraphicFramePr>
            <p:xfrm>
              <a:off x="2426713" y="5146363"/>
              <a:ext cx="507390" cy="285407"/>
            </p:xfrm>
            <a:graphic>
              <a:graphicData uri="http://schemas.microsoft.com/office/powerpoint/2016/slidezoom">
                <pslz:sldZm>
                  <pslz:sldZmObj sldId="261" cId="3456561237">
                    <pslz:zmPr id="{375E529D-08F6-408A-8916-D429431FDFFD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540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Phóng to Trang chiếu 41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D8DD9071-F03B-4D72-82E2-17259E6874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6713" y="5146363"/>
                <a:ext cx="507390" cy="28540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4" name="Phóng to Trang chiếu 43">
                <a:extLst>
                  <a:ext uri="{FF2B5EF4-FFF2-40B4-BE49-F238E27FC236}">
                    <a16:creationId xmlns:a16="http://schemas.microsoft.com/office/drawing/2014/main" id="{34BD2635-6630-4FDF-9BA1-B3C21F9E09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772260"/>
                  </p:ext>
                </p:extLst>
              </p:nvPr>
            </p:nvGraphicFramePr>
            <p:xfrm>
              <a:off x="2990457" y="5146363"/>
              <a:ext cx="507390" cy="289349"/>
            </p:xfrm>
            <a:graphic>
              <a:graphicData uri="http://schemas.microsoft.com/office/powerpoint/2016/slidezoom">
                <pslz:sldZm>
                  <pslz:sldZmObj sldId="262" cId="1267361697">
                    <pslz:zmPr id="{C1E26652-72C6-4C70-8F6F-71C0530321CB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90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Phóng to Trang chiếu 4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4BD2635-6630-4FDF-9BA1-B3C21F9E09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0457" y="5146363"/>
                <a:ext cx="507390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6" name="Phóng to Trang chiếu 45">
                <a:extLst>
                  <a:ext uri="{FF2B5EF4-FFF2-40B4-BE49-F238E27FC236}">
                    <a16:creationId xmlns:a16="http://schemas.microsoft.com/office/drawing/2014/main" id="{A9BBF801-AF7F-49F9-B9BD-B3FB098B39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743763"/>
                  </p:ext>
                </p:extLst>
              </p:nvPr>
            </p:nvGraphicFramePr>
            <p:xfrm>
              <a:off x="4703627" y="5495684"/>
              <a:ext cx="533821" cy="293141"/>
            </p:xfrm>
            <a:graphic>
              <a:graphicData uri="http://schemas.microsoft.com/office/powerpoint/2016/slidezoom">
                <pslz:sldZm>
                  <pslz:sldZmObj sldId="266" cId="186525163">
                    <pslz:zmPr id="{F9DE875F-A434-4E9B-B843-D06F90ABA644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3821" cy="2931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6" name="Phóng to Trang chiếu 4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A9BBF801-AF7F-49F9-B9BD-B3FB098B39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3627" y="5495684"/>
                <a:ext cx="533821" cy="2931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8" name="Phóng to Trang chiếu 47">
                <a:extLst>
                  <a:ext uri="{FF2B5EF4-FFF2-40B4-BE49-F238E27FC236}">
                    <a16:creationId xmlns:a16="http://schemas.microsoft.com/office/drawing/2014/main" id="{DEC2EA5D-E82A-4606-A111-F5691B936D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2702390"/>
                  </p:ext>
                </p:extLst>
              </p:nvPr>
            </p:nvGraphicFramePr>
            <p:xfrm>
              <a:off x="4703627" y="5880367"/>
              <a:ext cx="514398" cy="289349"/>
            </p:xfrm>
            <a:graphic>
              <a:graphicData uri="http://schemas.microsoft.com/office/powerpoint/2016/slidezoom">
                <pslz:sldZm>
                  <pslz:sldZmObj sldId="267" cId="2615981783">
                    <pslz:zmPr id="{5F42B475-B53F-47F7-B574-7CC4DDC7F5A6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Phóng to Trang chiếu 47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DEC2EA5D-E82A-4606-A111-F5691B936D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03627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0" name="Phóng to Trang chiếu 49">
                <a:extLst>
                  <a:ext uri="{FF2B5EF4-FFF2-40B4-BE49-F238E27FC236}">
                    <a16:creationId xmlns:a16="http://schemas.microsoft.com/office/drawing/2014/main" id="{1D4EA8F1-CEF3-400E-A501-7BCE362AE8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1948539"/>
                  </p:ext>
                </p:extLst>
              </p:nvPr>
            </p:nvGraphicFramePr>
            <p:xfrm>
              <a:off x="4134020" y="5880367"/>
              <a:ext cx="514398" cy="289349"/>
            </p:xfrm>
            <a:graphic>
              <a:graphicData uri="http://schemas.microsoft.com/office/powerpoint/2016/slidezoom">
                <pslz:sldZm>
                  <pslz:sldZmObj sldId="268" cId="4088909909">
                    <pslz:zmPr id="{C8FBF333-AF64-45B2-A3E7-34799D31CA8D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Phóng to Trang chiếu 49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1D4EA8F1-CEF3-400E-A501-7BCE362AE8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4020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2" name="Phóng to Trang chiếu 51">
                <a:extLst>
                  <a:ext uri="{FF2B5EF4-FFF2-40B4-BE49-F238E27FC236}">
                    <a16:creationId xmlns:a16="http://schemas.microsoft.com/office/drawing/2014/main" id="{93C5CB06-FA03-4AF3-BC0C-9C172DC70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353371"/>
                  </p:ext>
                </p:extLst>
              </p:nvPr>
            </p:nvGraphicFramePr>
            <p:xfrm>
              <a:off x="3555371" y="5880367"/>
              <a:ext cx="514398" cy="289349"/>
            </p:xfrm>
            <a:graphic>
              <a:graphicData uri="http://schemas.microsoft.com/office/powerpoint/2016/slidezoom">
                <pslz:sldZm>
                  <pslz:sldZmObj sldId="269" cId="49889922">
                    <pslz:zmPr id="{B8E68FE4-D0BD-4ACB-8D5B-D1F26DD59F28}" returnToParent="0" transitionDur="100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2" name="Phóng to Trang chiếu 51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93C5CB06-FA03-4AF3-BC0C-9C172DC70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5371" y="5880367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4" name="Phóng to Trang chiếu 53">
                <a:extLst>
                  <a:ext uri="{FF2B5EF4-FFF2-40B4-BE49-F238E27FC236}">
                    <a16:creationId xmlns:a16="http://schemas.microsoft.com/office/drawing/2014/main" id="{49B33C3C-09A3-460E-928A-836E4CBD9D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1186335"/>
                  </p:ext>
                </p:extLst>
              </p:nvPr>
            </p:nvGraphicFramePr>
            <p:xfrm>
              <a:off x="2971255" y="5880366"/>
              <a:ext cx="514398" cy="289349"/>
            </p:xfrm>
            <a:graphic>
              <a:graphicData uri="http://schemas.microsoft.com/office/powerpoint/2016/slidezoom">
                <pslz:sldZm>
                  <pslz:sldZmObj sldId="270" cId="701386949">
                    <pslz:zmPr id="{E467F6CB-9C8A-4507-A47E-01FBDB78A672}" returnToParent="0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Phóng to Trang chiếu 53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49B33C3C-09A3-460E-928A-836E4CBD9D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1255" y="5880366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6" name="Phóng to Trang chiếu 55">
                <a:extLst>
                  <a:ext uri="{FF2B5EF4-FFF2-40B4-BE49-F238E27FC236}">
                    <a16:creationId xmlns:a16="http://schemas.microsoft.com/office/drawing/2014/main" id="{0B152C07-85A5-411C-AFF6-55172F3C73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168620"/>
                  </p:ext>
                </p:extLst>
              </p:nvPr>
            </p:nvGraphicFramePr>
            <p:xfrm>
              <a:off x="2401113" y="5880365"/>
              <a:ext cx="514398" cy="289349"/>
            </p:xfrm>
            <a:graphic>
              <a:graphicData uri="http://schemas.microsoft.com/office/powerpoint/2016/slidezoom">
                <pslz:sldZm>
                  <pslz:sldZmObj sldId="271" cId="1650446775">
                    <pslz:zmPr id="{9B9E2CFB-81EA-468A-926F-E0DFE4C69B34}" returnToParent="0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6" name="Phóng to Trang chiếu 55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0B152C07-85A5-411C-AFF6-55172F3C73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01113" y="5880365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8" name="Phóng to Trang chiếu 57">
                <a:extLst>
                  <a:ext uri="{FF2B5EF4-FFF2-40B4-BE49-F238E27FC236}">
                    <a16:creationId xmlns:a16="http://schemas.microsoft.com/office/drawing/2014/main" id="{31D74C15-339B-4BFA-A4F9-9E072A35F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8690349"/>
                  </p:ext>
                </p:extLst>
              </p:nvPr>
            </p:nvGraphicFramePr>
            <p:xfrm>
              <a:off x="1829817" y="5876079"/>
              <a:ext cx="514398" cy="289349"/>
            </p:xfrm>
            <a:graphic>
              <a:graphicData uri="http://schemas.microsoft.com/office/powerpoint/2016/slidezoom">
                <pslz:sldZm>
                  <pslz:sldZmObj sldId="272" cId="838126194">
                    <pslz:zmPr id="{47760196-4C6B-42D7-AC7F-7375DB4710C6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Phóng to Trang chiếu 57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31D74C15-339B-4BFA-A4F9-9E072A35F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29817" y="5876079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0" name="Phóng to Trang chiếu 59">
                <a:extLst>
                  <a:ext uri="{FF2B5EF4-FFF2-40B4-BE49-F238E27FC236}">
                    <a16:creationId xmlns:a16="http://schemas.microsoft.com/office/drawing/2014/main" id="{03674372-1B1C-47BD-BCE4-F1890D42D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6312529"/>
                  </p:ext>
                </p:extLst>
              </p:nvPr>
            </p:nvGraphicFramePr>
            <p:xfrm>
              <a:off x="1262603" y="5874850"/>
              <a:ext cx="507389" cy="285406"/>
            </p:xfrm>
            <a:graphic>
              <a:graphicData uri="http://schemas.microsoft.com/office/powerpoint/2016/slidezoom">
                <pslz:sldZm>
                  <pslz:sldZmObj sldId="273" cId="4056060380">
                    <pslz:zmPr id="{852C5BF1-9124-4EEB-AD4E-12E1CA2C3485}" returnToParent="0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9" cy="2854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0" name="Phóng to Trang chiếu 59">
                <a:hlinkClick r:id="rId42" action="ppaction://hlinksldjump"/>
                <a:extLst>
                  <a:ext uri="{FF2B5EF4-FFF2-40B4-BE49-F238E27FC236}">
                    <a16:creationId xmlns:a16="http://schemas.microsoft.com/office/drawing/2014/main" id="{03674372-1B1C-47BD-BCE4-F1890D42D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62603" y="5874850"/>
                <a:ext cx="507389" cy="2854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2" name="Phóng to Trang chiếu 61">
                <a:extLst>
                  <a:ext uri="{FF2B5EF4-FFF2-40B4-BE49-F238E27FC236}">
                    <a16:creationId xmlns:a16="http://schemas.microsoft.com/office/drawing/2014/main" id="{FE3271ED-8A11-4D9F-BD88-214D9D67F6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086604"/>
                  </p:ext>
                </p:extLst>
              </p:nvPr>
            </p:nvGraphicFramePr>
            <p:xfrm>
              <a:off x="689448" y="5874850"/>
              <a:ext cx="507387" cy="285405"/>
            </p:xfrm>
            <a:graphic>
              <a:graphicData uri="http://schemas.microsoft.com/office/powerpoint/2016/slidezoom">
                <pslz:sldZm>
                  <pslz:sldZmObj sldId="274" cId="2358748338">
                    <pslz:zmPr id="{ADCACCA5-7668-4F3E-955B-665142B6E226}" returnToParent="0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285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2" name="Phóng to Trang chiếu 61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FE3271ED-8A11-4D9F-BD88-214D9D67F6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9448" y="5874850"/>
                <a:ext cx="507387" cy="28540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4" name="Phóng to Trang chiếu 63">
                <a:extLst>
                  <a:ext uri="{FF2B5EF4-FFF2-40B4-BE49-F238E27FC236}">
                    <a16:creationId xmlns:a16="http://schemas.microsoft.com/office/drawing/2014/main" id="{38AF1800-29D9-4FD6-A21E-F8313B3E18D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040205"/>
                  </p:ext>
                </p:extLst>
              </p:nvPr>
            </p:nvGraphicFramePr>
            <p:xfrm>
              <a:off x="110799" y="5870906"/>
              <a:ext cx="514398" cy="289349"/>
            </p:xfrm>
            <a:graphic>
              <a:graphicData uri="http://schemas.microsoft.com/office/powerpoint/2016/slidezoom">
                <pslz:sldZm>
                  <pslz:sldZmObj sldId="275" cId="488692905">
                    <pslz:zmPr id="{9613771B-29FD-46AD-A752-B191124E4C3B}" returnToParent="0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98" cy="2893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4" name="Phóng to Trang chiếu 63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38AF1800-29D9-4FD6-A21E-F8313B3E18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799" y="5870906"/>
                <a:ext cx="514398" cy="2893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6" name="Phóng to Trang chiếu 65">
                <a:extLst>
                  <a:ext uri="{FF2B5EF4-FFF2-40B4-BE49-F238E27FC236}">
                    <a16:creationId xmlns:a16="http://schemas.microsoft.com/office/drawing/2014/main" id="{DCABBA0A-9B3D-4FF6-8C7A-AE9E419D4F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488308"/>
                  </p:ext>
                </p:extLst>
              </p:nvPr>
            </p:nvGraphicFramePr>
            <p:xfrm flipH="1">
              <a:off x="92776" y="5509309"/>
              <a:ext cx="472694" cy="265890"/>
            </p:xfrm>
            <a:graphic>
              <a:graphicData uri="http://schemas.microsoft.com/office/powerpoint/2016/slidezoom">
                <pslz:sldZm>
                  <pslz:sldZmObj sldId="276" cId="2638220819">
                    <pslz:zmPr id="{70A86CA3-9D69-4C6B-AFAD-7B9F54EF9777}" returnToParent="0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472694" cy="2658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6" name="Phóng to Trang chiếu 65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DCABBA0A-9B3D-4FF6-8C7A-AE9E419D4F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 flipH="1">
                <a:off x="92776" y="5509309"/>
                <a:ext cx="472694" cy="2658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8" name="Phóng to Trang chiếu 67">
                <a:extLst>
                  <a:ext uri="{FF2B5EF4-FFF2-40B4-BE49-F238E27FC236}">
                    <a16:creationId xmlns:a16="http://schemas.microsoft.com/office/drawing/2014/main" id="{8A0C63ED-B598-46AB-82AC-D12253DD5A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9425555"/>
                  </p:ext>
                </p:extLst>
              </p:nvPr>
            </p:nvGraphicFramePr>
            <p:xfrm>
              <a:off x="3574514" y="5146363"/>
              <a:ext cx="507387" cy="301936"/>
            </p:xfrm>
            <a:graphic>
              <a:graphicData uri="http://schemas.microsoft.com/office/powerpoint/2016/slidezoom">
                <pslz:sldZm>
                  <pslz:sldZmObj sldId="263" cId="1598244308">
                    <pslz:zmPr id="{51A4BCF9-D0BB-4700-A715-11D5A77DA4E6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30193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8" name="Phóng to Trang chiếu 67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8A0C63ED-B598-46AB-82AC-D12253DD5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74514" y="5146363"/>
                <a:ext cx="507387" cy="30193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0" name="Phóng to Trang chiếu 69">
                <a:extLst>
                  <a:ext uri="{FF2B5EF4-FFF2-40B4-BE49-F238E27FC236}">
                    <a16:creationId xmlns:a16="http://schemas.microsoft.com/office/drawing/2014/main" id="{FAB3DB04-AB08-4146-AFA5-5CF64CB207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8235948"/>
                  </p:ext>
                </p:extLst>
              </p:nvPr>
            </p:nvGraphicFramePr>
            <p:xfrm>
              <a:off x="4141031" y="5146363"/>
              <a:ext cx="507387" cy="303119"/>
            </p:xfrm>
            <a:graphic>
              <a:graphicData uri="http://schemas.microsoft.com/office/powerpoint/2016/slidezoom">
                <pslz:sldZm>
                  <pslz:sldZmObj sldId="264" cId="448475473">
                    <pslz:zmPr id="{E0044367-2749-4101-9DB3-70498AC9B8F0}" returnToParent="0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7387" cy="3031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0" name="Phóng to Trang chiếu 69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FAB3DB04-AB08-4146-AFA5-5CF64CB207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41031" y="5146363"/>
                <a:ext cx="507387" cy="3031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72" name="Phóng to Trang chiếu 71">
                <a:extLst>
                  <a:ext uri="{FF2B5EF4-FFF2-40B4-BE49-F238E27FC236}">
                    <a16:creationId xmlns:a16="http://schemas.microsoft.com/office/drawing/2014/main" id="{1B1D9773-3631-4541-87E4-2C2E4562AD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374959"/>
                  </p:ext>
                </p:extLst>
              </p:nvPr>
            </p:nvGraphicFramePr>
            <p:xfrm>
              <a:off x="4703628" y="5146363"/>
              <a:ext cx="536775" cy="303120"/>
            </p:xfrm>
            <a:graphic>
              <a:graphicData uri="http://schemas.microsoft.com/office/powerpoint/2016/slidezoom">
                <pslz:sldZm>
                  <pslz:sldZmObj sldId="265" cId="2285296173">
                    <pslz:zmPr id="{A86E36B7-D251-485E-8F6A-5FFEF3B53F0B}" returnToParent="0" transitionDur="1000">
                      <p166:blipFill xmlns:p166="http://schemas.microsoft.com/office/powerpoint/2016/6/main">
                        <a:blip r:embed="rId5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6775" cy="3031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2" name="Phóng to Trang chiếu 71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1B1D9773-3631-4541-87E4-2C2E4562AD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03628" y="5146363"/>
                <a:ext cx="536775" cy="3031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7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771160"/>
            <a:ext cx="654377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Bỏ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Model (.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edmx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hiết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tương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DbContext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ObjectContext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database.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013B52CA-8A5D-475B-AF81-369A5C279CA4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90F7648-9344-4B06-9561-53CD27A12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8" y="3078973"/>
            <a:ext cx="2720184" cy="34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304791" y="1770758"/>
            <a:ext cx="3141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Object Services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FDC46A67-3AA6-4BF3-813E-D00774CA2A7F}"/>
              </a:ext>
            </a:extLst>
          </p:cNvPr>
          <p:cNvSpPr/>
          <p:nvPr/>
        </p:nvSpPr>
        <p:spPr>
          <a:xfrm>
            <a:off x="1557885" y="2428020"/>
            <a:ext cx="1039370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LINQ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eSQL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dựa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conceptual.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ụ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CSDL.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ớp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nằm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System.Data.Entity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304791" y="1770758"/>
            <a:ext cx="3141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Object Services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A55EDEA-35A9-4481-B8C4-AFEDBE7E93F4}"/>
              </a:ext>
            </a:extLst>
          </p:cNvPr>
          <p:cNvSpPr/>
          <p:nvPr/>
        </p:nvSpPr>
        <p:spPr>
          <a:xfrm>
            <a:off x="1560011" y="2428020"/>
            <a:ext cx="100953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class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DbContext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đại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database,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Mỗi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19CA42D-C505-457A-BB27-DCAFE112C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666" y="3968540"/>
            <a:ext cx="8500057" cy="268605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62AC32F8-5B3B-47B8-8522-AE65F284D602}"/>
              </a:ext>
            </a:extLst>
          </p:cNvPr>
          <p:cNvSpPr/>
          <p:nvPr/>
        </p:nvSpPr>
        <p:spPr>
          <a:xfrm>
            <a:off x="7675808" y="3911795"/>
            <a:ext cx="1068947" cy="316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4FE8F678-F645-4427-A080-3148029F91D4}"/>
              </a:ext>
            </a:extLst>
          </p:cNvPr>
          <p:cNvSpPr/>
          <p:nvPr/>
        </p:nvSpPr>
        <p:spPr>
          <a:xfrm>
            <a:off x="5576968" y="5988677"/>
            <a:ext cx="3889420" cy="602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766379" y="1438990"/>
            <a:ext cx="39426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nổi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bật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1A36BD8-4A34-4B83-B3AF-39F8291CBB3D}"/>
              </a:ext>
            </a:extLst>
          </p:cNvPr>
          <p:cNvSpPr/>
          <p:nvPr/>
        </p:nvSpPr>
        <p:spPr>
          <a:xfrm>
            <a:off x="1466358" y="2274203"/>
            <a:ext cx="99128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CSDL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vi-V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SQL Server, Oracle, MySQL, SQLite, DB2, SQL Azure,…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36E93CDA-87F4-4793-A650-46F29C76F467}"/>
              </a:ext>
            </a:extLst>
          </p:cNvPr>
          <p:cNvSpPr/>
          <p:nvPr/>
        </p:nvSpPr>
        <p:spPr>
          <a:xfrm>
            <a:off x="1466358" y="3242310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ữa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4F934DE6-A83A-4966-BA24-187B887894DA}"/>
              </a:ext>
            </a:extLst>
          </p:cNvPr>
          <p:cNvSpPr/>
          <p:nvPr/>
        </p:nvSpPr>
        <p:spPr>
          <a:xfrm>
            <a:off x="1466358" y="3841085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Truy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qua LINQ to Entities.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06482DA3-AFB1-407A-BCCF-6B0A6BC393A8}"/>
              </a:ext>
            </a:extLst>
          </p:cNvPr>
          <p:cNvSpPr/>
          <p:nvPr/>
        </p:nvSpPr>
        <p:spPr>
          <a:xfrm>
            <a:off x="1466358" y="4439860"/>
            <a:ext cx="103294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(Model Browser Improvements)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E727264-3884-4258-BD09-4C2D217F9257}"/>
              </a:ext>
            </a:extLst>
          </p:cNvPr>
          <p:cNvSpPr/>
          <p:nvPr/>
        </p:nvSpPr>
        <p:spPr>
          <a:xfrm>
            <a:off x="1466358" y="5407967"/>
            <a:ext cx="103294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2">
            <a:extLst>
              <a:ext uri="{FF2B5EF4-FFF2-40B4-BE49-F238E27FC236}">
                <a16:creationId xmlns:a16="http://schemas.microsoft.com/office/drawing/2014/main" id="{A2BE272F-A5A8-4BF5-B032-8AC9E04E57E4}"/>
              </a:ext>
            </a:extLst>
          </p:cNvPr>
          <p:cNvSpPr/>
          <p:nvPr/>
        </p:nvSpPr>
        <p:spPr>
          <a:xfrm>
            <a:off x="396138" y="1628153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386E5C1-A4D2-49E9-ACBA-38462EF00884}"/>
              </a:ext>
            </a:extLst>
          </p:cNvPr>
          <p:cNvSpPr/>
          <p:nvPr/>
        </p:nvSpPr>
        <p:spPr>
          <a:xfrm>
            <a:off x="3010508" y="1685118"/>
            <a:ext cx="216118" cy="2161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66F82A7-0997-45F6-8291-AD84D88535B9}"/>
              </a:ext>
            </a:extLst>
          </p:cNvPr>
          <p:cNvSpPr/>
          <p:nvPr/>
        </p:nvSpPr>
        <p:spPr>
          <a:xfrm>
            <a:off x="4937508" y="1542027"/>
            <a:ext cx="549613" cy="549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D812B46-5B04-4FDB-A97F-DF42A4167B18}"/>
              </a:ext>
            </a:extLst>
          </p:cNvPr>
          <p:cNvSpPr txBox="1"/>
          <p:nvPr/>
        </p:nvSpPr>
        <p:spPr>
          <a:xfrm>
            <a:off x="5646809" y="1458743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6"/>
                </a:solidFill>
              </a:rPr>
              <a:t>Mất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khá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nhiều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thời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gian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để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thiết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kế</a:t>
            </a:r>
            <a:r>
              <a:rPr lang="en-US" altLang="ko-KR" sz="2000" b="1" dirty="0">
                <a:solidFill>
                  <a:schemeClr val="accent6"/>
                </a:solidFill>
              </a:rPr>
              <a:t> Data Access Layer(DAL)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trong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mô</a:t>
            </a:r>
            <a:r>
              <a:rPr lang="en-US" altLang="ko-KR" sz="2000" b="1" dirty="0">
                <a:solidFill>
                  <a:schemeClr val="accent6"/>
                </a:solidFill>
              </a:rPr>
              <a:t> </a:t>
            </a:r>
            <a:r>
              <a:rPr lang="en-US" altLang="ko-KR" sz="2000" b="1" dirty="0" err="1">
                <a:solidFill>
                  <a:schemeClr val="accent6"/>
                </a:solidFill>
              </a:rPr>
              <a:t>hình</a:t>
            </a:r>
            <a:r>
              <a:rPr lang="en-US" altLang="ko-KR" sz="2000" b="1" dirty="0">
                <a:solidFill>
                  <a:schemeClr val="accent6"/>
                </a:solidFill>
              </a:rPr>
              <a:t> N-tier</a:t>
            </a:r>
            <a:endParaRPr lang="ko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CD481D91-E2B9-4345-9A38-8AA42EF33558}"/>
              </a:ext>
            </a:extLst>
          </p:cNvPr>
          <p:cNvSpPr/>
          <p:nvPr/>
        </p:nvSpPr>
        <p:spPr>
          <a:xfrm>
            <a:off x="5883135" y="3378273"/>
            <a:ext cx="549613" cy="549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9CBE371B-3D9E-40F3-AA15-F33E88CF2B8D}"/>
              </a:ext>
            </a:extLst>
          </p:cNvPr>
          <p:cNvSpPr/>
          <p:nvPr/>
        </p:nvSpPr>
        <p:spPr>
          <a:xfrm>
            <a:off x="4813681" y="5214519"/>
            <a:ext cx="549613" cy="549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09703DDF-FE52-4315-8CC9-6D5DFDF83A12}"/>
              </a:ext>
            </a:extLst>
          </p:cNvPr>
          <p:cNvSpPr/>
          <p:nvPr/>
        </p:nvSpPr>
        <p:spPr>
          <a:xfrm>
            <a:off x="5633203" y="2460150"/>
            <a:ext cx="549613" cy="549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20">
            <a:extLst>
              <a:ext uri="{FF2B5EF4-FFF2-40B4-BE49-F238E27FC236}">
                <a16:creationId xmlns:a16="http://schemas.microsoft.com/office/drawing/2014/main" id="{BF1747D8-31F2-46C1-85A7-56EC57E3B257}"/>
              </a:ext>
            </a:extLst>
          </p:cNvPr>
          <p:cNvSpPr/>
          <p:nvPr/>
        </p:nvSpPr>
        <p:spPr>
          <a:xfrm>
            <a:off x="5657586" y="4296396"/>
            <a:ext cx="549613" cy="549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24">
            <a:extLst>
              <a:ext uri="{FF2B5EF4-FFF2-40B4-BE49-F238E27FC236}">
                <a16:creationId xmlns:a16="http://schemas.microsoft.com/office/drawing/2014/main" id="{858546BD-EFBE-458C-B866-D2E412BA22E8}"/>
              </a:ext>
            </a:extLst>
          </p:cNvPr>
          <p:cNvSpPr/>
          <p:nvPr/>
        </p:nvSpPr>
        <p:spPr>
          <a:xfrm>
            <a:off x="4039564" y="2603242"/>
            <a:ext cx="216118" cy="2161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0" name="Oval 25">
            <a:extLst>
              <a:ext uri="{FF2B5EF4-FFF2-40B4-BE49-F238E27FC236}">
                <a16:creationId xmlns:a16="http://schemas.microsoft.com/office/drawing/2014/main" id="{742D043D-8B8E-4C80-B31A-8F692AC1158F}"/>
              </a:ext>
            </a:extLst>
          </p:cNvPr>
          <p:cNvSpPr/>
          <p:nvPr/>
        </p:nvSpPr>
        <p:spPr>
          <a:xfrm>
            <a:off x="4272440" y="3521364"/>
            <a:ext cx="216118" cy="2161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1" name="Oval 26">
            <a:extLst>
              <a:ext uri="{FF2B5EF4-FFF2-40B4-BE49-F238E27FC236}">
                <a16:creationId xmlns:a16="http://schemas.microsoft.com/office/drawing/2014/main" id="{029C430F-463C-4C34-9235-88BE254B8276}"/>
              </a:ext>
            </a:extLst>
          </p:cNvPr>
          <p:cNvSpPr/>
          <p:nvPr/>
        </p:nvSpPr>
        <p:spPr>
          <a:xfrm>
            <a:off x="4019112" y="4439488"/>
            <a:ext cx="216118" cy="2161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2E371F55-26A7-43AC-92F8-E7127BF9998F}"/>
              </a:ext>
            </a:extLst>
          </p:cNvPr>
          <p:cNvSpPr/>
          <p:nvPr/>
        </p:nvSpPr>
        <p:spPr>
          <a:xfrm>
            <a:off x="3010508" y="5357610"/>
            <a:ext cx="216118" cy="2161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69419A0D-B931-4727-8C3B-B920C3756682}"/>
              </a:ext>
            </a:extLst>
          </p:cNvPr>
          <p:cNvCxnSpPr>
            <a:cxnSpLocks/>
          </p:cNvCxnSpPr>
          <p:nvPr/>
        </p:nvCxnSpPr>
        <p:spPr>
          <a:xfrm>
            <a:off x="3542020" y="1793225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id="{43B1FC6E-B9FE-4D30-B117-30928B78C39C}"/>
              </a:ext>
            </a:extLst>
          </p:cNvPr>
          <p:cNvCxnSpPr>
            <a:cxnSpLocks/>
          </p:cNvCxnSpPr>
          <p:nvPr/>
        </p:nvCxnSpPr>
        <p:spPr>
          <a:xfrm>
            <a:off x="4404396" y="2711348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72668EA9-E3C7-4956-92FF-7027235134F7}"/>
              </a:ext>
            </a:extLst>
          </p:cNvPr>
          <p:cNvCxnSpPr>
            <a:cxnSpLocks/>
          </p:cNvCxnSpPr>
          <p:nvPr/>
        </p:nvCxnSpPr>
        <p:spPr>
          <a:xfrm>
            <a:off x="4645800" y="3629471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34D845A4-50BF-401A-8C58-C94AA4FD22FE}"/>
              </a:ext>
            </a:extLst>
          </p:cNvPr>
          <p:cNvCxnSpPr>
            <a:cxnSpLocks/>
          </p:cNvCxnSpPr>
          <p:nvPr/>
        </p:nvCxnSpPr>
        <p:spPr>
          <a:xfrm>
            <a:off x="4406362" y="4547594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3A2FDAEB-97E9-4115-BC4F-22302DE6870B}"/>
              </a:ext>
            </a:extLst>
          </p:cNvPr>
          <p:cNvCxnSpPr>
            <a:cxnSpLocks/>
          </p:cNvCxnSpPr>
          <p:nvPr/>
        </p:nvCxnSpPr>
        <p:spPr>
          <a:xfrm>
            <a:off x="3480106" y="5465717"/>
            <a:ext cx="1080470" cy="1"/>
          </a:xfrm>
          <a:prstGeom prst="line">
            <a:avLst/>
          </a:prstGeom>
          <a:ln w="1905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30">
            <a:extLst>
              <a:ext uri="{FF2B5EF4-FFF2-40B4-BE49-F238E27FC236}">
                <a16:creationId xmlns:a16="http://schemas.microsoft.com/office/drawing/2014/main" id="{7877A18E-36B8-4118-B080-75DC8647FAA2}"/>
              </a:ext>
            </a:extLst>
          </p:cNvPr>
          <p:cNvSpPr/>
          <p:nvPr/>
        </p:nvSpPr>
        <p:spPr>
          <a:xfrm flipH="1">
            <a:off x="4955092" y="5344784"/>
            <a:ext cx="292786" cy="29351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eeform 18">
            <a:extLst>
              <a:ext uri="{FF2B5EF4-FFF2-40B4-BE49-F238E27FC236}">
                <a16:creationId xmlns:a16="http://schemas.microsoft.com/office/drawing/2014/main" id="{BD9D5876-DF54-409C-BA0C-0B4AF9CA8C7E}"/>
              </a:ext>
            </a:extLst>
          </p:cNvPr>
          <p:cNvSpPr/>
          <p:nvPr/>
        </p:nvSpPr>
        <p:spPr>
          <a:xfrm>
            <a:off x="5031080" y="1665625"/>
            <a:ext cx="355852" cy="2871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Oval 7">
            <a:extLst>
              <a:ext uri="{FF2B5EF4-FFF2-40B4-BE49-F238E27FC236}">
                <a16:creationId xmlns:a16="http://schemas.microsoft.com/office/drawing/2014/main" id="{FD08E1B2-8AAF-4DEF-87D9-CB859C1DE453}"/>
              </a:ext>
            </a:extLst>
          </p:cNvPr>
          <p:cNvSpPr/>
          <p:nvPr/>
        </p:nvSpPr>
        <p:spPr>
          <a:xfrm>
            <a:off x="5767973" y="2581248"/>
            <a:ext cx="300772" cy="3007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25">
            <a:extLst>
              <a:ext uri="{FF2B5EF4-FFF2-40B4-BE49-F238E27FC236}">
                <a16:creationId xmlns:a16="http://schemas.microsoft.com/office/drawing/2014/main" id="{4C297704-5652-42BE-ADC7-B6ED14EAF500}"/>
              </a:ext>
            </a:extLst>
          </p:cNvPr>
          <p:cNvSpPr/>
          <p:nvPr/>
        </p:nvSpPr>
        <p:spPr>
          <a:xfrm>
            <a:off x="5753202" y="4436337"/>
            <a:ext cx="343140" cy="25146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Block Arc 25">
            <a:extLst>
              <a:ext uri="{FF2B5EF4-FFF2-40B4-BE49-F238E27FC236}">
                <a16:creationId xmlns:a16="http://schemas.microsoft.com/office/drawing/2014/main" id="{04233046-7CBC-4AFD-BCBC-D5A2EFDB4A83}"/>
              </a:ext>
            </a:extLst>
          </p:cNvPr>
          <p:cNvSpPr>
            <a:spLocks noChangeAspect="1"/>
          </p:cNvSpPr>
          <p:nvPr/>
        </p:nvSpPr>
        <p:spPr>
          <a:xfrm>
            <a:off x="6046918" y="3473006"/>
            <a:ext cx="236253" cy="34131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7F9DEB0-7E31-4920-B430-A9929E599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6" y="2091640"/>
            <a:ext cx="2687049" cy="3148556"/>
          </a:xfrm>
          <a:prstGeom prst="rect">
            <a:avLst/>
          </a:prstGeom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2AC5EEA9-503D-4541-A0D7-17371A318624}"/>
              </a:ext>
            </a:extLst>
          </p:cNvPr>
          <p:cNvSpPr txBox="1"/>
          <p:nvPr/>
        </p:nvSpPr>
        <p:spPr>
          <a:xfrm>
            <a:off x="6257725" y="2410838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Với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mô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hình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(MVC, MVP)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cần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khá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nhiều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thời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gian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cho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cấu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</a:rPr>
              <a:t>trúc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</a:rPr>
              <a:t> Model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21B6A2D3-8E92-4EC4-92B7-C94A83DF7F9E}"/>
              </a:ext>
            </a:extLst>
          </p:cNvPr>
          <p:cNvSpPr txBox="1"/>
          <p:nvPr/>
        </p:nvSpPr>
        <p:spPr>
          <a:xfrm>
            <a:off x="6596531" y="3299136"/>
            <a:ext cx="5363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</a:rPr>
              <a:t>Không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kiểm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soát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được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thay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đổi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giữa</a:t>
            </a:r>
            <a:r>
              <a:rPr lang="en-US" altLang="ko-KR" sz="2000" b="1" dirty="0">
                <a:solidFill>
                  <a:schemeClr val="accent2"/>
                </a:solidFill>
              </a:rPr>
              <a:t> database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và</a:t>
            </a:r>
            <a:r>
              <a:rPr lang="en-US" altLang="ko-KR" sz="2000" b="1" dirty="0">
                <a:solidFill>
                  <a:schemeClr val="accent2"/>
                </a:solidFill>
              </a:rPr>
              <a:t> code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ch</a:t>
            </a:r>
            <a:r>
              <a:rPr lang="vi-VN" altLang="ko-KR" sz="2000" b="1" dirty="0">
                <a:solidFill>
                  <a:schemeClr val="accent2"/>
                </a:solidFill>
              </a:rPr>
              <a:t>ư</a:t>
            </a:r>
            <a:r>
              <a:rPr lang="en-US" altLang="ko-KR" sz="2000" b="1" dirty="0" err="1">
                <a:solidFill>
                  <a:schemeClr val="accent2"/>
                </a:solidFill>
              </a:rPr>
              <a:t>ơng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trình</a:t>
            </a:r>
            <a:r>
              <a:rPr lang="en-US" altLang="ko-KR" sz="2000" b="1" dirty="0">
                <a:solidFill>
                  <a:schemeClr val="accent2"/>
                </a:solidFill>
              </a:rPr>
              <a:t>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lỗi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không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phát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hiện</a:t>
            </a:r>
            <a:r>
              <a:rPr lang="en-US" altLang="ko-KR" sz="2000" b="1" dirty="0">
                <a:solidFill>
                  <a:schemeClr val="accent2"/>
                </a:solidFill>
              </a:rPr>
              <a:t> đ</a:t>
            </a:r>
            <a:r>
              <a:rPr lang="vi-VN" altLang="ko-KR" sz="2000" b="1" dirty="0">
                <a:solidFill>
                  <a:schemeClr val="accent2"/>
                </a:solidFill>
              </a:rPr>
              <a:t>ư</a:t>
            </a:r>
            <a:r>
              <a:rPr lang="en-US" altLang="ko-KR" sz="2000" b="1" dirty="0" err="1">
                <a:solidFill>
                  <a:schemeClr val="accent2"/>
                </a:solidFill>
              </a:rPr>
              <a:t>ợc</a:t>
            </a:r>
            <a:r>
              <a:rPr lang="en-US" altLang="ko-KR" sz="2000" b="1" dirty="0">
                <a:solidFill>
                  <a:schemeClr val="accent2"/>
                </a:solidFill>
              </a:rPr>
              <a:t>)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id="{219C6897-5431-4850-9A0B-865D1D3BC834}"/>
              </a:ext>
            </a:extLst>
          </p:cNvPr>
          <p:cNvSpPr txBox="1"/>
          <p:nvPr/>
        </p:nvSpPr>
        <p:spPr>
          <a:xfrm>
            <a:off x="6432748" y="4375532"/>
            <a:ext cx="499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Khả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chuyển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đổi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HQTCSDL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rất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khó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bg1">
                    <a:lumMod val="50000"/>
                  </a:schemeClr>
                </a:solidFill>
              </a:rPr>
              <a:t>khăn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FAC99586-88D8-46AB-A903-645741F06194}"/>
              </a:ext>
            </a:extLst>
          </p:cNvPr>
          <p:cNvSpPr txBox="1"/>
          <p:nvPr/>
        </p:nvSpPr>
        <p:spPr>
          <a:xfrm>
            <a:off x="5646809" y="5167303"/>
            <a:ext cx="4616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Ng</a:t>
            </a:r>
            <a:r>
              <a:rPr lang="vi-VN" altLang="ko-KR" sz="2000" b="1" dirty="0">
                <a:solidFill>
                  <a:srgbClr val="FFFF00"/>
                </a:solidFill>
              </a:rPr>
              <a:t>ư</a:t>
            </a:r>
            <a:r>
              <a:rPr lang="en-US" altLang="ko-KR" sz="2000" b="1" dirty="0" err="1">
                <a:solidFill>
                  <a:srgbClr val="FFFF00"/>
                </a:solidFill>
              </a:rPr>
              <a:t>ời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lập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trình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phải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hiểu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rõ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kiến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trúc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và</a:t>
            </a:r>
            <a:r>
              <a:rPr lang="en-US" altLang="ko-KR" sz="2000" b="1" dirty="0">
                <a:solidFill>
                  <a:srgbClr val="FFFF00"/>
                </a:solidFill>
              </a:rPr>
              <a:t> SQL Query </a:t>
            </a:r>
            <a:r>
              <a:rPr lang="en-US" altLang="ko-KR" sz="2000" b="1" dirty="0" err="1">
                <a:solidFill>
                  <a:srgbClr val="FFFF00"/>
                </a:solidFill>
              </a:rPr>
              <a:t>của</a:t>
            </a:r>
            <a:r>
              <a:rPr lang="en-US" altLang="ko-KR" sz="2000" b="1" dirty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từng</a:t>
            </a:r>
            <a:r>
              <a:rPr lang="en-US" altLang="ko-KR" sz="2000" b="1" dirty="0">
                <a:solidFill>
                  <a:srgbClr val="FFFF00"/>
                </a:solidFill>
              </a:rPr>
              <a:t> HQTCSDL.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CBB897A6-4503-41DA-A4B6-DD89EE0C7FC0}"/>
              </a:ext>
            </a:extLst>
          </p:cNvPr>
          <p:cNvSpPr/>
          <p:nvPr/>
        </p:nvSpPr>
        <p:spPr>
          <a:xfrm>
            <a:off x="4272440" y="6061791"/>
            <a:ext cx="1480762" cy="4880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ình chữ nhật 59">
            <a:extLst>
              <a:ext uri="{FF2B5EF4-FFF2-40B4-BE49-F238E27FC236}">
                <a16:creationId xmlns:a16="http://schemas.microsoft.com/office/drawing/2014/main" id="{74714ACA-5DD5-42BC-9726-DA773EFE902C}"/>
              </a:ext>
            </a:extLst>
          </p:cNvPr>
          <p:cNvSpPr/>
          <p:nvPr/>
        </p:nvSpPr>
        <p:spPr>
          <a:xfrm>
            <a:off x="6108332" y="5948566"/>
            <a:ext cx="5801838" cy="8025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1F3C4A4-4AE8-4F8E-997F-6EFA42BB7098}"/>
              </a:ext>
            </a:extLst>
          </p:cNvPr>
          <p:cNvSpPr/>
          <p:nvPr/>
        </p:nvSpPr>
        <p:spPr>
          <a:xfrm>
            <a:off x="6257725" y="5959530"/>
            <a:ext cx="59342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xuất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tăng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khăn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nâng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sản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phẩm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22" grpId="0"/>
      <p:bldP spid="23" grpId="0" animBg="1"/>
      <p:bldP spid="27" grpId="0" animBg="1"/>
      <p:bldP spid="31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/>
      <p:bldP spid="11" grpId="0" animBg="1"/>
      <p:bldP spid="60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57710" y="308135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36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A7B58EA-76C0-4FAC-B6C0-0584C556F133}"/>
              </a:ext>
            </a:extLst>
          </p:cNvPr>
          <p:cNvSpPr/>
          <p:nvPr/>
        </p:nvSpPr>
        <p:spPr>
          <a:xfrm>
            <a:off x="4836596" y="3263967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9" name="Group 3">
            <a:extLst>
              <a:ext uri="{FF2B5EF4-FFF2-40B4-BE49-F238E27FC236}">
                <a16:creationId xmlns:a16="http://schemas.microsoft.com/office/drawing/2014/main" id="{AA5FBDA7-492F-46FB-A21B-CEA3B2A92021}"/>
              </a:ext>
            </a:extLst>
          </p:cNvPr>
          <p:cNvGrpSpPr/>
          <p:nvPr/>
        </p:nvGrpSpPr>
        <p:grpSpPr>
          <a:xfrm rot="-3060000">
            <a:off x="4565779" y="3272213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170" name="Oval 4">
              <a:extLst>
                <a:ext uri="{FF2B5EF4-FFF2-40B4-BE49-F238E27FC236}">
                  <a16:creationId xmlns:a16="http://schemas.microsoft.com/office/drawing/2014/main" id="{13BAD3B1-1696-49FB-87DE-05DB4515281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Oval 5">
              <a:extLst>
                <a:ext uri="{FF2B5EF4-FFF2-40B4-BE49-F238E27FC236}">
                  <a16:creationId xmlns:a16="http://schemas.microsoft.com/office/drawing/2014/main" id="{F7798A0A-674A-4C98-AFD3-A3F15452994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Oval 6">
              <a:extLst>
                <a:ext uri="{FF2B5EF4-FFF2-40B4-BE49-F238E27FC236}">
                  <a16:creationId xmlns:a16="http://schemas.microsoft.com/office/drawing/2014/main" id="{83E3BEC0-CDB7-4951-B3DE-655A812BAC5A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3" name="Oval 7">
            <a:extLst>
              <a:ext uri="{FF2B5EF4-FFF2-40B4-BE49-F238E27FC236}">
                <a16:creationId xmlns:a16="http://schemas.microsoft.com/office/drawing/2014/main" id="{AB082210-5B87-4CD5-9F7C-01D2CBA607F4}"/>
              </a:ext>
            </a:extLst>
          </p:cNvPr>
          <p:cNvSpPr/>
          <p:nvPr/>
        </p:nvSpPr>
        <p:spPr>
          <a:xfrm>
            <a:off x="3700642" y="2589886"/>
            <a:ext cx="797943" cy="7979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Oval 8">
            <a:extLst>
              <a:ext uri="{FF2B5EF4-FFF2-40B4-BE49-F238E27FC236}">
                <a16:creationId xmlns:a16="http://schemas.microsoft.com/office/drawing/2014/main" id="{5B3BD6DF-1078-4961-B134-BBC0E11F3A9D}"/>
              </a:ext>
            </a:extLst>
          </p:cNvPr>
          <p:cNvSpPr/>
          <p:nvPr/>
        </p:nvSpPr>
        <p:spPr>
          <a:xfrm>
            <a:off x="5739728" y="1833122"/>
            <a:ext cx="797943" cy="797943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Oval 9">
            <a:extLst>
              <a:ext uri="{FF2B5EF4-FFF2-40B4-BE49-F238E27FC236}">
                <a16:creationId xmlns:a16="http://schemas.microsoft.com/office/drawing/2014/main" id="{B935EAE4-CC66-4592-B49D-DA638E386FC2}"/>
              </a:ext>
            </a:extLst>
          </p:cNvPr>
          <p:cNvSpPr/>
          <p:nvPr/>
        </p:nvSpPr>
        <p:spPr>
          <a:xfrm>
            <a:off x="7890289" y="2692535"/>
            <a:ext cx="797943" cy="797943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Oval 10">
            <a:extLst>
              <a:ext uri="{FF2B5EF4-FFF2-40B4-BE49-F238E27FC236}">
                <a16:creationId xmlns:a16="http://schemas.microsoft.com/office/drawing/2014/main" id="{410681D5-F494-47CF-A0B7-C50BEE8C1AF3}"/>
              </a:ext>
            </a:extLst>
          </p:cNvPr>
          <p:cNvSpPr/>
          <p:nvPr/>
        </p:nvSpPr>
        <p:spPr>
          <a:xfrm>
            <a:off x="3545277" y="4832326"/>
            <a:ext cx="797943" cy="79794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12">
            <a:extLst>
              <a:ext uri="{FF2B5EF4-FFF2-40B4-BE49-F238E27FC236}">
                <a16:creationId xmlns:a16="http://schemas.microsoft.com/office/drawing/2014/main" id="{6CAD3529-14E8-4399-B6C5-5B1EFAA1EDA3}"/>
              </a:ext>
            </a:extLst>
          </p:cNvPr>
          <p:cNvSpPr/>
          <p:nvPr/>
        </p:nvSpPr>
        <p:spPr>
          <a:xfrm>
            <a:off x="5722459" y="5466678"/>
            <a:ext cx="797943" cy="797943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Oval 13">
            <a:extLst>
              <a:ext uri="{FF2B5EF4-FFF2-40B4-BE49-F238E27FC236}">
                <a16:creationId xmlns:a16="http://schemas.microsoft.com/office/drawing/2014/main" id="{97EC02BB-3323-4594-A79D-9AF053F484A2}"/>
              </a:ext>
            </a:extLst>
          </p:cNvPr>
          <p:cNvSpPr/>
          <p:nvPr/>
        </p:nvSpPr>
        <p:spPr>
          <a:xfrm>
            <a:off x="8009996" y="4832052"/>
            <a:ext cx="797943" cy="797943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0" name="Group 14">
            <a:extLst>
              <a:ext uri="{FF2B5EF4-FFF2-40B4-BE49-F238E27FC236}">
                <a16:creationId xmlns:a16="http://schemas.microsoft.com/office/drawing/2014/main" id="{EDAF351C-39AE-4569-A472-0A523578683D}"/>
              </a:ext>
            </a:extLst>
          </p:cNvPr>
          <p:cNvGrpSpPr/>
          <p:nvPr/>
        </p:nvGrpSpPr>
        <p:grpSpPr>
          <a:xfrm rot="3709787" flipH="1">
            <a:off x="7513915" y="3272212"/>
            <a:ext cx="120078" cy="443661"/>
            <a:chOff x="1408027" y="3329887"/>
            <a:chExt cx="155343" cy="573958"/>
          </a:xfrm>
          <a:solidFill>
            <a:schemeClr val="accent4"/>
          </a:solidFill>
        </p:grpSpPr>
        <p:sp>
          <p:nvSpPr>
            <p:cNvPr id="181" name="Oval 15">
              <a:extLst>
                <a:ext uri="{FF2B5EF4-FFF2-40B4-BE49-F238E27FC236}">
                  <a16:creationId xmlns:a16="http://schemas.microsoft.com/office/drawing/2014/main" id="{0EB2B48C-1348-42FD-A75D-9094489E141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Oval 16">
              <a:extLst>
                <a:ext uri="{FF2B5EF4-FFF2-40B4-BE49-F238E27FC236}">
                  <a16:creationId xmlns:a16="http://schemas.microsoft.com/office/drawing/2014/main" id="{B74F0407-C5E5-4B80-8E83-6EDE86EE4CDD}"/>
                </a:ext>
              </a:extLst>
            </p:cNvPr>
            <p:cNvSpPr/>
            <p:nvPr/>
          </p:nvSpPr>
          <p:spPr>
            <a:xfrm>
              <a:off x="1408028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Oval 17">
              <a:extLst>
                <a:ext uri="{FF2B5EF4-FFF2-40B4-BE49-F238E27FC236}">
                  <a16:creationId xmlns:a16="http://schemas.microsoft.com/office/drawing/2014/main" id="{4A932CE9-105C-4D35-988A-FD6F006BD1B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4" name="Group 18">
            <a:extLst>
              <a:ext uri="{FF2B5EF4-FFF2-40B4-BE49-F238E27FC236}">
                <a16:creationId xmlns:a16="http://schemas.microsoft.com/office/drawing/2014/main" id="{9FBFA6E4-B3D5-44E9-8C94-C92413DE1E9E}"/>
              </a:ext>
            </a:extLst>
          </p:cNvPr>
          <p:cNvGrpSpPr/>
          <p:nvPr/>
        </p:nvGrpSpPr>
        <p:grpSpPr>
          <a:xfrm flipH="1">
            <a:off x="6092213" y="2744315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185" name="Oval 19">
              <a:extLst>
                <a:ext uri="{FF2B5EF4-FFF2-40B4-BE49-F238E27FC236}">
                  <a16:creationId xmlns:a16="http://schemas.microsoft.com/office/drawing/2014/main" id="{A5F53BDB-44C3-4581-93E1-79E849853AB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Oval 20">
              <a:extLst>
                <a:ext uri="{FF2B5EF4-FFF2-40B4-BE49-F238E27FC236}">
                  <a16:creationId xmlns:a16="http://schemas.microsoft.com/office/drawing/2014/main" id="{AE56C0BC-8FE9-4546-A315-58E61AD58997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Oval 21">
              <a:extLst>
                <a:ext uri="{FF2B5EF4-FFF2-40B4-BE49-F238E27FC236}">
                  <a16:creationId xmlns:a16="http://schemas.microsoft.com/office/drawing/2014/main" id="{F6E67E72-C6E6-4149-BA6D-AA7BA80C516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8" name="Group 22">
            <a:extLst>
              <a:ext uri="{FF2B5EF4-FFF2-40B4-BE49-F238E27FC236}">
                <a16:creationId xmlns:a16="http://schemas.microsoft.com/office/drawing/2014/main" id="{9F3B3392-020B-4388-875D-449AEC82779F}"/>
              </a:ext>
            </a:extLst>
          </p:cNvPr>
          <p:cNvGrpSpPr/>
          <p:nvPr/>
        </p:nvGrpSpPr>
        <p:grpSpPr>
          <a:xfrm rot="3922930">
            <a:off x="4551746" y="4526793"/>
            <a:ext cx="120077" cy="443661"/>
            <a:chOff x="1408027" y="3329887"/>
            <a:chExt cx="155342" cy="573958"/>
          </a:xfrm>
          <a:solidFill>
            <a:schemeClr val="accent1"/>
          </a:solidFill>
        </p:grpSpPr>
        <p:sp>
          <p:nvSpPr>
            <p:cNvPr id="189" name="Oval 23">
              <a:extLst>
                <a:ext uri="{FF2B5EF4-FFF2-40B4-BE49-F238E27FC236}">
                  <a16:creationId xmlns:a16="http://schemas.microsoft.com/office/drawing/2014/main" id="{DF647FB2-CF3E-43A6-AF74-0C7C1C3B04BE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Oval 24">
              <a:extLst>
                <a:ext uri="{FF2B5EF4-FFF2-40B4-BE49-F238E27FC236}">
                  <a16:creationId xmlns:a16="http://schemas.microsoft.com/office/drawing/2014/main" id="{21929EED-DB2C-4DA6-90E5-B85ECC7BEF4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Oval 25">
              <a:extLst>
                <a:ext uri="{FF2B5EF4-FFF2-40B4-BE49-F238E27FC236}">
                  <a16:creationId xmlns:a16="http://schemas.microsoft.com/office/drawing/2014/main" id="{A677B9E9-FE2E-482F-97D7-10683AFE909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2" name="Group 26">
            <a:extLst>
              <a:ext uri="{FF2B5EF4-FFF2-40B4-BE49-F238E27FC236}">
                <a16:creationId xmlns:a16="http://schemas.microsoft.com/office/drawing/2014/main" id="{15CCF344-50D5-458D-A4A7-E219C8C50946}"/>
              </a:ext>
            </a:extLst>
          </p:cNvPr>
          <p:cNvGrpSpPr/>
          <p:nvPr/>
        </p:nvGrpSpPr>
        <p:grpSpPr>
          <a:xfrm rot="18076709" flipH="1">
            <a:off x="7497184" y="4538987"/>
            <a:ext cx="120077" cy="443661"/>
            <a:chOff x="1408027" y="3329887"/>
            <a:chExt cx="155342" cy="573958"/>
          </a:xfrm>
          <a:solidFill>
            <a:srgbClr val="00B0F0"/>
          </a:solidFill>
        </p:grpSpPr>
        <p:sp>
          <p:nvSpPr>
            <p:cNvPr id="193" name="Oval 27">
              <a:extLst>
                <a:ext uri="{FF2B5EF4-FFF2-40B4-BE49-F238E27FC236}">
                  <a16:creationId xmlns:a16="http://schemas.microsoft.com/office/drawing/2014/main" id="{C905CCF0-62EC-4B09-9336-0CCFAA00657D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Oval 28">
              <a:extLst>
                <a:ext uri="{FF2B5EF4-FFF2-40B4-BE49-F238E27FC236}">
                  <a16:creationId xmlns:a16="http://schemas.microsoft.com/office/drawing/2014/main" id="{A9E6E672-10CD-4A3C-8DBC-CBBB46CF01C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Oval 29">
              <a:extLst>
                <a:ext uri="{FF2B5EF4-FFF2-40B4-BE49-F238E27FC236}">
                  <a16:creationId xmlns:a16="http://schemas.microsoft.com/office/drawing/2014/main" id="{085F65A7-2EBD-4416-B074-E458ADD182A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0" name="Group 34">
            <a:extLst>
              <a:ext uri="{FF2B5EF4-FFF2-40B4-BE49-F238E27FC236}">
                <a16:creationId xmlns:a16="http://schemas.microsoft.com/office/drawing/2014/main" id="{FFE758DA-55DC-4AD6-948B-5011D835E12B}"/>
              </a:ext>
            </a:extLst>
          </p:cNvPr>
          <p:cNvGrpSpPr/>
          <p:nvPr/>
        </p:nvGrpSpPr>
        <p:grpSpPr>
          <a:xfrm flipH="1">
            <a:off x="6032174" y="4959314"/>
            <a:ext cx="120077" cy="443661"/>
            <a:chOff x="1408027" y="3329887"/>
            <a:chExt cx="155350" cy="573958"/>
          </a:xfrm>
          <a:solidFill>
            <a:schemeClr val="accent6">
              <a:lumMod val="75000"/>
            </a:schemeClr>
          </a:solidFill>
        </p:grpSpPr>
        <p:sp>
          <p:nvSpPr>
            <p:cNvPr id="201" name="Oval 35">
              <a:extLst>
                <a:ext uri="{FF2B5EF4-FFF2-40B4-BE49-F238E27FC236}">
                  <a16:creationId xmlns:a16="http://schemas.microsoft.com/office/drawing/2014/main" id="{2210160A-6518-4814-98C0-1179B22B2C2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Oval 36">
              <a:extLst>
                <a:ext uri="{FF2B5EF4-FFF2-40B4-BE49-F238E27FC236}">
                  <a16:creationId xmlns:a16="http://schemas.microsoft.com/office/drawing/2014/main" id="{68D833CE-D9ED-45E8-A525-87DDE1131DC9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Oval 37">
              <a:extLst>
                <a:ext uri="{FF2B5EF4-FFF2-40B4-BE49-F238E27FC236}">
                  <a16:creationId xmlns:a16="http://schemas.microsoft.com/office/drawing/2014/main" id="{BC9C8D9F-6FDC-453E-9A8D-93BC3F243B1C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4" name="TextBox 38">
            <a:extLst>
              <a:ext uri="{FF2B5EF4-FFF2-40B4-BE49-F238E27FC236}">
                <a16:creationId xmlns:a16="http://schemas.microsoft.com/office/drawing/2014/main" id="{23AB6BEE-AB17-4C72-B5F2-CD2CDB267E63}"/>
              </a:ext>
            </a:extLst>
          </p:cNvPr>
          <p:cNvSpPr txBox="1"/>
          <p:nvPr/>
        </p:nvSpPr>
        <p:spPr>
          <a:xfrm>
            <a:off x="5198249" y="4052575"/>
            <a:ext cx="17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6" name="Frame 17">
            <a:extLst>
              <a:ext uri="{FF2B5EF4-FFF2-40B4-BE49-F238E27FC236}">
                <a16:creationId xmlns:a16="http://schemas.microsoft.com/office/drawing/2014/main" id="{449F5501-926F-443B-AD08-BCC872C2469C}"/>
              </a:ext>
            </a:extLst>
          </p:cNvPr>
          <p:cNvSpPr/>
          <p:nvPr/>
        </p:nvSpPr>
        <p:spPr>
          <a:xfrm>
            <a:off x="3772383" y="5059432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7" name="Rounded Rectangle 5">
            <a:extLst>
              <a:ext uri="{FF2B5EF4-FFF2-40B4-BE49-F238E27FC236}">
                <a16:creationId xmlns:a16="http://schemas.microsoft.com/office/drawing/2014/main" id="{54EF1B19-BF32-4C74-B413-5A75E3C85BCB}"/>
              </a:ext>
            </a:extLst>
          </p:cNvPr>
          <p:cNvSpPr/>
          <p:nvPr/>
        </p:nvSpPr>
        <p:spPr>
          <a:xfrm flipH="1">
            <a:off x="5925588" y="570409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8" name="Round Same Side Corner Rectangle 11">
            <a:extLst>
              <a:ext uri="{FF2B5EF4-FFF2-40B4-BE49-F238E27FC236}">
                <a16:creationId xmlns:a16="http://schemas.microsoft.com/office/drawing/2014/main" id="{A2CA4818-8F3A-4CA4-A2C8-64F43A1B92E6}"/>
              </a:ext>
            </a:extLst>
          </p:cNvPr>
          <p:cNvSpPr>
            <a:spLocks noChangeAspect="1"/>
          </p:cNvSpPr>
          <p:nvPr/>
        </p:nvSpPr>
        <p:spPr>
          <a:xfrm rot="9900000">
            <a:off x="8246134" y="506785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9" name="Rectangle 36">
            <a:extLst>
              <a:ext uri="{FF2B5EF4-FFF2-40B4-BE49-F238E27FC236}">
                <a16:creationId xmlns:a16="http://schemas.microsoft.com/office/drawing/2014/main" id="{D0328F5E-8F3C-48EA-AE5D-EE8C3B4DE4CB}"/>
              </a:ext>
            </a:extLst>
          </p:cNvPr>
          <p:cNvSpPr/>
          <p:nvPr/>
        </p:nvSpPr>
        <p:spPr>
          <a:xfrm>
            <a:off x="5951951" y="2101086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0" name="Oval 21">
            <a:extLst>
              <a:ext uri="{FF2B5EF4-FFF2-40B4-BE49-F238E27FC236}">
                <a16:creationId xmlns:a16="http://schemas.microsoft.com/office/drawing/2014/main" id="{C999323B-3582-47B0-A657-FD7ECFD494E5}"/>
              </a:ext>
            </a:extLst>
          </p:cNvPr>
          <p:cNvSpPr>
            <a:spLocks noChangeAspect="1"/>
          </p:cNvSpPr>
          <p:nvPr/>
        </p:nvSpPr>
        <p:spPr>
          <a:xfrm>
            <a:off x="8123880" y="290730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1" name="Group 56">
            <a:extLst>
              <a:ext uri="{FF2B5EF4-FFF2-40B4-BE49-F238E27FC236}">
                <a16:creationId xmlns:a16="http://schemas.microsoft.com/office/drawing/2014/main" id="{22109B61-272C-4353-A2B0-D22D6FD945F2}"/>
              </a:ext>
            </a:extLst>
          </p:cNvPr>
          <p:cNvGrpSpPr/>
          <p:nvPr/>
        </p:nvGrpSpPr>
        <p:grpSpPr>
          <a:xfrm>
            <a:off x="5807902" y="3578486"/>
            <a:ext cx="576195" cy="510310"/>
            <a:chOff x="1481943" y="1694572"/>
            <a:chExt cx="3165229" cy="2803300"/>
          </a:xfrm>
        </p:grpSpPr>
        <p:sp>
          <p:nvSpPr>
            <p:cNvPr id="222" name="Rectangle 57">
              <a:extLst>
                <a:ext uri="{FF2B5EF4-FFF2-40B4-BE49-F238E27FC236}">
                  <a16:creationId xmlns:a16="http://schemas.microsoft.com/office/drawing/2014/main" id="{0572FC7D-E2AF-43AC-B03B-D9383857C22C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Freeform: Shape 58">
              <a:extLst>
                <a:ext uri="{FF2B5EF4-FFF2-40B4-BE49-F238E27FC236}">
                  <a16:creationId xmlns:a16="http://schemas.microsoft.com/office/drawing/2014/main" id="{4223E960-13FB-4EBF-BD86-8BCA91F08EA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19E66ED-987C-4C55-A442-DAE51B3C54AE}"/>
              </a:ext>
            </a:extLst>
          </p:cNvPr>
          <p:cNvSpPr/>
          <p:nvPr/>
        </p:nvSpPr>
        <p:spPr>
          <a:xfrm>
            <a:off x="308938" y="1999339"/>
            <a:ext cx="3265176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DAL (N-Tier), Model (MVC,MVP)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EF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hỗ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nghiệp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giao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ng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ời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Hình chữ nhật 223">
            <a:extLst>
              <a:ext uri="{FF2B5EF4-FFF2-40B4-BE49-F238E27FC236}">
                <a16:creationId xmlns:a16="http://schemas.microsoft.com/office/drawing/2014/main" id="{7FFC39D3-79C8-49AB-999D-B2D84FEFE810}"/>
              </a:ext>
            </a:extLst>
          </p:cNvPr>
          <p:cNvSpPr/>
          <p:nvPr/>
        </p:nvSpPr>
        <p:spPr>
          <a:xfrm>
            <a:off x="3976517" y="6363265"/>
            <a:ext cx="435145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dàng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chuyển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sang HQTCSDL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khác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Rectangle 30">
            <a:extLst>
              <a:ext uri="{FF2B5EF4-FFF2-40B4-BE49-F238E27FC236}">
                <a16:creationId xmlns:a16="http://schemas.microsoft.com/office/drawing/2014/main" id="{4E48A40C-262E-41AC-BB36-453854D91D00}"/>
              </a:ext>
            </a:extLst>
          </p:cNvPr>
          <p:cNvSpPr/>
          <p:nvPr/>
        </p:nvSpPr>
        <p:spPr>
          <a:xfrm>
            <a:off x="3941008" y="2837572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7" name="Hình chữ nhật 226">
            <a:extLst>
              <a:ext uri="{FF2B5EF4-FFF2-40B4-BE49-F238E27FC236}">
                <a16:creationId xmlns:a16="http://schemas.microsoft.com/office/drawing/2014/main" id="{A39EB7FD-0BD7-41F5-8E0E-7E1244F36052}"/>
              </a:ext>
            </a:extLst>
          </p:cNvPr>
          <p:cNvSpPr/>
          <p:nvPr/>
        </p:nvSpPr>
        <p:spPr>
          <a:xfrm>
            <a:off x="463095" y="4691333"/>
            <a:ext cx="30035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lỗi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ngay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biên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dịch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Hình chữ nhật 227">
            <a:extLst>
              <a:ext uri="{FF2B5EF4-FFF2-40B4-BE49-F238E27FC236}">
                <a16:creationId xmlns:a16="http://schemas.microsoft.com/office/drawing/2014/main" id="{784000D1-D195-4C7A-B61B-69A47F27E4B6}"/>
              </a:ext>
            </a:extLst>
          </p:cNvPr>
          <p:cNvSpPr/>
          <p:nvPr/>
        </p:nvSpPr>
        <p:spPr>
          <a:xfrm>
            <a:off x="8801086" y="2451366"/>
            <a:ext cx="3302658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LINQ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không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phải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SQL query,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đặc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điểm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mỗi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HQTCSDL.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Hình chữ nhật 228">
            <a:extLst>
              <a:ext uri="{FF2B5EF4-FFF2-40B4-BE49-F238E27FC236}">
                <a16:creationId xmlns:a16="http://schemas.microsoft.com/office/drawing/2014/main" id="{0F23CD4D-725C-45B6-9814-D1643A620F5F}"/>
              </a:ext>
            </a:extLst>
          </p:cNvPr>
          <p:cNvSpPr/>
          <p:nvPr/>
        </p:nvSpPr>
        <p:spPr>
          <a:xfrm>
            <a:off x="8871749" y="4441360"/>
            <a:ext cx="3161333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LINQ,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chia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thủ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tục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Nhờ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trình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debug,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bảo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trì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nâng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đ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Hình chữ nhật 229">
            <a:extLst>
              <a:ext uri="{FF2B5EF4-FFF2-40B4-BE49-F238E27FC236}">
                <a16:creationId xmlns:a16="http://schemas.microsoft.com/office/drawing/2014/main" id="{75BA9A53-AD86-4C85-97A5-98459D611EE9}"/>
              </a:ext>
            </a:extLst>
          </p:cNvPr>
          <p:cNvSpPr/>
          <p:nvPr/>
        </p:nvSpPr>
        <p:spPr>
          <a:xfrm>
            <a:off x="3552085" y="1334921"/>
            <a:ext cx="523187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thay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đổi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database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cần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ánh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xạ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lại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3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3" grpId="0" animBg="1"/>
      <p:bldP spid="174" grpId="0" animBg="1"/>
      <p:bldP spid="175" grpId="0" animBg="1"/>
      <p:bldP spid="176" grpId="0" animBg="1"/>
      <p:bldP spid="178" grpId="0" animBg="1"/>
      <p:bldP spid="179" grpId="0" animBg="1"/>
      <p:bldP spid="204" grpId="0"/>
      <p:bldP spid="216" grpId="0" animBg="1"/>
      <p:bldP spid="217" grpId="0" animBg="1"/>
      <p:bldP spid="218" grpId="0" animBg="1"/>
      <p:bldP spid="219" grpId="0" animBg="1"/>
      <p:bldP spid="220" grpId="0" animBg="1"/>
      <p:bldP spid="2" grpId="0" animBg="1"/>
      <p:bldP spid="224" grpId="0" animBg="1"/>
      <p:bldP spid="225" grpId="0" animBg="1"/>
      <p:bldP spid="227" grpId="0" animBg="1"/>
      <p:bldP spid="228" grpId="0" animBg="1"/>
      <p:bldP spid="229" grpId="0" animBg="1"/>
      <p:bldP spid="2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60201" y="1262897"/>
            <a:ext cx="3785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8A86261-DEE2-43BA-8961-D43DD9D493F7}"/>
              </a:ext>
            </a:extLst>
          </p:cNvPr>
          <p:cNvSpPr/>
          <p:nvPr/>
        </p:nvSpPr>
        <p:spPr>
          <a:xfrm>
            <a:off x="1224452" y="1952925"/>
            <a:ext cx="58112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vi-V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Khai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báo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ởi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DbContext</a:t>
            </a:r>
            <a:endParaRPr lang="vi-VN" sz="2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89BAA2B-40EE-4A31-AD1C-1EFE394F0C0E}"/>
              </a:ext>
            </a:extLst>
          </p:cNvPr>
          <p:cNvSpPr/>
          <p:nvPr/>
        </p:nvSpPr>
        <p:spPr>
          <a:xfrm>
            <a:off x="1668780" y="2353035"/>
            <a:ext cx="8938260" cy="7337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Tên_context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Tên_db_hoặc_chuỗi_connection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607E071B-9A95-4450-A063-8F8737D2967B}"/>
              </a:ext>
            </a:extLst>
          </p:cNvPr>
          <p:cNvSpPr/>
          <p:nvPr/>
        </p:nvSpPr>
        <p:spPr>
          <a:xfrm>
            <a:off x="1487119" y="3117538"/>
            <a:ext cx="52858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Hoặc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strong-typed context (context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kiểu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vi-V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162F9F3-75D4-4019-B4E6-45F8F52E4C79}"/>
              </a:ext>
            </a:extLst>
          </p:cNvPr>
          <p:cNvSpPr/>
          <p:nvPr/>
        </p:nvSpPr>
        <p:spPr>
          <a:xfrm>
            <a:off x="1668780" y="3558424"/>
            <a:ext cx="8938260" cy="5499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Context_định_kiểu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Tên_context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Context_định_kiểu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58" name="Hình chữ nhật 57">
            <a:extLst>
              <a:ext uri="{FF2B5EF4-FFF2-40B4-BE49-F238E27FC236}">
                <a16:creationId xmlns:a16="http://schemas.microsoft.com/office/drawing/2014/main" id="{9472CAB9-25E0-4F16-805A-CCC27E3061FA}"/>
              </a:ext>
            </a:extLst>
          </p:cNvPr>
          <p:cNvSpPr/>
          <p:nvPr/>
        </p:nvSpPr>
        <p:spPr>
          <a:xfrm>
            <a:off x="1487119" y="4251373"/>
            <a:ext cx="11897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endParaRPr lang="vi-VN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Hình chữ nhật 58">
            <a:extLst>
              <a:ext uri="{FF2B5EF4-FFF2-40B4-BE49-F238E27FC236}">
                <a16:creationId xmlns:a16="http://schemas.microsoft.com/office/drawing/2014/main" id="{1C02BCF7-F782-4E71-96EF-577661C1AB2D}"/>
              </a:ext>
            </a:extLst>
          </p:cNvPr>
          <p:cNvSpPr/>
          <p:nvPr/>
        </p:nvSpPr>
        <p:spPr>
          <a:xfrm>
            <a:off x="1668780" y="4794495"/>
            <a:ext cx="8938260" cy="12199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“name=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strong-typed context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QLThuVienEntities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db2 =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QLThuVienEntities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504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56" grpId="0"/>
      <p:bldP spid="57" grpId="0" animBg="1"/>
      <p:bldP spid="58" grpId="0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60201" y="1262897"/>
            <a:ext cx="3785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8A86261-DEE2-43BA-8961-D43DD9D493F7}"/>
              </a:ext>
            </a:extLst>
          </p:cNvPr>
          <p:cNvSpPr/>
          <p:nvPr/>
        </p:nvSpPr>
        <p:spPr>
          <a:xfrm>
            <a:off x="1487119" y="1851978"/>
            <a:ext cx="3111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vi-V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endParaRPr lang="vi-VN" sz="20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086D6DB-0FD4-46F1-B369-5DD6EF2192E0}"/>
              </a:ext>
            </a:extLst>
          </p:cNvPr>
          <p:cNvSpPr/>
          <p:nvPr/>
        </p:nvSpPr>
        <p:spPr>
          <a:xfrm>
            <a:off x="1946789" y="2218840"/>
            <a:ext cx="7892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DbSet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hoặc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Set&lt;</a:t>
            </a:r>
            <a:r>
              <a:rPr lang="en-US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TableEntity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Trả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DbSet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FF09022-BD89-4876-A04D-CBE5BCDA5A91}"/>
              </a:ext>
            </a:extLst>
          </p:cNvPr>
          <p:cNvSpPr/>
          <p:nvPr/>
        </p:nvSpPr>
        <p:spPr>
          <a:xfrm>
            <a:off x="1946789" y="2782669"/>
            <a:ext cx="78926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ợp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thức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mở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câu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truy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vấn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vi-V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2B81636F-A490-457F-9470-EBFA55339D8D}"/>
              </a:ext>
            </a:extLst>
          </p:cNvPr>
          <p:cNvSpPr/>
          <p:nvPr/>
        </p:nvSpPr>
        <p:spPr>
          <a:xfrm>
            <a:off x="1946789" y="3245101"/>
            <a:ext cx="11272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endParaRPr lang="vi-VN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2083A19-4AE6-4292-A848-DB5205436501}"/>
              </a:ext>
            </a:extLst>
          </p:cNvPr>
          <p:cNvSpPr/>
          <p:nvPr/>
        </p:nvSpPr>
        <p:spPr>
          <a:xfrm>
            <a:off x="1609860" y="3638490"/>
            <a:ext cx="9427335" cy="298789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dirty="0" err="1">
                <a:solidFill>
                  <a:srgbClr val="0070C0"/>
                </a:solidFill>
              </a:rPr>
              <a:t>DbContext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 = new </a:t>
            </a:r>
            <a:r>
              <a:rPr lang="en-US" dirty="0" err="1">
                <a:solidFill>
                  <a:srgbClr val="0070C0"/>
                </a:solidFill>
              </a:rPr>
              <a:t>DbContext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“name=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QLThuVienEntities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&gt;();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hoặc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&gt;.</a:t>
            </a:r>
            <a:r>
              <a:rPr lang="en-US" dirty="0">
                <a:solidFill>
                  <a:schemeClr val="tx1"/>
                </a:solidFill>
              </a:rPr>
              <a:t>Where(x =&gt; </a:t>
            </a:r>
            <a:r>
              <a:rPr lang="en-US" dirty="0" err="1">
                <a:solidFill>
                  <a:schemeClr val="tx1"/>
                </a:solidFill>
              </a:rPr>
              <a:t>x.TenDocGia.StartWith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“T”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Datagridview1</a:t>
            </a:r>
            <a:r>
              <a:rPr lang="en-US" dirty="0">
                <a:solidFill>
                  <a:schemeClr val="tx1"/>
                </a:solidFill>
              </a:rPr>
              <a:t>.DataSource = </a:t>
            </a:r>
            <a:r>
              <a:rPr lang="en-US" dirty="0" err="1">
                <a:solidFill>
                  <a:schemeClr val="tx1"/>
                </a:solidFill>
              </a:rPr>
              <a:t>query.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//L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ư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 ý: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Phải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chuyển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sang List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binding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Hoặc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dùng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strong-typed context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QLThuVienEntities</a:t>
            </a:r>
            <a:r>
              <a:rPr lang="en-US" dirty="0">
                <a:solidFill>
                  <a:schemeClr val="tx1"/>
                </a:solidFill>
              </a:rPr>
              <a:t> db2 = new </a:t>
            </a:r>
            <a:r>
              <a:rPr lang="en-US" dirty="0" err="1">
                <a:solidFill>
                  <a:srgbClr val="0070C0"/>
                </a:solidFill>
              </a:rPr>
              <a:t>QLThuVienEntitites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dirty="0" err="1">
                <a:solidFill>
                  <a:srgbClr val="0070C0"/>
                </a:solidFill>
              </a:rPr>
              <a:t>DbSet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DocGia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dg = db2.</a:t>
            </a:r>
            <a:r>
              <a:rPr lang="en-US" dirty="0">
                <a:solidFill>
                  <a:srgbClr val="0070C0"/>
                </a:solidFill>
              </a:rPr>
              <a:t>DocGias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Datagridview1</a:t>
            </a:r>
            <a:r>
              <a:rPr lang="en-US" dirty="0">
                <a:solidFill>
                  <a:schemeClr val="tx1"/>
                </a:solidFill>
              </a:rPr>
              <a:t>.DataSource = </a:t>
            </a:r>
            <a:r>
              <a:rPr lang="en-US" dirty="0" err="1">
                <a:solidFill>
                  <a:schemeClr val="tx1"/>
                </a:solidFill>
              </a:rPr>
              <a:t>dg.</a:t>
            </a:r>
            <a:r>
              <a:rPr lang="en-US" dirty="0" err="1">
                <a:solidFill>
                  <a:srgbClr val="0070C0"/>
                </a:solidFill>
              </a:rPr>
              <a:t>ToList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Ví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dụ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kiểu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query = </a:t>
            </a:r>
            <a:r>
              <a:rPr lang="en-US" dirty="0" err="1">
                <a:solidFill>
                  <a:schemeClr val="tx1"/>
                </a:solidFill>
              </a:rPr>
              <a:t>db.</a:t>
            </a:r>
            <a:r>
              <a:rPr lang="en-US" dirty="0" err="1">
                <a:solidFill>
                  <a:srgbClr val="0070C0"/>
                </a:solidFill>
              </a:rPr>
              <a:t>DocGias.</a:t>
            </a:r>
            <a:r>
              <a:rPr lang="en-US" dirty="0" err="1">
                <a:solidFill>
                  <a:schemeClr val="tx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(x=&gt;new {</a:t>
            </a:r>
            <a:r>
              <a:rPr lang="en-US" dirty="0" err="1">
                <a:solidFill>
                  <a:schemeClr val="tx1"/>
                </a:solidFill>
              </a:rPr>
              <a:t>x.MaDocGia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x.HoTenDG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x.DiaChi</a:t>
            </a:r>
            <a:r>
              <a:rPr lang="en-US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81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935924" y="1869522"/>
            <a:ext cx="3233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80" y="2446593"/>
            <a:ext cx="8938260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668780" y="3078779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80" y="3535468"/>
            <a:ext cx="8938260" cy="301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	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A”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1091698" y="1869522"/>
            <a:ext cx="228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Xóa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78" y="2417871"/>
            <a:ext cx="8938260" cy="1212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RemoveRange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411200" y="3686560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79" y="4086670"/>
            <a:ext cx="9316899" cy="2610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.DocGias.Where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		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7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FA5BA9D-8B96-4120-B8B2-A56447747242}"/>
              </a:ext>
            </a:extLst>
          </p:cNvPr>
          <p:cNvSpPr/>
          <p:nvPr/>
        </p:nvSpPr>
        <p:spPr>
          <a:xfrm>
            <a:off x="3552661" y="101768"/>
            <a:ext cx="332815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F2FC679A-2374-41BA-B492-7E4FCC5E236C}"/>
              </a:ext>
            </a:extLst>
          </p:cNvPr>
          <p:cNvSpPr/>
          <p:nvPr/>
        </p:nvSpPr>
        <p:spPr>
          <a:xfrm>
            <a:off x="1764407" y="1917081"/>
            <a:ext cx="6024330" cy="4568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E6DCD645-812D-4133-BC10-1EE79F828203}"/>
              </a:ext>
            </a:extLst>
          </p:cNvPr>
          <p:cNvSpPr/>
          <p:nvPr/>
        </p:nvSpPr>
        <p:spPr>
          <a:xfrm>
            <a:off x="2202125" y="1913123"/>
            <a:ext cx="7155703" cy="459616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648266" y="1903023"/>
            <a:ext cx="522071" cy="45687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2258635" y="1881321"/>
            <a:ext cx="54427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Entity Framework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E11C36EB-C2FB-4565-A384-C8658146B182}"/>
              </a:ext>
            </a:extLst>
          </p:cNvPr>
          <p:cNvSpPr/>
          <p:nvPr/>
        </p:nvSpPr>
        <p:spPr>
          <a:xfrm>
            <a:off x="1616479" y="2579507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EBFAE9D-F70B-4E03-8531-E5ED30719AE3}"/>
              </a:ext>
            </a:extLst>
          </p:cNvPr>
          <p:cNvSpPr/>
          <p:nvPr/>
        </p:nvSpPr>
        <p:spPr>
          <a:xfrm>
            <a:off x="2170337" y="2579507"/>
            <a:ext cx="7155703" cy="473174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61952F9-41B8-4B76-BFE6-4B80B91EFDD5}"/>
              </a:ext>
            </a:extLst>
          </p:cNvPr>
          <p:cNvSpPr/>
          <p:nvPr/>
        </p:nvSpPr>
        <p:spPr>
          <a:xfrm>
            <a:off x="1616479" y="2579507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ACC0994F-9BBF-4AF1-912D-D7EA9DD49608}"/>
              </a:ext>
            </a:extLst>
          </p:cNvPr>
          <p:cNvSpPr/>
          <p:nvPr/>
        </p:nvSpPr>
        <p:spPr>
          <a:xfrm>
            <a:off x="1648266" y="3300902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9EAFA355-6631-4477-B5F1-48DDC11DEB86}"/>
              </a:ext>
            </a:extLst>
          </p:cNvPr>
          <p:cNvSpPr/>
          <p:nvPr/>
        </p:nvSpPr>
        <p:spPr>
          <a:xfrm>
            <a:off x="2202124" y="3300902"/>
            <a:ext cx="7155703" cy="471555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AF822DFC-24AC-441D-AE33-C29766566E74}"/>
              </a:ext>
            </a:extLst>
          </p:cNvPr>
          <p:cNvSpPr/>
          <p:nvPr/>
        </p:nvSpPr>
        <p:spPr>
          <a:xfrm>
            <a:off x="1648266" y="3300902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A2BD85FF-5A50-4F6F-AA00-29A19F0605FD}"/>
              </a:ext>
            </a:extLst>
          </p:cNvPr>
          <p:cNvSpPr/>
          <p:nvPr/>
        </p:nvSpPr>
        <p:spPr>
          <a:xfrm>
            <a:off x="1648266" y="4052066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257293F2-323A-49A4-AF65-2952B91B351C}"/>
              </a:ext>
            </a:extLst>
          </p:cNvPr>
          <p:cNvSpPr/>
          <p:nvPr/>
        </p:nvSpPr>
        <p:spPr>
          <a:xfrm>
            <a:off x="2202124" y="4052066"/>
            <a:ext cx="7155703" cy="471373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922F2624-972F-4BB2-AE08-0095C43EBB94}"/>
              </a:ext>
            </a:extLst>
          </p:cNvPr>
          <p:cNvSpPr/>
          <p:nvPr/>
        </p:nvSpPr>
        <p:spPr>
          <a:xfrm>
            <a:off x="1648266" y="4052066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6A9353AE-0E75-4EB0-8162-CD04832F21F4}"/>
              </a:ext>
            </a:extLst>
          </p:cNvPr>
          <p:cNvSpPr/>
          <p:nvPr/>
        </p:nvSpPr>
        <p:spPr>
          <a:xfrm>
            <a:off x="1648266" y="5491151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17">
            <a:extLst>
              <a:ext uri="{FF2B5EF4-FFF2-40B4-BE49-F238E27FC236}">
                <a16:creationId xmlns:a16="http://schemas.microsoft.com/office/drawing/2014/main" id="{AEA85DCF-D787-4358-8F70-9FD1DEB6D6F9}"/>
              </a:ext>
            </a:extLst>
          </p:cNvPr>
          <p:cNvSpPr/>
          <p:nvPr/>
        </p:nvSpPr>
        <p:spPr>
          <a:xfrm>
            <a:off x="2202124" y="5491151"/>
            <a:ext cx="7155703" cy="459616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D4E0FE09-0759-4D3E-AFFC-AFD35147DDC1}"/>
              </a:ext>
            </a:extLst>
          </p:cNvPr>
          <p:cNvSpPr/>
          <p:nvPr/>
        </p:nvSpPr>
        <p:spPr>
          <a:xfrm>
            <a:off x="1648266" y="5491151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A31D512E-4A77-4FDD-A4EB-7354E2C9D670}"/>
              </a:ext>
            </a:extLst>
          </p:cNvPr>
          <p:cNvSpPr/>
          <p:nvPr/>
        </p:nvSpPr>
        <p:spPr>
          <a:xfrm>
            <a:off x="2170337" y="2529461"/>
            <a:ext cx="53236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9248D19-4460-4FC5-AF19-1C376C019E77}"/>
              </a:ext>
            </a:extLst>
          </p:cNvPr>
          <p:cNvSpPr/>
          <p:nvPr/>
        </p:nvSpPr>
        <p:spPr>
          <a:xfrm>
            <a:off x="2232921" y="3245459"/>
            <a:ext cx="48286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C85948B-391A-4174-AD6A-0FB00D133FAF}"/>
              </a:ext>
            </a:extLst>
          </p:cNvPr>
          <p:cNvSpPr/>
          <p:nvPr/>
        </p:nvSpPr>
        <p:spPr>
          <a:xfrm>
            <a:off x="2461836" y="4003685"/>
            <a:ext cx="6865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2CBAAD91-D4AF-467C-B61D-30EA4BB2CB38}"/>
              </a:ext>
            </a:extLst>
          </p:cNvPr>
          <p:cNvSpPr/>
          <p:nvPr/>
        </p:nvSpPr>
        <p:spPr>
          <a:xfrm>
            <a:off x="2391033" y="5473734"/>
            <a:ext cx="17126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D198B1EF-FBD1-4CC8-B95F-342F50DA37DC}"/>
              </a:ext>
            </a:extLst>
          </p:cNvPr>
          <p:cNvSpPr/>
          <p:nvPr/>
        </p:nvSpPr>
        <p:spPr>
          <a:xfrm>
            <a:off x="1648266" y="4785025"/>
            <a:ext cx="6171267" cy="4715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F322A3E7-B7BC-4FCF-85E3-42E518D45608}"/>
              </a:ext>
            </a:extLst>
          </p:cNvPr>
          <p:cNvSpPr/>
          <p:nvPr/>
        </p:nvSpPr>
        <p:spPr>
          <a:xfrm>
            <a:off x="2202124" y="4785024"/>
            <a:ext cx="7155703" cy="471373"/>
          </a:xfrm>
          <a:prstGeom prst="roundRect">
            <a:avLst>
              <a:gd name="adj" fmla="val 50000"/>
            </a:avLst>
          </a:prstGeom>
          <a:solidFill>
            <a:srgbClr val="67217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83C25904-1D45-4E50-8160-0F475DE4707B}"/>
              </a:ext>
            </a:extLst>
          </p:cNvPr>
          <p:cNvSpPr/>
          <p:nvPr/>
        </p:nvSpPr>
        <p:spPr>
          <a:xfrm>
            <a:off x="1648266" y="4785025"/>
            <a:ext cx="522071" cy="459616"/>
          </a:xfrm>
          <a:prstGeom prst="ellipse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608AFCB7-60C4-44C1-8351-A2683B0F4EBB}"/>
              </a:ext>
            </a:extLst>
          </p:cNvPr>
          <p:cNvSpPr/>
          <p:nvPr/>
        </p:nvSpPr>
        <p:spPr>
          <a:xfrm>
            <a:off x="2013662" y="4747418"/>
            <a:ext cx="6865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 animBg="1"/>
      <p:bldP spid="40" grpId="0" animBg="1"/>
      <p:bldP spid="41" grpId="0" animBg="1"/>
      <p:bldP spid="9" grpId="0"/>
      <p:bldP spid="10" grpId="0"/>
      <p:bldP spid="11" grpId="0"/>
      <p:bldP spid="14" grpId="0"/>
      <p:bldP spid="42" grpId="0" animBg="1"/>
      <p:bldP spid="43" grpId="0" animBg="1"/>
      <p:bldP spid="44" grpId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EF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C349865A-3588-480C-96BF-5951C77C7C91}"/>
              </a:ext>
            </a:extLst>
          </p:cNvPr>
          <p:cNvSpPr/>
          <p:nvPr/>
        </p:nvSpPr>
        <p:spPr>
          <a:xfrm>
            <a:off x="628949" y="1262897"/>
            <a:ext cx="3847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Cập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ữ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291853-B7B7-437A-834C-6952D216E1DB}"/>
              </a:ext>
            </a:extLst>
          </p:cNvPr>
          <p:cNvSpPr/>
          <p:nvPr/>
        </p:nvSpPr>
        <p:spPr>
          <a:xfrm>
            <a:off x="1276527" y="1846256"/>
            <a:ext cx="2299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ửa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liệu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8E24876-488B-4008-ABA3-993DADA48DE5}"/>
              </a:ext>
            </a:extLst>
          </p:cNvPr>
          <p:cNvSpPr/>
          <p:nvPr/>
        </p:nvSpPr>
        <p:spPr>
          <a:xfrm>
            <a:off x="1668778" y="2417871"/>
            <a:ext cx="8938260" cy="12123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Đối_t</a:t>
            </a:r>
            <a:r>
              <a:rPr lang="vi-V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ợng_DbContext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đ.t</a:t>
            </a:r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ợng_DbSet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RemoveRange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Tập_thực_thể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CB5A8E0-60F1-4C52-A685-7241B66A0806}"/>
              </a:ext>
            </a:extLst>
          </p:cNvPr>
          <p:cNvSpPr/>
          <p:nvPr/>
        </p:nvSpPr>
        <p:spPr>
          <a:xfrm>
            <a:off x="1411200" y="3686560"/>
            <a:ext cx="11320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Ví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dụ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88DEBCA7-E539-48CB-95AF-DD6B380649B6}"/>
              </a:ext>
            </a:extLst>
          </p:cNvPr>
          <p:cNvSpPr/>
          <p:nvPr/>
        </p:nvSpPr>
        <p:spPr>
          <a:xfrm>
            <a:off x="1668779" y="4086670"/>
            <a:ext cx="9316899" cy="26103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using(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QLThuVienEntites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.DocGias.Where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=&gt;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x.MaDocGia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				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“17520616”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SingleorDefault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dgia.TenDocGia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“Nguyen Van B”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</a:t>
            </a:r>
            <a:r>
              <a:rPr lang="vi-V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2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6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67" y="-310515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155294" y="188291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276527" y="30828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Đám mây 4">
            <a:extLst>
              <a:ext uri="{FF2B5EF4-FFF2-40B4-BE49-F238E27FC236}">
                <a16:creationId xmlns:a16="http://schemas.microsoft.com/office/drawing/2014/main" id="{C823B115-7061-469B-855A-E226693EF605}"/>
              </a:ext>
            </a:extLst>
          </p:cNvPr>
          <p:cNvSpPr/>
          <p:nvPr/>
        </p:nvSpPr>
        <p:spPr>
          <a:xfrm>
            <a:off x="2228044" y="2040732"/>
            <a:ext cx="7173533" cy="37735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Xin </a:t>
            </a:r>
            <a:r>
              <a:rPr lang="en-US" sz="4800" dirty="0" err="1"/>
              <a:t>mời</a:t>
            </a:r>
            <a:r>
              <a:rPr lang="en-US" sz="4800" dirty="0"/>
              <a:t> </a:t>
            </a:r>
            <a:r>
              <a:rPr lang="en-US" sz="4800" dirty="0" err="1"/>
              <a:t>cô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xem</a:t>
            </a:r>
            <a:r>
              <a:rPr lang="en-US" sz="4800" dirty="0"/>
              <a:t> h</a:t>
            </a:r>
            <a:r>
              <a:rPr lang="vi-VN" sz="4800" dirty="0"/>
              <a:t>ư</a:t>
            </a:r>
            <a:r>
              <a:rPr lang="en-US" sz="4800" dirty="0" err="1"/>
              <a:t>ớng</a:t>
            </a:r>
            <a:r>
              <a:rPr lang="en-US" sz="4800" dirty="0"/>
              <a:t> </a:t>
            </a:r>
            <a:r>
              <a:rPr lang="en-US" sz="4800" dirty="0" err="1"/>
              <a:t>dẫn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382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618532" y="2478142"/>
            <a:ext cx="557346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Cảm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vi-VN" altLang="ko-KR" sz="5400" dirty="0">
                <a:solidFill>
                  <a:schemeClr val="bg1"/>
                </a:solidFill>
                <a:cs typeface="Arial" pitchFamily="34" charset="0"/>
              </a:rPr>
              <a:t>ơ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n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cô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các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bạn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đã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lắng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nghe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!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Entity Framework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4A2746B3-83D7-4DA0-895A-C3B76DBD33DE}"/>
              </a:ext>
            </a:extLst>
          </p:cNvPr>
          <p:cNvSpPr/>
          <p:nvPr/>
        </p:nvSpPr>
        <p:spPr>
          <a:xfrm>
            <a:off x="162933" y="1319517"/>
            <a:ext cx="51895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3600" b="1" cap="none" spc="0" dirty="0">
                <a:ln w="0"/>
                <a:solidFill>
                  <a:schemeClr val="tx1"/>
                </a:solidFill>
              </a:rPr>
              <a:t>Entity framework </a:t>
            </a:r>
            <a:r>
              <a:rPr lang="en-US" sz="3600" b="1" cap="none" spc="0" dirty="0" err="1">
                <a:ln w="0"/>
                <a:solidFill>
                  <a:schemeClr val="tx1"/>
                </a:solidFill>
              </a:rPr>
              <a:t>là</a:t>
            </a:r>
            <a:r>
              <a:rPr lang="en-US" sz="3600" b="1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en-US" sz="3600" b="1" cap="none" spc="0" dirty="0" err="1">
                <a:ln w="0"/>
                <a:solidFill>
                  <a:schemeClr val="tx1"/>
                </a:solidFill>
              </a:rPr>
              <a:t>gì</a:t>
            </a:r>
            <a:r>
              <a:rPr lang="en-US" sz="3600" b="1" cap="none" spc="0" dirty="0">
                <a:ln w="0"/>
                <a:solidFill>
                  <a:schemeClr val="tx1"/>
                </a:solidFill>
              </a:rPr>
              <a:t>?</a:t>
            </a:r>
            <a:endParaRPr lang="vi-VN" sz="36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FD2615BE-3A70-40AE-97E9-2DFB6F3A0334}"/>
              </a:ext>
            </a:extLst>
          </p:cNvPr>
          <p:cNvSpPr/>
          <p:nvPr/>
        </p:nvSpPr>
        <p:spPr>
          <a:xfrm>
            <a:off x="586075" y="1985499"/>
            <a:ext cx="104738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nền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tảng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cập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Microsoft bao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gồm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thừa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triển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từ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ADO.NET.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3C512AFE-DFBE-4D9B-A882-E2225C5F0741}"/>
              </a:ext>
            </a:extLst>
          </p:cNvPr>
          <p:cNvSpPr/>
          <p:nvPr/>
        </p:nvSpPr>
        <p:spPr>
          <a:xfrm>
            <a:off x="586075" y="2891525"/>
            <a:ext cx="104738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lấp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đầy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khoảng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ữa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B862D382-B042-44C6-9125-5BC7CF75FFBD}"/>
              </a:ext>
            </a:extLst>
          </p:cNvPr>
          <p:cNvSpPr/>
          <p:nvPr/>
        </p:nvSpPr>
        <p:spPr>
          <a:xfrm>
            <a:off x="586074" y="3582795"/>
            <a:ext cx="104738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Phiên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tháng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2008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</a:t>
            </a:r>
            <a:r>
              <a:rPr lang="vi-VN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 Studio 2008 SP1.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2D7A0C02-0ADF-4339-81C5-FFC79AE14948}"/>
              </a:ext>
            </a:extLst>
          </p:cNvPr>
          <p:cNvSpPr/>
          <p:nvPr/>
        </p:nvSpPr>
        <p:spPr>
          <a:xfrm>
            <a:off x="586073" y="4618667"/>
            <a:ext cx="1114147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ới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vi-V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ợng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cụ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</a:t>
            </a:r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cần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</a:t>
            </a:r>
            <a:r>
              <a:rPr lang="vi-VN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trữ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cột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CSDL.</a:t>
            </a:r>
          </a:p>
        </p:txBody>
      </p:sp>
    </p:spTree>
    <p:extLst>
      <p:ext uri="{BB962C8B-B14F-4D97-AF65-F5344CB8AC3E}">
        <p14:creationId xmlns:p14="http://schemas.microsoft.com/office/powerpoint/2010/main" val="8908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ntity Framework architecture">
            <a:extLst>
              <a:ext uri="{FF2B5EF4-FFF2-40B4-BE49-F238E27FC236}">
                <a16:creationId xmlns:a16="http://schemas.microsoft.com/office/drawing/2014/main" id="{2E14375D-E001-4F68-BBD6-048B822B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220" y="1494971"/>
            <a:ext cx="7909560" cy="442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48119" y="5920740"/>
            <a:ext cx="5984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1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2109" y="122206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86621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0F23658-9943-4476-9247-CA31E61CF55A}"/>
              </a:ext>
            </a:extLst>
          </p:cNvPr>
          <p:cNvSpPr/>
          <p:nvPr/>
        </p:nvSpPr>
        <p:spPr>
          <a:xfrm>
            <a:off x="1707308" y="2371396"/>
            <a:ext cx="1006129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hợp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tả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cấu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nghiệp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vụ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(business data)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xạ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đến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trữ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bên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ới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BA3B1B37-77C8-4B04-9FA2-C67CC43532FD}"/>
              </a:ext>
            </a:extLst>
          </p:cNvPr>
          <p:cNvSpPr/>
          <p:nvPr/>
        </p:nvSpPr>
        <p:spPr>
          <a:xfrm>
            <a:off x="800100" y="3752412"/>
            <a:ext cx="4375520" cy="274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5E1A7C9-43E9-42D1-9072-5DB8D03A2767}"/>
              </a:ext>
            </a:extLst>
          </p:cNvPr>
          <p:cNvSpPr/>
          <p:nvPr/>
        </p:nvSpPr>
        <p:spPr>
          <a:xfrm>
            <a:off x="1053794" y="3657851"/>
            <a:ext cx="39084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Data Model (EDM)</a:t>
            </a:r>
            <a:endParaRPr lang="vi-VN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BC71DF11-69F1-49B9-886E-17071BAB6F06}"/>
              </a:ext>
            </a:extLst>
          </p:cNvPr>
          <p:cNvSpPr/>
          <p:nvPr/>
        </p:nvSpPr>
        <p:spPr>
          <a:xfrm>
            <a:off x="1146691" y="4333726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Conceptual schema (CSDL)</a:t>
            </a: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0FD48A82-DA7F-42F6-B321-A62E0380A530}"/>
              </a:ext>
            </a:extLst>
          </p:cNvPr>
          <p:cNvSpPr/>
          <p:nvPr/>
        </p:nvSpPr>
        <p:spPr>
          <a:xfrm>
            <a:off x="1146691" y="5052791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Mapping schema (MSL)</a:t>
            </a: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6921EE02-C56E-4B68-80CF-0F439506FE80}"/>
              </a:ext>
            </a:extLst>
          </p:cNvPr>
          <p:cNvSpPr/>
          <p:nvPr/>
        </p:nvSpPr>
        <p:spPr>
          <a:xfrm>
            <a:off x="1146691" y="5771856"/>
            <a:ext cx="3758638" cy="5232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Logical schema (SSDL)</a:t>
            </a:r>
          </a:p>
        </p:txBody>
      </p:sp>
      <p:sp>
        <p:nvSpPr>
          <p:cNvPr id="11" name="Bong bóng Lời nói: Hình bầu dục 10">
            <a:extLst>
              <a:ext uri="{FF2B5EF4-FFF2-40B4-BE49-F238E27FC236}">
                <a16:creationId xmlns:a16="http://schemas.microsoft.com/office/drawing/2014/main" id="{892979CA-118D-4664-8A77-D932CD067C38}"/>
              </a:ext>
            </a:extLst>
          </p:cNvPr>
          <p:cNvSpPr/>
          <p:nvPr/>
        </p:nvSpPr>
        <p:spPr>
          <a:xfrm>
            <a:off x="6029059" y="3995788"/>
            <a:ext cx="5042206" cy="2114005"/>
          </a:xfrm>
          <a:prstGeom prst="wedgeEllipseCallout">
            <a:avLst>
              <a:gd name="adj1" fmla="val -73878"/>
              <a:gd name="adj2" fmla="val -237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các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thể</a:t>
            </a:r>
            <a:r>
              <a:rPr lang="en-US" sz="2400" dirty="0">
                <a:solidFill>
                  <a:schemeClr val="tx1"/>
                </a:solidFill>
              </a:rPr>
              <a:t> (entity/ object)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mối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quan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hệ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chúng</a:t>
            </a:r>
            <a:r>
              <a:rPr lang="en-US" sz="2400" dirty="0">
                <a:solidFill>
                  <a:schemeClr val="tx1"/>
                </a:solidFill>
              </a:rPr>
              <a:t> (relationship)</a:t>
            </a:r>
          </a:p>
        </p:txBody>
      </p:sp>
      <p:sp>
        <p:nvSpPr>
          <p:cNvPr id="16" name="Bong bóng Lời nói: Hình bầu dục 15">
            <a:extLst>
              <a:ext uri="{FF2B5EF4-FFF2-40B4-BE49-F238E27FC236}">
                <a16:creationId xmlns:a16="http://schemas.microsoft.com/office/drawing/2014/main" id="{12E50211-7568-4F94-9C87-7B5F577273FA}"/>
              </a:ext>
            </a:extLst>
          </p:cNvPr>
          <p:cNvSpPr/>
          <p:nvPr/>
        </p:nvSpPr>
        <p:spPr>
          <a:xfrm>
            <a:off x="6162942" y="4016339"/>
            <a:ext cx="5042206" cy="2114005"/>
          </a:xfrm>
          <a:prstGeom prst="wedgeEllipseCallout">
            <a:avLst>
              <a:gd name="adj1" fmla="val -77958"/>
              <a:gd name="adj2" fmla="val 87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Thực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hiện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nhiệm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vụ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ánh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xạ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giữa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khái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niệm</a:t>
            </a:r>
            <a:r>
              <a:rPr lang="en-US" sz="2400" dirty="0">
                <a:solidFill>
                  <a:schemeClr val="tx1"/>
                </a:solidFill>
              </a:rPr>
              <a:t>(CSDL) </a:t>
            </a:r>
            <a:r>
              <a:rPr lang="en-US" sz="2400" dirty="0" err="1">
                <a:solidFill>
                  <a:schemeClr val="tx1"/>
                </a:solidFill>
              </a:rPr>
              <a:t>và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u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(SSDL)</a:t>
            </a:r>
          </a:p>
        </p:txBody>
      </p:sp>
      <p:sp>
        <p:nvSpPr>
          <p:cNvPr id="17" name="Bong bóng Lời nói: Hình bầu dục 16">
            <a:extLst>
              <a:ext uri="{FF2B5EF4-FFF2-40B4-BE49-F238E27FC236}">
                <a16:creationId xmlns:a16="http://schemas.microsoft.com/office/drawing/2014/main" id="{7CC099E1-986F-45FA-B613-738A88F5E702}"/>
              </a:ext>
            </a:extLst>
          </p:cNvPr>
          <p:cNvSpPr/>
          <p:nvPr/>
        </p:nvSpPr>
        <p:spPr>
          <a:xfrm>
            <a:off x="6096001" y="3975237"/>
            <a:ext cx="5042206" cy="2114005"/>
          </a:xfrm>
          <a:prstGeom prst="wedgeEllipseCallout">
            <a:avLst>
              <a:gd name="adj1" fmla="val -77051"/>
              <a:gd name="adj2" fmla="val 46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Định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nghĩa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mô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hình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vi-VN" sz="2400" dirty="0">
                <a:solidFill>
                  <a:schemeClr val="tx1"/>
                </a:solidFill>
              </a:rPr>
              <a:t>ư</a:t>
            </a:r>
            <a:r>
              <a:rPr lang="en-US" sz="2400" dirty="0">
                <a:solidFill>
                  <a:schemeClr val="tx1"/>
                </a:solidFill>
              </a:rPr>
              <a:t>u </a:t>
            </a:r>
            <a:r>
              <a:rPr lang="en-US" sz="2400" dirty="0" err="1">
                <a:solidFill>
                  <a:schemeClr val="tx1"/>
                </a:solidFill>
              </a:rPr>
              <a:t>trữ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dữ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liệu</a:t>
            </a:r>
            <a:r>
              <a:rPr lang="en-US" sz="2400" dirty="0">
                <a:solidFill>
                  <a:schemeClr val="tx1"/>
                </a:solidFill>
              </a:rPr>
              <a:t> ( table, view, procedure, relationship)</a:t>
            </a:r>
          </a:p>
        </p:txBody>
      </p:sp>
    </p:spTree>
    <p:extLst>
      <p:ext uri="{BB962C8B-B14F-4D97-AF65-F5344CB8AC3E}">
        <p14:creationId xmlns:p14="http://schemas.microsoft.com/office/powerpoint/2010/main" val="20937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 animBg="1"/>
      <p:bldP spid="7" grpId="0"/>
      <p:bldP spid="10" grpId="0" animBg="1"/>
      <p:bldP spid="13" grpId="0" animBg="1"/>
      <p:bldP spid="14" grpId="0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32109" y="1232627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67488" y="1809152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HÃ¬nh áº£nh cÃ³ liÃªn quan">
            <a:extLst>
              <a:ext uri="{FF2B5EF4-FFF2-40B4-BE49-F238E27FC236}">
                <a16:creationId xmlns:a16="http://schemas.microsoft.com/office/drawing/2014/main" id="{9BAE4775-8E39-4744-B789-D0F8F8F66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2393927"/>
            <a:ext cx="7385222" cy="41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2" name="Picture 6" descr="Entity Framework design approaches">
            <a:extLst>
              <a:ext uri="{FF2B5EF4-FFF2-40B4-BE49-F238E27FC236}">
                <a16:creationId xmlns:a16="http://schemas.microsoft.com/office/drawing/2014/main" id="{AB18E847-8C57-4607-BED0-919CCCCEC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4" y="2844966"/>
            <a:ext cx="9388698" cy="38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5F8C30E-36DF-4F29-A21F-2A56A514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32" y="3063971"/>
            <a:ext cx="2719236" cy="3568814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988407"/>
            <a:ext cx="654377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EF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ra data model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class (object layer) </a:t>
            </a:r>
            <a:r>
              <a:rPr lang="en-US" sz="2400" dirty="0" err="1"/>
              <a:t>từ</a:t>
            </a:r>
            <a:r>
              <a:rPr lang="en-US" sz="2400" dirty="0"/>
              <a:t> database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Entity Data Model Wizard.</a:t>
            </a:r>
            <a:endParaRPr lang="vi-V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42905703-68F8-4F4C-9B2C-1B7FBD06A0FB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accent3">
                <a:lumMod val="40000"/>
                <a:lumOff val="60000"/>
              </a:schemeClr>
            </a:gs>
            <a:gs pos="100000">
              <a:schemeClr val="accent1">
                <a:lumMod val="70000"/>
                <a:lumOff val="30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B9FEB95-934C-4336-8ADA-69A443B42CD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721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C63D71A-C4C1-46B4-8C1A-4A106A8E6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-246743"/>
            <a:ext cx="4789714" cy="1741714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C16E276D-B0FD-4019-BB1D-6F2D68284C9F}"/>
              </a:ext>
            </a:extLst>
          </p:cNvPr>
          <p:cNvSpPr/>
          <p:nvPr/>
        </p:nvSpPr>
        <p:spPr>
          <a:xfrm>
            <a:off x="586075" y="202805"/>
            <a:ext cx="1121233" cy="84261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6EB2D5-6DAC-4A9F-B282-76EAF9BAFCEA}"/>
              </a:ext>
            </a:extLst>
          </p:cNvPr>
          <p:cNvSpPr/>
          <p:nvPr/>
        </p:nvSpPr>
        <p:spPr>
          <a:xfrm>
            <a:off x="1027858" y="336593"/>
            <a:ext cx="7910221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lang="vi-VN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76CB2D7-7647-4FF0-8B2A-D40CB54F8CAE}"/>
              </a:ext>
            </a:extLst>
          </p:cNvPr>
          <p:cNvSpPr/>
          <p:nvPr/>
        </p:nvSpPr>
        <p:spPr>
          <a:xfrm>
            <a:off x="306351" y="1208820"/>
            <a:ext cx="65437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Kiến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trúc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Entity framework</a:t>
            </a:r>
            <a:endParaRPr lang="vi-V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FDA37448-4260-4947-AA4B-A630D1B37205}"/>
              </a:ext>
            </a:extLst>
          </p:cNvPr>
          <p:cNvSpPr/>
          <p:nvPr/>
        </p:nvSpPr>
        <p:spPr>
          <a:xfrm>
            <a:off x="1146691" y="1768968"/>
            <a:ext cx="455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Entity Data Model(EDM)</a:t>
            </a:r>
            <a:endParaRPr lang="vi-VN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3AD3AD8F-86A1-4BC6-AE0B-FB4767B540F2}"/>
              </a:ext>
            </a:extLst>
          </p:cNvPr>
          <p:cNvSpPr/>
          <p:nvPr/>
        </p:nvSpPr>
        <p:spPr>
          <a:xfrm>
            <a:off x="1668448" y="2346374"/>
            <a:ext cx="48221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</a:t>
            </a:r>
            <a:r>
              <a:rPr lang="vi-V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ư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pháp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EDM:</a:t>
            </a:r>
            <a:endParaRPr lang="vi-V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BB3ECD64-73C5-4532-A5A4-1714A812AB56}"/>
              </a:ext>
            </a:extLst>
          </p:cNvPr>
          <p:cNvSpPr/>
          <p:nvPr/>
        </p:nvSpPr>
        <p:spPr>
          <a:xfrm>
            <a:off x="4982968" y="3988407"/>
            <a:ext cx="6543779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data model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rỗng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object layer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ra</a:t>
            </a:r>
            <a:b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Generate database from model -&gt;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DLL -&gt; DLL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-&gt; l</a:t>
            </a:r>
            <a:r>
              <a:rPr lang="vi-V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file .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vi-V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3F230C2-D8D7-4BCF-9588-ED3FA86C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5" y="3021270"/>
            <a:ext cx="2626342" cy="3500137"/>
          </a:xfrm>
          <a:prstGeom prst="rect">
            <a:avLst/>
          </a:prstGeom>
        </p:spPr>
      </p:pic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013B52CA-8A5D-475B-AF81-369A5C279CA4}"/>
              </a:ext>
            </a:extLst>
          </p:cNvPr>
          <p:cNvSpPr/>
          <p:nvPr/>
        </p:nvSpPr>
        <p:spPr>
          <a:xfrm>
            <a:off x="3713078" y="4325158"/>
            <a:ext cx="732894" cy="52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1614</Words>
  <Application>Microsoft Office PowerPoint</Application>
  <PresentationFormat>Widescreen</PresentationFormat>
  <Paragraphs>209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Khang Nguyễn Phi</dc:creator>
  <cp:lastModifiedBy>Administrator</cp:lastModifiedBy>
  <cp:revision>53</cp:revision>
  <dcterms:created xsi:type="dcterms:W3CDTF">2019-05-14T04:21:03Z</dcterms:created>
  <dcterms:modified xsi:type="dcterms:W3CDTF">2022-05-20T16:24:33Z</dcterms:modified>
</cp:coreProperties>
</file>