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70" r:id="rId8"/>
    <p:sldId id="274" r:id="rId9"/>
    <p:sldId id="271" r:id="rId10"/>
    <p:sldId id="272" r:id="rId11"/>
    <p:sldId id="275" r:id="rId12"/>
    <p:sldId id="273" r:id="rId13"/>
    <p:sldId id="276" r:id="rId14"/>
    <p:sldId id="277" r:id="rId15"/>
    <p:sldId id="278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5A8F8-21F0-4B53-9615-77E2310FD511}" v="2" dt="2022-06-16T03:17:5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371FDD4-1ACE-4353-829D-0505EA0F4DC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2022/6/16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3A96AD4-FA7B-45A4-B8C6-63FF3B17A7BB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3C37BE-C303-496D-B5CD-85F2937540F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9B422B-3BF5-43B3-9165-CCDB821825AF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2563F1-500E-408A-A491-AE24D688795F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7B3416-5CF5-4927-985D-18A895A86DC6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89B35-78A4-45CE-AD89-6D92CED8C8C3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接點​​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725DB8-7E1F-4134-B0B4-81426C2F1419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圖片的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接點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圖片預留位置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19" name="說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TW" altLang="en-US" sz="1200" b="1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附註</a:t>
            </a:r>
            <a:r>
              <a:rPr lang="en-US" altLang="zh-TW" sz="1200" b="1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︰</a:t>
            </a:r>
          </a:p>
          <a:p>
            <a:pPr rtl="0"/>
            <a:r>
              <a:rPr lang="zh-TW" altLang="en-US" sz="1200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若要變更此投影片上的影像，請選取該影像並將其刪除。然後按一下預留位置中的 </a:t>
            </a:r>
            <a:r>
              <a:rPr lang="en-US" altLang="zh-TW" sz="1200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[</a:t>
            </a:r>
            <a:r>
              <a:rPr lang="zh-TW" altLang="en-US" sz="1200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圖片</a:t>
            </a:r>
            <a:r>
              <a:rPr lang="en-US" altLang="zh-TW" sz="1200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] </a:t>
            </a:r>
            <a:r>
              <a:rPr lang="zh-TW" altLang="en-US" sz="1200" i="1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rPr>
              <a:t>圖示以插入您自己的影像。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群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接點​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接點​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F88363-1F06-484F-8EF8-105DD2962615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5015EE-A651-48B6-9DC6-905699ADF8ED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E8B0A60-0F1A-4E29-9883-18EE76F0CFF8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25917-AF7F-4360-B651-0C1870BBDB38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E9807A-A7EC-48A6-8C49-0D504F76532B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48C6C-65B7-481E-987C-5E2442136467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  <a:p>
            <a:pPr lvl="5" rtl="0"/>
            <a:r>
              <a:rPr lang="zh-TW" altLang="en-US" noProof="0" dirty="0"/>
              <a:t>第六層</a:t>
            </a:r>
          </a:p>
          <a:p>
            <a:pPr lvl="6" rtl="0"/>
            <a:r>
              <a:rPr lang="zh-TW" altLang="en-US" noProof="0" dirty="0"/>
              <a:t>第七層</a:t>
            </a:r>
          </a:p>
          <a:p>
            <a:pPr lvl="7" rtl="0"/>
            <a:r>
              <a:rPr lang="zh-TW" altLang="en-US" noProof="0" dirty="0"/>
              <a:t>第八層</a:t>
            </a:r>
          </a:p>
          <a:p>
            <a:pPr lvl="8" rtl="0"/>
            <a:r>
              <a:rPr lang="zh-TW" altLang="en-US" noProof="0" dirty="0"/>
              <a:t>第九層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9DC7F4-5BF6-457F-99BE-03398AF10899}" type="datetime1">
              <a:rPr lang="zh-TW" altLang="en-US" smtClean="0"/>
              <a:pPr/>
              <a:t>2022/6/16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F54DE5-C571-48E8-A5BC-B369434E2F4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接點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orts.tw.campaign.yahoo.net/hbl/rank_board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4570186" cy="2219691"/>
          </a:xfrm>
        </p:spPr>
        <p:txBody>
          <a:bodyPr rtlCol="0" anchor="ctr"/>
          <a:lstStyle/>
          <a:p>
            <a:r>
              <a:rPr lang="zh-TW" altLang="en-US" dirty="0"/>
              <a:t>球隊的各項命中率對勝負影響的關聯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TW" altLang="en-US" dirty="0"/>
              <a:t>科技系</a:t>
            </a:r>
            <a:r>
              <a:rPr lang="en-US" altLang="zh-TW" dirty="0"/>
              <a:t>114</a:t>
            </a:r>
            <a:r>
              <a:rPr lang="zh-TW" altLang="en-US" dirty="0"/>
              <a:t>徐敏皓 體育系</a:t>
            </a:r>
            <a:r>
              <a:rPr lang="en-US" altLang="zh-TW" dirty="0"/>
              <a:t>114</a:t>
            </a:r>
            <a:r>
              <a:rPr lang="zh-TW" altLang="en-US" dirty="0"/>
              <a:t>黃展鴻 數學系</a:t>
            </a:r>
            <a:r>
              <a:rPr lang="en-US" altLang="zh-TW" dirty="0"/>
              <a:t>113</a:t>
            </a:r>
            <a:r>
              <a:rPr lang="zh-TW" altLang="en-US" dirty="0"/>
              <a:t>周賢霖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預留位置 3" descr="桌上有攤開的書，背景是模糊的書架" title="範例圖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數據結果</a:t>
            </a:r>
            <a:r>
              <a:rPr lang="en-US" altLang="zh-TW" dirty="0" smtClean="0">
                <a:hlinkClick r:id="rId2" action="ppaction://hlinksldjump"/>
              </a:rPr>
              <a:t>(</a:t>
            </a:r>
            <a:r>
              <a:rPr lang="zh-TW" altLang="en-US" dirty="0" smtClean="0">
                <a:hlinkClick r:id="rId2" action="ppaction://hlinksldjump"/>
              </a:rPr>
              <a:t>女子組</a:t>
            </a:r>
            <a:r>
              <a:rPr lang="en-US" altLang="zh-TW" dirty="0" smtClean="0">
                <a:hlinkClick r:id="rId2" action="ppaction://hlinksldjump"/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9" y="1691634"/>
            <a:ext cx="5852172" cy="438912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6916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結果</a:t>
            </a:r>
            <a:r>
              <a:rPr lang="zh-TW" altLang="en-US" dirty="0" smtClean="0">
                <a:hlinkClick r:id="rId3" action="ppaction://hlinksldjump"/>
              </a:rPr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相比兩分球跟三分球，有穩定投籃空間的罰球較不因男女、決賽或準決賽，有明顯的數據落差</a:t>
            </a:r>
            <a:endParaRPr lang="en-US" altLang="zh-TW" sz="2400" dirty="0" smtClean="0"/>
          </a:p>
          <a:p>
            <a:r>
              <a:rPr lang="zh-TW" altLang="en-US" sz="2400" dirty="0"/>
              <a:t>整體來看，兩分球跟三分球的差距</a:t>
            </a:r>
            <a:r>
              <a:rPr lang="zh-TW" altLang="en-US" sz="2400" b="1" u="sng" dirty="0"/>
              <a:t>並不</a:t>
            </a:r>
            <a:r>
              <a:rPr lang="zh-TW" altLang="en-US" sz="2400" b="1" u="sng" dirty="0" smtClean="0"/>
              <a:t>大</a:t>
            </a:r>
            <a:endParaRPr lang="en-US" altLang="zh-TW" sz="2400" b="1" u="sng" dirty="0" smtClean="0"/>
          </a:p>
          <a:p>
            <a:r>
              <a:rPr lang="zh-TW" altLang="en-US" sz="2400" dirty="0" smtClean="0"/>
              <a:t>女子組相比男子組可能因為有較少的禁區裡的碰撞，在外線的手感影響幅度較大</a:t>
            </a:r>
            <a:endParaRPr lang="en-US" altLang="zh-TW" sz="2400" dirty="0" smtClean="0"/>
          </a:p>
          <a:p>
            <a:r>
              <a:rPr lang="zh-TW" altLang="en-US" sz="2400" dirty="0" smtClean="0"/>
              <a:t>男子組跟女子組、決賽跟準決賽中兩分球跟三分球的數據分布</a:t>
            </a:r>
            <a:r>
              <a:rPr lang="zh-TW" altLang="en-US" sz="2400" b="1" u="sng" dirty="0" smtClean="0"/>
              <a:t>剛好相反</a:t>
            </a:r>
            <a:r>
              <a:rPr lang="en-US" altLang="zh-TW" sz="2400" dirty="0" smtClean="0"/>
              <a:t>???</a:t>
            </a:r>
          </a:p>
          <a:p>
            <a:endParaRPr lang="en-US" altLang="zh-TW" sz="2400" dirty="0" smtClean="0"/>
          </a:p>
          <a:p>
            <a:r>
              <a:rPr lang="zh-TW" altLang="en-US" sz="2400" b="1" dirty="0" smtClean="0"/>
              <a:t>結論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兩分球跟三分球因為需要考慮對方的防守情形，所以依照不同的戰術狀況可能有不同的影響，但從我們的分析方法來說，大致以男子組偏重三分球，女子組偏重兩分球，罰球較為平均應為所謂的「基本分」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61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報告到此結束，謝謝大家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4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問題敘述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507999" y="1600199"/>
            <a:ext cx="11321144" cy="5119915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2300" dirty="0"/>
              <a:t>在瞬息萬變的球場上，影響勝負的要素數以百計，其中最直觀的便是「</a:t>
            </a:r>
            <a:r>
              <a:rPr lang="zh-TW" altLang="en-US" sz="2300" b="1" dirty="0"/>
              <a:t>得分</a:t>
            </a:r>
            <a:r>
              <a:rPr lang="zh-TW" altLang="en-US" sz="2300" dirty="0"/>
              <a:t>」了，而自古以來，什麼樣的得分手段才是最有效率的一直是經久不衰的討論課題</a:t>
            </a:r>
            <a:endParaRPr lang="en-US" altLang="zh-TW" sz="2300" dirty="0"/>
          </a:p>
          <a:p>
            <a:pPr rtl="0"/>
            <a:r>
              <a:rPr lang="zh-TW" altLang="en-US" sz="2300" b="1" dirty="0"/>
              <a:t>三分球</a:t>
            </a:r>
            <a:r>
              <a:rPr lang="zh-TW" altLang="en-US" sz="2300" dirty="0"/>
              <a:t>，具有最高的</a:t>
            </a:r>
            <a:r>
              <a:rPr lang="zh-TW" altLang="en-US" sz="2300" b="1" u="sng" dirty="0"/>
              <a:t>進攻難度</a:t>
            </a:r>
            <a:r>
              <a:rPr lang="zh-TW" altLang="en-US" sz="2300" dirty="0"/>
              <a:t>和</a:t>
            </a:r>
            <a:r>
              <a:rPr lang="zh-TW" altLang="en-US" sz="2300" b="1" u="sng" dirty="0"/>
              <a:t>得分報酬</a:t>
            </a:r>
            <a:r>
              <a:rPr lang="zh-TW" altLang="en-US" sz="2300" dirty="0"/>
              <a:t>，在三分線外瞄準、起跳、出手一氣呵成，當對手反應過來時球已應聲入網，這想必是每個球員都曾嚮往過的畫面。而擁有出色三分球命中率的球員也往往能在歷史上名留青史</a:t>
            </a:r>
            <a:endParaRPr lang="en-US" altLang="zh-TW" sz="2300" dirty="0"/>
          </a:p>
          <a:p>
            <a:pPr rtl="0"/>
            <a:r>
              <a:rPr lang="zh-TW" altLang="en-US" sz="2300" b="1" dirty="0"/>
              <a:t>兩分球</a:t>
            </a:r>
            <a:r>
              <a:rPr lang="zh-TW" altLang="en-US" sz="2300" dirty="0"/>
              <a:t>，一場比賽中往往是由兩分球所佔的</a:t>
            </a:r>
            <a:r>
              <a:rPr lang="zh-TW" altLang="en-US" sz="2300" b="1" u="sng" dirty="0"/>
              <a:t>數量最多</a:t>
            </a:r>
            <a:r>
              <a:rPr lang="zh-TW" altLang="en-US" sz="2300" dirty="0"/>
              <a:t>，不論是上籃切入、中距離跳投、籃下單打，多種多樣的進攻方式乃是兩分球的特點。比起較為困難的三分球，穩扎穩打的兩分球更為部分人所喜愛</a:t>
            </a:r>
            <a:endParaRPr lang="en-US" altLang="zh-TW" sz="2300" dirty="0"/>
          </a:p>
          <a:p>
            <a:pPr rtl="0"/>
            <a:r>
              <a:rPr lang="zh-TW" altLang="en-US" sz="2300" b="1" dirty="0"/>
              <a:t>罰球</a:t>
            </a:r>
            <a:r>
              <a:rPr lang="zh-TW" altLang="en-US" sz="2300" dirty="0"/>
              <a:t>，是對方犯規所獲得的得分機會，是最不被干擾的投籃類型，儘管一球只有一分，但</a:t>
            </a:r>
            <a:r>
              <a:rPr lang="zh-TW" altLang="en-US" sz="2300" b="1" u="sng" dirty="0"/>
              <a:t>無須面對對手的防守</a:t>
            </a:r>
            <a:r>
              <a:rPr lang="zh-TW" altLang="en-US" sz="2300" b="1" dirty="0"/>
              <a:t>，</a:t>
            </a:r>
            <a:r>
              <a:rPr lang="zh-TW" altLang="en-US" sz="2300" dirty="0"/>
              <a:t>只看球員自身的能力，因此</a:t>
            </a:r>
            <a:r>
              <a:rPr lang="zh-TW" altLang="en-US" sz="2300" b="1" u="sng" dirty="0"/>
              <a:t>最好控制</a:t>
            </a:r>
            <a:r>
              <a:rPr lang="zh-TW" altLang="en-US" sz="2300" dirty="0"/>
              <a:t>。古有云，戰場上，能把握敵軍失誤者，便能克敵致勝。而在球場上，能將每次的罰球機會都掌控住的人也能給對手造成致命打擊。</a:t>
            </a:r>
            <a:endParaRPr lang="zh-TW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問題敘述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那麼，既然這些得分手段都有各自的優缺點，那麼哪一種的命中率隊比賽勝負的影響最大呢</a:t>
            </a:r>
            <a:r>
              <a:rPr lang="en-US" altLang="zh-TW" sz="3600" dirty="0"/>
              <a:t>??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如果追求效率應該更加著重於哪種進攻方式呢</a:t>
            </a:r>
            <a:r>
              <a:rPr lang="en-US" altLang="zh-TW" sz="3600" dirty="0"/>
              <a:t>??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20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資料來源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en-US" altLang="zh-TW" sz="2800" dirty="0"/>
              <a:t>HBL</a:t>
            </a:r>
            <a:r>
              <a:rPr lang="zh-TW" altLang="en-US" sz="2800" dirty="0"/>
              <a:t>官方網站</a:t>
            </a:r>
            <a:r>
              <a:rPr lang="en-US" altLang="zh-TW" sz="2800" dirty="0">
                <a:hlinkClick r:id="rId2"/>
              </a:rPr>
              <a:t>https://sports.tw.campaign.yahoo.net/hbl/rank_board.php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格式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zh-TW" altLang="en-US" sz="2800" dirty="0"/>
              <a:t>經我們自己用</a:t>
            </a:r>
            <a:r>
              <a:rPr lang="en-US" altLang="zh-TW" sz="2800" b="1" u="sng" dirty="0"/>
              <a:t>excel</a:t>
            </a:r>
            <a:r>
              <a:rPr lang="zh-TW" altLang="en-US" sz="2800" b="1" u="sng" dirty="0"/>
              <a:t>統計</a:t>
            </a:r>
            <a:r>
              <a:rPr lang="zh-TW" altLang="en-US" sz="2800" dirty="0"/>
              <a:t>並存成</a:t>
            </a:r>
            <a:r>
              <a:rPr lang="en-US" altLang="zh-TW" sz="2800" dirty="0"/>
              <a:t>csv</a:t>
            </a:r>
            <a:r>
              <a:rPr lang="zh-TW" altLang="en-US" sz="2800" dirty="0"/>
              <a:t>檔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內容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en-US" altLang="zh-TW" sz="2800" dirty="0"/>
              <a:t>106-110</a:t>
            </a:r>
            <a:r>
              <a:rPr lang="zh-TW" altLang="en-US" sz="2800" dirty="0"/>
              <a:t>年間男女組準決賽和決賽的兩分球、三分球和罰球進球率</a:t>
            </a:r>
          </a:p>
        </p:txBody>
      </p:sp>
    </p:spTree>
    <p:extLst>
      <p:ext uri="{BB962C8B-B14F-4D97-AF65-F5344CB8AC3E}">
        <p14:creationId xmlns:p14="http://schemas.microsoft.com/office/powerpoint/2010/main" val="6990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28700" y="1495425"/>
            <a:ext cx="10144125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import csv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matplotlib</a:t>
            </a:r>
            <a:r>
              <a:rPr lang="en-US" altLang="zh-TW" dirty="0"/>
              <a:t>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r>
              <a:rPr lang="en-US" altLang="zh-TW" dirty="0"/>
              <a:t> #</a:t>
            </a:r>
            <a:r>
              <a:rPr lang="zh-TW" altLang="en-US" dirty="0"/>
              <a:t>開檔</a:t>
            </a:r>
            <a:r>
              <a:rPr lang="en-US" altLang="zh-TW" dirty="0"/>
              <a:t>+</a:t>
            </a:r>
            <a:r>
              <a:rPr lang="zh-TW" altLang="en-US" dirty="0"/>
              <a:t>將數字轉換成整數及浮點數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ReadDataFromFile</a:t>
            </a:r>
            <a:r>
              <a:rPr lang="en-US" altLang="zh-TW" dirty="0"/>
              <a:t>(filename):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'''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</a:t>
            </a:r>
            <a:r>
              <a:rPr lang="zh-TW" altLang="en-US" dirty="0"/>
              <a:t>傳入 </a:t>
            </a:r>
            <a:r>
              <a:rPr lang="en-US" altLang="zh-TW" dirty="0"/>
              <a:t>csv </a:t>
            </a:r>
            <a:r>
              <a:rPr lang="zh-TW" altLang="en-US" dirty="0"/>
              <a:t>檔名 </a:t>
            </a:r>
            <a:r>
              <a:rPr lang="en-US" altLang="zh-TW" dirty="0"/>
              <a:t>filename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</a:t>
            </a:r>
            <a:r>
              <a:rPr lang="zh-TW" altLang="en-US" dirty="0"/>
              <a:t>傳回 欄位</a:t>
            </a:r>
            <a:r>
              <a:rPr lang="en-US" altLang="zh-TW" dirty="0"/>
              <a:t>, </a:t>
            </a:r>
            <a:r>
              <a:rPr lang="zh-TW" altLang="en-US" dirty="0"/>
              <a:t>檔案內容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/>
              <a:t>    </a:t>
            </a:r>
            <a:r>
              <a:rPr lang="en-US" altLang="zh-TW" dirty="0"/>
              <a:t>'''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with open(filename) as </a:t>
            </a:r>
            <a:r>
              <a:rPr lang="en-US" altLang="zh-TW" dirty="0" err="1"/>
              <a:t>infile</a:t>
            </a:r>
            <a:r>
              <a:rPr lang="en-US" altLang="zh-TW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csvfile</a:t>
            </a:r>
            <a:r>
              <a:rPr lang="en-US" altLang="zh-TW" dirty="0"/>
              <a:t> = </a:t>
            </a:r>
            <a:r>
              <a:rPr lang="en-US" altLang="zh-TW" dirty="0" err="1"/>
              <a:t>csv.DictReader</a:t>
            </a:r>
            <a:r>
              <a:rPr lang="en-US" altLang="zh-TW" dirty="0"/>
              <a:t>(</a:t>
            </a:r>
            <a:r>
              <a:rPr lang="en-US" altLang="zh-TW" dirty="0" err="1"/>
              <a:t>infile</a:t>
            </a:r>
            <a:r>
              <a:rPr lang="en-US" altLang="zh-TW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data = list(</a:t>
            </a:r>
            <a:r>
              <a:rPr lang="en-US" altLang="zh-TW" dirty="0" err="1"/>
              <a:t>csvfile</a:t>
            </a:r>
            <a:r>
              <a:rPr lang="en-US" altLang="zh-TW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for row in data: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    for k in row: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        if '.' in row[k]: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            row[k] = float(row[k])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        </a:t>
            </a:r>
            <a:r>
              <a:rPr lang="en-US" altLang="zh-TW" dirty="0" err="1"/>
              <a:t>elif</a:t>
            </a:r>
            <a:r>
              <a:rPr lang="en-US" altLang="zh-TW" dirty="0"/>
              <a:t> row[k].</a:t>
            </a:r>
            <a:r>
              <a:rPr lang="en-US" altLang="zh-TW" dirty="0" err="1"/>
              <a:t>isdigit</a:t>
            </a:r>
            <a:r>
              <a:rPr lang="en-US" altLang="zh-TW" dirty="0"/>
              <a:t>():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            row[k] = </a:t>
            </a:r>
            <a:r>
              <a:rPr lang="en-US" altLang="zh-TW" dirty="0" err="1"/>
              <a:t>int</a:t>
            </a:r>
            <a:r>
              <a:rPr lang="en-US" altLang="zh-TW" dirty="0"/>
              <a:t>(row[k])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     return </a:t>
            </a:r>
            <a:r>
              <a:rPr lang="en-US" altLang="zh-TW" dirty="0" err="1"/>
              <a:t>csvfile.fieldnames</a:t>
            </a:r>
            <a:r>
              <a:rPr lang="en-US" altLang="zh-TW" dirty="0"/>
              <a:t>, data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67474" y="2638424"/>
            <a:ext cx="429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讀檔的部分</a:t>
            </a:r>
            <a:r>
              <a:rPr lang="en-US" altLang="zh-TW" sz="2800" b="1" dirty="0">
                <a:solidFill>
                  <a:srgbClr val="0070C0"/>
                </a:solidFill>
              </a:rPr>
              <a:t>~~</a:t>
            </a:r>
            <a:r>
              <a:rPr lang="zh-TW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</a:rPr>
              <a:t>(~</a:t>
            </a:r>
            <a:r>
              <a:rPr lang="zh-TW" altLang="en-US" sz="2800" b="1" dirty="0">
                <a:solidFill>
                  <a:srgbClr val="0070C0"/>
                </a:solidFill>
              </a:rPr>
              <a:t>￣</a:t>
            </a:r>
            <a:r>
              <a:rPr lang="en-US" altLang="zh-TW" sz="2800" b="1" dirty="0">
                <a:solidFill>
                  <a:srgbClr val="0070C0"/>
                </a:solidFill>
              </a:rPr>
              <a:t>³</a:t>
            </a:r>
            <a:r>
              <a:rPr lang="zh-TW" altLang="en-US" sz="2800" b="1" dirty="0">
                <a:solidFill>
                  <a:srgbClr val="0070C0"/>
                </a:solidFill>
              </a:rPr>
              <a:t>￣</a:t>
            </a:r>
            <a:r>
              <a:rPr lang="en-US" altLang="zh-TW" sz="2800" b="1" dirty="0">
                <a:solidFill>
                  <a:srgbClr val="0070C0"/>
                </a:solidFill>
              </a:rPr>
              <a:t>)~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/>
          <p:cNvSpPr txBox="1"/>
          <p:nvPr/>
        </p:nvSpPr>
        <p:spPr>
          <a:xfrm>
            <a:off x="1028700" y="1495424"/>
            <a:ext cx="10056881" cy="51149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1104900" y="1524000"/>
            <a:ext cx="9505950" cy="508635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 err="1"/>
              <a:t>def</a:t>
            </a:r>
            <a:r>
              <a:rPr lang="en-US" altLang="zh-TW" sz="1700" dirty="0"/>
              <a:t> </a:t>
            </a:r>
            <a:r>
              <a:rPr lang="en-US" altLang="zh-TW" sz="1700" dirty="0" err="1"/>
              <a:t>CompareDataFromFile</a:t>
            </a:r>
            <a:r>
              <a:rPr lang="en-US" altLang="zh-TW" sz="1700" dirty="0"/>
              <a:t>(</a:t>
            </a:r>
            <a:r>
              <a:rPr lang="en-US" altLang="zh-TW" sz="1700" dirty="0" err="1"/>
              <a:t>data,session</a:t>
            </a:r>
            <a:r>
              <a:rPr lang="en-US" altLang="zh-TW" sz="1700" dirty="0"/>
              <a:t>): #data:</a:t>
            </a:r>
            <a:r>
              <a:rPr lang="zh-TW" altLang="en-US" sz="1700" dirty="0"/>
              <a:t>接收開檔後的資料，</a:t>
            </a:r>
            <a:r>
              <a:rPr lang="en-US" altLang="zh-TW" sz="1700" dirty="0"/>
              <a:t>session:</a:t>
            </a:r>
            <a:r>
              <a:rPr lang="zh-TW" altLang="en-US" sz="1700" dirty="0"/>
              <a:t>接收賽事類別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</a:t>
            </a:r>
            <a:r>
              <a:rPr lang="en-US" altLang="zh-TW" sz="1700" dirty="0" err="1"/>
              <a:t>dic_count</a:t>
            </a:r>
            <a:r>
              <a:rPr lang="en-US" altLang="zh-TW" sz="1700" dirty="0"/>
              <a:t> = {"count_two_point_shot":0,"count_three_point_shot":0,"count_penalty_shot":0} #</a:t>
            </a:r>
            <a:r>
              <a:rPr lang="zh-TW" altLang="en-US" sz="1700" dirty="0"/>
              <a:t>紀錄勝隊二分三分罰球進球率哪項較高，較高者則加</a:t>
            </a:r>
            <a:r>
              <a:rPr lang="en-US" altLang="zh-TW" sz="1700" dirty="0"/>
              <a:t>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#</a:t>
            </a:r>
            <a:r>
              <a:rPr lang="zh-TW" altLang="en-US" sz="1700" dirty="0"/>
              <a:t>讓比賽球隊倆倆比較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</a:t>
            </a:r>
            <a:r>
              <a:rPr lang="en-US" altLang="zh-TW" sz="1700" dirty="0"/>
              <a:t>for </a:t>
            </a:r>
            <a:r>
              <a:rPr lang="en-US" altLang="zh-TW" sz="1700" dirty="0" err="1"/>
              <a:t>i</a:t>
            </a:r>
            <a:r>
              <a:rPr lang="en-US" altLang="zh-TW" sz="1700" dirty="0"/>
              <a:t> in range(0,len(data),2):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for j in range(i+1,len(data),2):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 = {"two_point_shot":0,"three_point_shot":0,"penalty_shot":0} #</a:t>
            </a:r>
            <a:r>
              <a:rPr lang="zh-TW" altLang="en-US" sz="1700" dirty="0"/>
              <a:t>紀錄兩球隊各項進球率的差距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        </a:t>
            </a:r>
            <a:r>
              <a:rPr lang="en-US" altLang="zh-TW" sz="1700" dirty="0"/>
              <a:t>if data[</a:t>
            </a:r>
            <a:r>
              <a:rPr lang="en-US" altLang="zh-TW" sz="1700" dirty="0" err="1"/>
              <a:t>i</a:t>
            </a:r>
            <a:r>
              <a:rPr lang="en-US" altLang="zh-TW" sz="1700" dirty="0"/>
              <a:t>]["</a:t>
            </a:r>
            <a:r>
              <a:rPr lang="zh-TW" altLang="en-US" sz="1700" dirty="0"/>
              <a:t>準決賽</a:t>
            </a:r>
            <a:r>
              <a:rPr lang="en-US" altLang="zh-TW" sz="1700" dirty="0"/>
              <a:t>/</a:t>
            </a:r>
            <a:r>
              <a:rPr lang="zh-TW" altLang="en-US" sz="1700" dirty="0"/>
              <a:t>決賽</a:t>
            </a:r>
            <a:r>
              <a:rPr lang="en-US" altLang="zh-TW" sz="1700" dirty="0"/>
              <a:t>"] == session: #</a:t>
            </a:r>
            <a:r>
              <a:rPr lang="zh-TW" altLang="en-US" sz="1700" dirty="0"/>
              <a:t>先判斷是決賽還是準決賽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            </a:t>
            </a:r>
            <a:r>
              <a:rPr lang="en-US" altLang="zh-TW" sz="1700" dirty="0"/>
              <a:t>if data[</a:t>
            </a:r>
            <a:r>
              <a:rPr lang="en-US" altLang="zh-TW" sz="1700" dirty="0" err="1"/>
              <a:t>i</a:t>
            </a:r>
            <a:r>
              <a:rPr lang="en-US" altLang="zh-TW" sz="1700" dirty="0"/>
              <a:t>]["</a:t>
            </a:r>
            <a:r>
              <a:rPr lang="zh-TW" altLang="en-US" sz="1700" dirty="0"/>
              <a:t>勝負</a:t>
            </a:r>
            <a:r>
              <a:rPr lang="en-US" altLang="zh-TW" sz="1700" dirty="0"/>
              <a:t>"] == "</a:t>
            </a:r>
            <a:r>
              <a:rPr lang="zh-TW" altLang="en-US" sz="1700" dirty="0"/>
              <a:t>勝</a:t>
            </a:r>
            <a:r>
              <a:rPr lang="en-US" altLang="zh-TW" sz="1700" dirty="0"/>
              <a:t>": #</a:t>
            </a:r>
            <a:r>
              <a:rPr lang="zh-TW" altLang="en-US" sz="1700" dirty="0"/>
              <a:t>在判斷誰勝誰負，以</a:t>
            </a:r>
            <a:r>
              <a:rPr lang="en-US" altLang="zh-TW" sz="1700" dirty="0"/>
              <a:t>"</a:t>
            </a:r>
            <a:r>
              <a:rPr lang="zh-TW" altLang="en-US" sz="1700" dirty="0"/>
              <a:t>勝隊的進球率</a:t>
            </a:r>
            <a:r>
              <a:rPr lang="en-US" altLang="zh-TW" sz="1700" dirty="0"/>
              <a:t>"</a:t>
            </a:r>
            <a:r>
              <a:rPr lang="zh-TW" altLang="en-US" sz="1700" dirty="0"/>
              <a:t>為</a:t>
            </a:r>
            <a:r>
              <a:rPr lang="en-US" altLang="zh-TW" sz="1700" dirty="0"/>
              <a:t>"</a:t>
            </a:r>
            <a:r>
              <a:rPr lang="zh-TW" altLang="en-US" sz="1700" dirty="0"/>
              <a:t>被減數</a:t>
            </a:r>
            <a:r>
              <a:rPr lang="en-US" altLang="zh-TW" sz="1700" dirty="0"/>
              <a:t>"</a:t>
            </a:r>
            <a:r>
              <a:rPr lang="zh-TW" altLang="en-US" sz="1700" dirty="0"/>
              <a:t>，</a:t>
            </a:r>
            <a:r>
              <a:rPr lang="en-US" altLang="zh-TW" sz="1700" dirty="0"/>
              <a:t>"</a:t>
            </a:r>
            <a:r>
              <a:rPr lang="zh-TW" altLang="en-US" sz="1700" dirty="0"/>
              <a:t>輸球隊的進球率</a:t>
            </a:r>
            <a:r>
              <a:rPr lang="en-US" altLang="zh-TW" sz="1700" dirty="0"/>
              <a:t>"</a:t>
            </a:r>
            <a:r>
              <a:rPr lang="zh-TW" altLang="en-US" sz="1700" dirty="0"/>
              <a:t>為</a:t>
            </a:r>
            <a:r>
              <a:rPr lang="en-US" altLang="zh-TW" sz="1700" dirty="0"/>
              <a:t>"</a:t>
            </a:r>
            <a:r>
              <a:rPr lang="zh-TW" altLang="en-US" sz="1700" dirty="0"/>
              <a:t>減數</a:t>
            </a:r>
            <a:r>
              <a:rPr lang="en-US" altLang="zh-TW" sz="1700" dirty="0"/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for word in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   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[word] = round(data[</a:t>
            </a:r>
            <a:r>
              <a:rPr lang="en-US" altLang="zh-TW" sz="1700" dirty="0" err="1"/>
              <a:t>i</a:t>
            </a:r>
            <a:r>
              <a:rPr lang="en-US" altLang="zh-TW" sz="1700" dirty="0"/>
              <a:t>][word] - data[j][word],2)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for word in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   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[word] = round(data[j][word] - data[</a:t>
            </a:r>
            <a:r>
              <a:rPr lang="en-US" altLang="zh-TW" sz="1700" dirty="0" err="1"/>
              <a:t>i</a:t>
            </a:r>
            <a:r>
              <a:rPr lang="en-US" altLang="zh-TW" sz="1700" dirty="0"/>
              <a:t>][word],2)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#print(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)</a:t>
            </a:r>
          </a:p>
        </p:txBody>
      </p:sp>
      <p:sp>
        <p:nvSpPr>
          <p:cNvPr id="18" name="向左箭號 17"/>
          <p:cNvSpPr/>
          <p:nvPr/>
        </p:nvSpPr>
        <p:spPr>
          <a:xfrm>
            <a:off x="4441053" y="2734233"/>
            <a:ext cx="71437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左箭號 18"/>
          <p:cNvSpPr/>
          <p:nvPr/>
        </p:nvSpPr>
        <p:spPr>
          <a:xfrm>
            <a:off x="4986498" y="4754656"/>
            <a:ext cx="71437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010400" y="5338732"/>
            <a:ext cx="357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差距比較的部分</a:t>
            </a:r>
            <a:r>
              <a:rPr lang="en-US" altLang="zh-TW" sz="2000" b="1" dirty="0">
                <a:solidFill>
                  <a:srgbClr val="00B050"/>
                </a:solidFill>
              </a:rPr>
              <a:t>~~</a:t>
            </a:r>
            <a:r>
              <a:rPr lang="zh-TW" altLang="en-US" sz="2000" b="1" dirty="0">
                <a:solidFill>
                  <a:srgbClr val="00B050"/>
                </a:solidFill>
              </a:rPr>
              <a:t> ⊂</a:t>
            </a:r>
            <a:r>
              <a:rPr lang="en-US" altLang="zh-TW" sz="2000" b="1" dirty="0">
                <a:solidFill>
                  <a:srgbClr val="00B050"/>
                </a:solidFill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</a:rPr>
              <a:t>・▽・⊂</a:t>
            </a:r>
            <a:r>
              <a:rPr lang="en-US" altLang="zh-TW" sz="2000" b="1" dirty="0">
                <a:solidFill>
                  <a:srgbClr val="00B050"/>
                </a:solidFill>
              </a:rPr>
              <a:t>)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4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065282" y="1352550"/>
            <a:ext cx="10144125" cy="52768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1864" y="1352550"/>
            <a:ext cx="99822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largest = -1 #</a:t>
            </a:r>
            <a:r>
              <a:rPr lang="zh-TW" altLang="en-US" sz="1700" dirty="0"/>
              <a:t>獲勝球隊各項進球率可能比輸球球隊低，因此設為</a:t>
            </a:r>
            <a:r>
              <a:rPr lang="en-US" altLang="zh-TW" sz="1700" dirty="0"/>
              <a:t>-1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#</a:t>
            </a:r>
            <a:r>
              <a:rPr lang="zh-TW" altLang="en-US" sz="1700" dirty="0"/>
              <a:t>判斷二分球進球率、三分球進球率及罰球進球率的大小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            </a:t>
            </a:r>
            <a:r>
              <a:rPr lang="en-US" altLang="zh-TW" sz="1700" dirty="0"/>
              <a:t>for k in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if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[k] &gt; largest: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    largest = </a:t>
            </a:r>
            <a:r>
              <a:rPr lang="en-US" altLang="zh-TW" sz="1700" dirty="0" err="1"/>
              <a:t>dic_hit_rate</a:t>
            </a:r>
            <a:r>
              <a:rPr lang="en-US" altLang="zh-TW" sz="1700" dirty="0"/>
              <a:t>[k]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    </a:t>
            </a:r>
            <a:r>
              <a:rPr lang="en-US" altLang="zh-TW" sz="1700" dirty="0" err="1"/>
              <a:t>largest_name</a:t>
            </a:r>
            <a:r>
              <a:rPr lang="en-US" altLang="zh-TW" sz="1700" dirty="0"/>
              <a:t> = k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sz="17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if </a:t>
            </a:r>
            <a:r>
              <a:rPr lang="en-US" altLang="zh-TW" sz="1700" dirty="0" err="1"/>
              <a:t>largest_name</a:t>
            </a:r>
            <a:r>
              <a:rPr lang="en-US" altLang="zh-TW" sz="1700" dirty="0"/>
              <a:t> == "</a:t>
            </a:r>
            <a:r>
              <a:rPr lang="en-US" altLang="zh-TW" sz="1700" dirty="0" err="1"/>
              <a:t>two_point_shot</a:t>
            </a:r>
            <a:r>
              <a:rPr lang="en-US" altLang="zh-TW" sz="1700" dirty="0"/>
              <a:t>":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</a:t>
            </a:r>
            <a:r>
              <a:rPr lang="en-US" altLang="zh-TW" sz="1700" dirty="0" err="1"/>
              <a:t>dic_count</a:t>
            </a:r>
            <a:r>
              <a:rPr lang="en-US" altLang="zh-TW" sz="1700" dirty="0"/>
              <a:t>["</a:t>
            </a:r>
            <a:r>
              <a:rPr lang="en-US" altLang="zh-TW" sz="1700" dirty="0" err="1"/>
              <a:t>count_two_point_shot</a:t>
            </a:r>
            <a:r>
              <a:rPr lang="en-US" altLang="zh-TW" sz="1700" dirty="0"/>
              <a:t>"] +=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</a:t>
            </a:r>
            <a:r>
              <a:rPr lang="en-US" altLang="zh-TW" sz="1700" dirty="0" err="1"/>
              <a:t>elif</a:t>
            </a:r>
            <a:r>
              <a:rPr lang="en-US" altLang="zh-TW" sz="1700" dirty="0"/>
              <a:t> </a:t>
            </a:r>
            <a:r>
              <a:rPr lang="en-US" altLang="zh-TW" sz="1700" dirty="0" err="1"/>
              <a:t>largest_name</a:t>
            </a:r>
            <a:r>
              <a:rPr lang="en-US" altLang="zh-TW" sz="1700" dirty="0"/>
              <a:t> == "</a:t>
            </a:r>
            <a:r>
              <a:rPr lang="en-US" altLang="zh-TW" sz="1700" dirty="0" err="1"/>
              <a:t>three_point_shot</a:t>
            </a:r>
            <a:r>
              <a:rPr lang="en-US" altLang="zh-TW" sz="1700" dirty="0"/>
              <a:t>":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</a:t>
            </a:r>
            <a:r>
              <a:rPr lang="en-US" altLang="zh-TW" sz="1700" dirty="0" err="1"/>
              <a:t>dic_count</a:t>
            </a:r>
            <a:r>
              <a:rPr lang="en-US" altLang="zh-TW" sz="1700" dirty="0"/>
              <a:t>["</a:t>
            </a:r>
            <a:r>
              <a:rPr lang="en-US" altLang="zh-TW" sz="1700" dirty="0" err="1"/>
              <a:t>count_three_point_shot</a:t>
            </a:r>
            <a:r>
              <a:rPr lang="en-US" altLang="zh-TW" sz="1700" dirty="0"/>
              <a:t>"] +=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else: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    </a:t>
            </a:r>
            <a:r>
              <a:rPr lang="en-US" altLang="zh-TW" sz="1700" dirty="0" err="1"/>
              <a:t>dic_count</a:t>
            </a:r>
            <a:r>
              <a:rPr lang="en-US" altLang="zh-TW" sz="1700" dirty="0"/>
              <a:t>["</a:t>
            </a:r>
            <a:r>
              <a:rPr lang="en-US" altLang="zh-TW" sz="1700" dirty="0" err="1"/>
              <a:t>count_penalty_shot</a:t>
            </a:r>
            <a:r>
              <a:rPr lang="en-US" altLang="zh-TW" sz="1700" dirty="0"/>
              <a:t>"] +=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            print(</a:t>
            </a:r>
            <a:r>
              <a:rPr lang="en-US" altLang="zh-TW" sz="1700" dirty="0" err="1"/>
              <a:t>largest,largest_name</a:t>
            </a:r>
            <a:r>
              <a:rPr lang="en-US" altLang="zh-TW" sz="1700" dirty="0"/>
              <a:t>) #</a:t>
            </a:r>
            <a:r>
              <a:rPr lang="zh-TW" altLang="en-US" sz="1700" dirty="0"/>
              <a:t>印出每個比賽勝隊中進球率最大值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        </a:t>
            </a:r>
            <a:r>
              <a:rPr lang="en-US" altLang="zh-TW" sz="1700" dirty="0"/>
              <a:t>break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700" dirty="0"/>
              <a:t>    print(</a:t>
            </a:r>
            <a:r>
              <a:rPr lang="en-US" altLang="zh-TW" sz="1700" dirty="0" err="1"/>
              <a:t>dic_count</a:t>
            </a:r>
            <a:r>
              <a:rPr lang="en-US" altLang="zh-TW" sz="1700" dirty="0"/>
              <a:t>) #</a:t>
            </a:r>
            <a:r>
              <a:rPr lang="zh-TW" altLang="en-US" sz="1700" dirty="0"/>
              <a:t>印出</a:t>
            </a:r>
            <a:r>
              <a:rPr lang="en-US" altLang="zh-TW" sz="1700" dirty="0" err="1"/>
              <a:t>dic_count</a:t>
            </a:r>
            <a:r>
              <a:rPr lang="zh-TW" altLang="en-US" sz="1700" dirty="0"/>
              <a:t>字典中統計出來的結果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1700" dirty="0"/>
              <a:t>    </a:t>
            </a:r>
            <a:r>
              <a:rPr lang="en-US" altLang="zh-TW" sz="1700" dirty="0"/>
              <a:t>return </a:t>
            </a:r>
            <a:r>
              <a:rPr lang="en-US" altLang="zh-TW" sz="1700" dirty="0" err="1"/>
              <a:t>dic_count</a:t>
            </a:r>
            <a:endParaRPr lang="zh-TW" altLang="en-US" sz="1700" dirty="0"/>
          </a:p>
        </p:txBody>
      </p:sp>
      <p:sp>
        <p:nvSpPr>
          <p:cNvPr id="6" name="向左箭號 5"/>
          <p:cNvSpPr/>
          <p:nvPr/>
        </p:nvSpPr>
        <p:spPr>
          <a:xfrm>
            <a:off x="5060739" y="2006693"/>
            <a:ext cx="71437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6608832" y="3538537"/>
            <a:ext cx="714375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23207" y="2727603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進攻方式比較的部分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  <a:r>
              <a:rPr lang="zh-TW" altLang="en-US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l-GR" altLang="zh-TW" sz="2000" b="1" dirty="0">
                <a:solidFill>
                  <a:srgbClr val="7030A0"/>
                </a:solidFill>
              </a:rPr>
              <a:t>(</a:t>
            </a:r>
            <a:r>
              <a:rPr lang="zh-TW" altLang="el-GR" sz="2000" b="1" dirty="0">
                <a:solidFill>
                  <a:srgbClr val="7030A0"/>
                </a:solidFill>
              </a:rPr>
              <a:t>ﾟ</a:t>
            </a:r>
            <a:r>
              <a:rPr lang="el-GR" altLang="zh-TW" sz="2000" b="1" dirty="0">
                <a:solidFill>
                  <a:srgbClr val="7030A0"/>
                </a:solidFill>
              </a:rPr>
              <a:t>ο</a:t>
            </a:r>
            <a:r>
              <a:rPr lang="zh-TW" altLang="el-GR" sz="2000" b="1" dirty="0">
                <a:solidFill>
                  <a:srgbClr val="7030A0"/>
                </a:solidFill>
              </a:rPr>
              <a:t>ﾟ</a:t>
            </a:r>
            <a:r>
              <a:rPr lang="zh-TW" altLang="en-US" sz="2000" b="1" dirty="0">
                <a:solidFill>
                  <a:srgbClr val="7030A0"/>
                </a:solidFill>
              </a:rPr>
              <a:t>人</a:t>
            </a:r>
            <a:r>
              <a:rPr lang="en-US" altLang="zh-TW" sz="2000" b="1" dirty="0">
                <a:solidFill>
                  <a:srgbClr val="7030A0"/>
                </a:solidFill>
              </a:rPr>
              <a:t>))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767F18-6B61-04C1-9C66-6A4FEB52C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" t="52550" r="69117" b="42614"/>
          <a:stretch/>
        </p:blipFill>
        <p:spPr>
          <a:xfrm>
            <a:off x="7560935" y="1674999"/>
            <a:ext cx="3523129" cy="33169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E1F9C52-7DCE-3E29-D2B1-27C5ADDBEE0D}"/>
              </a:ext>
            </a:extLst>
          </p:cNvPr>
          <p:cNvSpPr/>
          <p:nvPr/>
        </p:nvSpPr>
        <p:spPr>
          <a:xfrm>
            <a:off x="1065282" y="1352550"/>
            <a:ext cx="6384389" cy="322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28700" y="1495425"/>
            <a:ext cx="10144125" cy="4800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#</a:t>
            </a:r>
            <a:r>
              <a:rPr lang="zh-TW" altLang="en-US" sz="6800" dirty="0"/>
              <a:t>顯示分析後的圖表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 err="1"/>
              <a:t>def</a:t>
            </a:r>
            <a:r>
              <a:rPr lang="en-US" altLang="zh-TW" sz="6800" dirty="0"/>
              <a:t> </a:t>
            </a:r>
            <a:r>
              <a:rPr lang="en-US" altLang="zh-TW" sz="6800" dirty="0" err="1"/>
              <a:t>ShowPlot</a:t>
            </a:r>
            <a:r>
              <a:rPr lang="en-US" altLang="zh-TW" sz="6800" dirty="0"/>
              <a:t>(</a:t>
            </a:r>
            <a:r>
              <a:rPr lang="en-US" altLang="zh-TW" sz="6800" dirty="0" err="1"/>
              <a:t>data,session_name</a:t>
            </a:r>
            <a:r>
              <a:rPr lang="en-US" altLang="zh-TW" sz="6800" dirty="0"/>
              <a:t>): #data:</a:t>
            </a:r>
            <a:r>
              <a:rPr lang="zh-TW" altLang="en-US" sz="6800" dirty="0"/>
              <a:t>利用</a:t>
            </a:r>
            <a:r>
              <a:rPr lang="en-US" altLang="zh-TW" sz="6800" dirty="0" err="1"/>
              <a:t>CompareDataFromFile</a:t>
            </a:r>
            <a:r>
              <a:rPr lang="zh-TW" altLang="en-US" sz="6800" dirty="0"/>
              <a:t>函式整理過的資料，</a:t>
            </a:r>
            <a:r>
              <a:rPr lang="en-US" altLang="zh-TW" sz="6800" dirty="0" err="1"/>
              <a:t>session_name</a:t>
            </a:r>
            <a:r>
              <a:rPr lang="en-US" altLang="zh-TW" sz="6800" dirty="0"/>
              <a:t>:</a:t>
            </a:r>
            <a:r>
              <a:rPr lang="zh-TW" altLang="en-US" sz="6800" dirty="0"/>
              <a:t>賽事為決賽或準決賽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sz="6800" dirty="0"/>
              <a:t>    </a:t>
            </a:r>
            <a:r>
              <a:rPr lang="en-US" altLang="zh-TW" sz="6800" dirty="0" err="1"/>
              <a:t>li_name</a:t>
            </a:r>
            <a:r>
              <a:rPr lang="en-US" altLang="zh-TW" sz="6800" dirty="0"/>
              <a:t> = [ 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li_value</a:t>
            </a:r>
            <a:r>
              <a:rPr lang="en-US" altLang="zh-TW" sz="6800" dirty="0"/>
              <a:t> = [ 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for key in data: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    </a:t>
            </a:r>
            <a:r>
              <a:rPr lang="en-US" altLang="zh-TW" sz="6800" dirty="0" err="1"/>
              <a:t>li_name.append</a:t>
            </a:r>
            <a:r>
              <a:rPr lang="en-US" altLang="zh-TW" sz="6800" dirty="0"/>
              <a:t>(key)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    </a:t>
            </a:r>
            <a:r>
              <a:rPr lang="en-US" altLang="zh-TW" sz="6800" dirty="0" err="1"/>
              <a:t>li_value.append</a:t>
            </a:r>
            <a:r>
              <a:rPr lang="en-US" altLang="zh-TW" sz="6800" dirty="0"/>
              <a:t>(data[key])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#print(li)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plt.title</a:t>
            </a:r>
            <a:r>
              <a:rPr lang="en-US" altLang="zh-TW" sz="6800" dirty="0"/>
              <a:t>("</a:t>
            </a:r>
            <a:r>
              <a:rPr lang="zh-TW" altLang="en-US" sz="6800" dirty="0"/>
              <a:t>進球率與比賽勝負關係圖</a:t>
            </a:r>
            <a:r>
              <a:rPr lang="en-US" altLang="zh-TW" sz="6800" dirty="0"/>
              <a:t>-"+</a:t>
            </a:r>
            <a:r>
              <a:rPr lang="en-US" altLang="zh-TW" sz="6800" dirty="0" err="1"/>
              <a:t>session_name</a:t>
            </a:r>
            <a:r>
              <a:rPr lang="en-US" altLang="zh-TW" sz="68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plt.xlabel</a:t>
            </a:r>
            <a:r>
              <a:rPr lang="en-US" altLang="zh-TW" sz="6800" dirty="0"/>
              <a:t>("</a:t>
            </a:r>
            <a:r>
              <a:rPr lang="zh-TW" altLang="en-US" sz="6800" dirty="0"/>
              <a:t>進球率</a:t>
            </a:r>
            <a:r>
              <a:rPr lang="en-US" altLang="zh-TW" sz="6800" dirty="0"/>
              <a:t>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plt.ylabel</a:t>
            </a:r>
            <a:r>
              <a:rPr lang="en-US" altLang="zh-TW" sz="6800" dirty="0"/>
              <a:t>("</a:t>
            </a:r>
            <a:r>
              <a:rPr lang="zh-TW" altLang="en-US" sz="6800" dirty="0"/>
              <a:t>次數</a:t>
            </a:r>
            <a:r>
              <a:rPr lang="en-US" altLang="zh-TW" sz="6800" dirty="0"/>
              <a:t>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plt.bar</a:t>
            </a:r>
            <a:r>
              <a:rPr lang="en-US" altLang="zh-TW" sz="6800" dirty="0"/>
              <a:t>(</a:t>
            </a:r>
            <a:r>
              <a:rPr lang="en-US" altLang="zh-TW" sz="6800" dirty="0" err="1"/>
              <a:t>li_name,li_value</a:t>
            </a:r>
            <a:r>
              <a:rPr lang="en-US" altLang="zh-TW" sz="68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plt.savefig</a:t>
            </a:r>
            <a:r>
              <a:rPr lang="en-US" altLang="zh-TW" sz="6800" dirty="0"/>
              <a:t>("</a:t>
            </a:r>
            <a:r>
              <a:rPr lang="zh-TW" altLang="en-US" sz="6800" dirty="0"/>
              <a:t>進球率與比賽勝負關係圖</a:t>
            </a:r>
            <a:r>
              <a:rPr lang="en-US" altLang="zh-TW" sz="6800" dirty="0"/>
              <a:t>-"+</a:t>
            </a:r>
            <a:r>
              <a:rPr lang="en-US" altLang="zh-TW" sz="6800" dirty="0" err="1"/>
              <a:t>session_name</a:t>
            </a:r>
            <a:r>
              <a:rPr lang="en-US" altLang="zh-TW" sz="68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6800" dirty="0"/>
              <a:t>    </a:t>
            </a:r>
            <a:r>
              <a:rPr lang="en-US" altLang="zh-TW" sz="6800" dirty="0" err="1"/>
              <a:t>plt.show</a:t>
            </a:r>
            <a:r>
              <a:rPr lang="en-US" altLang="zh-TW" sz="6800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endParaRPr lang="zh-TW" altLang="en-US" sz="17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99382" y="40576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畫圖的部分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ja-JP" altLang="en-US" sz="2400" b="1" dirty="0">
                <a:solidFill>
                  <a:srgbClr val="FF0000"/>
                </a:solidFill>
              </a:rPr>
              <a:t>←</a:t>
            </a:r>
            <a:r>
              <a:rPr lang="en-US" altLang="ja-JP" sz="2400" b="1" dirty="0">
                <a:solidFill>
                  <a:srgbClr val="FF0000"/>
                </a:solidFill>
              </a:rPr>
              <a:t>(&gt;▽&lt;)</a:t>
            </a:r>
            <a:r>
              <a:rPr lang="ja-JP" altLang="en-US" sz="2400" b="1" dirty="0">
                <a:solidFill>
                  <a:srgbClr val="FF0000"/>
                </a:solidFill>
              </a:rPr>
              <a:t>ﾉ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數據</a:t>
            </a:r>
            <a:r>
              <a:rPr lang="zh-TW" altLang="en-US" dirty="0" smtClean="0">
                <a:hlinkClick r:id="rId2" action="ppaction://hlinksldjump"/>
              </a:rPr>
              <a:t>結果</a:t>
            </a:r>
            <a:r>
              <a:rPr lang="en-US" altLang="zh-TW" dirty="0" smtClean="0">
                <a:hlinkClick r:id="rId2" action="ppaction://hlinksldjump"/>
              </a:rPr>
              <a:t>(</a:t>
            </a:r>
            <a:r>
              <a:rPr lang="zh-TW" altLang="en-US" dirty="0" smtClean="0">
                <a:hlinkClick r:id="rId2" action="ppaction://hlinksldjump"/>
              </a:rPr>
              <a:t>男子組</a:t>
            </a:r>
            <a:r>
              <a:rPr lang="en-US" altLang="zh-TW" dirty="0" smtClean="0">
                <a:hlinkClick r:id="rId2" action="ppaction://hlinksldjump"/>
              </a:rPr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9" y="1691634"/>
            <a:ext cx="5852172" cy="4389129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16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學術文獻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40_TF03431380_TF03431380.potx" id="{923505AA-91E3-4B57-AABA-AC8EA251786D}" vid="{5F9510E3-AB57-464A-AC9C-E4DC9C0F0949}"/>
    </a:ext>
  </a:extLst>
</a:theme>
</file>

<file path=ppt/theme/theme2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1115</Words>
  <Application>Microsoft Office PowerPoint</Application>
  <PresentationFormat>寬螢幕</PresentationFormat>
  <Paragraphs>99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Euphemia</vt:lpstr>
      <vt:lpstr>Microsoft JhengHei UI</vt:lpstr>
      <vt:lpstr>微軟正黑體</vt:lpstr>
      <vt:lpstr>Arial</vt:lpstr>
      <vt:lpstr>Wingdings</vt:lpstr>
      <vt:lpstr>學術文獻 16x9</vt:lpstr>
      <vt:lpstr>球隊的各項命中率對勝負影響的關聯</vt:lpstr>
      <vt:lpstr>問題敘述</vt:lpstr>
      <vt:lpstr>問題敘述</vt:lpstr>
      <vt:lpstr>資料集</vt:lpstr>
      <vt:lpstr>程式應用</vt:lpstr>
      <vt:lpstr>程式應用</vt:lpstr>
      <vt:lpstr>程式應用</vt:lpstr>
      <vt:lpstr>程式應用</vt:lpstr>
      <vt:lpstr>數據結果(男子組)</vt:lpstr>
      <vt:lpstr>數據結果(女子組)</vt:lpstr>
      <vt:lpstr>結果分析</vt:lpstr>
      <vt:lpstr>報告到此結束，謝謝大家~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2022-05-29T12:23:46Z</dcterms:created>
  <dcterms:modified xsi:type="dcterms:W3CDTF">2022-06-16T15:19:30Z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