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19.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7.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18.xml" ContentType="application/vnd.openxmlformats-officedocument.presentationml.slide+xml"/>
  <Override PartName="/ppt/slides/slide9.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59" r:id="rId4"/>
    <p:sldId id="258" r:id="rId5"/>
    <p:sldId id="260" r:id="rId6"/>
    <p:sldId id="261" r:id="rId7"/>
    <p:sldId id="262" r:id="rId8"/>
    <p:sldId id="284" r:id="rId9"/>
    <p:sldId id="285" r:id="rId10"/>
    <p:sldId id="263" r:id="rId11"/>
    <p:sldId id="287" r:id="rId12"/>
    <p:sldId id="286" r:id="rId13"/>
    <p:sldId id="274" r:id="rId14"/>
    <p:sldId id="264" r:id="rId15"/>
    <p:sldId id="265" r:id="rId16"/>
    <p:sldId id="266" r:id="rId17"/>
    <p:sldId id="270" r:id="rId18"/>
    <p:sldId id="272" r:id="rId19"/>
    <p:sldId id="275" r:id="rId20"/>
    <p:sldId id="276" r:id="rId21"/>
    <p:sldId id="278" r:id="rId22"/>
    <p:sldId id="279" r:id="rId23"/>
    <p:sldId id="280" r:id="rId24"/>
    <p:sldId id="281" r:id="rId25"/>
    <p:sldId id="282" r:id="rId26"/>
    <p:sldId id="269" r:id="rId27"/>
    <p:sldId id="271" r:id="rId28"/>
    <p:sldId id="27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7654E33E-34DD-400C-9ED9-88B878B7271B}" type="datetimeFigureOut">
              <a:rPr lang="en-US" smtClean="0"/>
              <a:t>7/1/2022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16D69-EFB9-4734-9DF5-4234A5F1A98A}" type="slidenum">
              <a:rPr lang="en-US" smtClean="0"/>
              <a:t>‹#›</a:t>
            </a:fld>
            <a:endParaRPr lang="en-US"/>
          </a:p>
        </p:txBody>
      </p:sp>
    </p:spTree>
    <p:extLst>
      <p:ext uri="{BB962C8B-B14F-4D97-AF65-F5344CB8AC3E}">
        <p14:creationId xmlns:p14="http://schemas.microsoft.com/office/powerpoint/2010/main" val="1517214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7654E33E-34DD-400C-9ED9-88B878B7271B}" type="datetimeFigureOut">
              <a:rPr lang="en-US" smtClean="0"/>
              <a:t>7/1/2022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16D69-EFB9-4734-9DF5-4234A5F1A98A}" type="slidenum">
              <a:rPr lang="en-US" smtClean="0"/>
              <a:t>‹#›</a:t>
            </a:fld>
            <a:endParaRPr lang="en-US"/>
          </a:p>
        </p:txBody>
      </p:sp>
    </p:spTree>
    <p:extLst>
      <p:ext uri="{BB962C8B-B14F-4D97-AF65-F5344CB8AC3E}">
        <p14:creationId xmlns:p14="http://schemas.microsoft.com/office/powerpoint/2010/main" val="4128613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7654E33E-34DD-400C-9ED9-88B878B7271B}" type="datetimeFigureOut">
              <a:rPr lang="en-US" smtClean="0"/>
              <a:t>7/1/2022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16D69-EFB9-4734-9DF5-4234A5F1A98A}" type="slidenum">
              <a:rPr lang="en-US" smtClean="0"/>
              <a:t>‹#›</a:t>
            </a:fld>
            <a:endParaRPr lang="en-US"/>
          </a:p>
        </p:txBody>
      </p:sp>
    </p:spTree>
    <p:extLst>
      <p:ext uri="{BB962C8B-B14F-4D97-AF65-F5344CB8AC3E}">
        <p14:creationId xmlns:p14="http://schemas.microsoft.com/office/powerpoint/2010/main" val="2255433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7654E33E-34DD-400C-9ED9-88B878B7271B}" type="datetimeFigureOut">
              <a:rPr lang="en-US" smtClean="0"/>
              <a:t>7/1/2022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16D69-EFB9-4734-9DF5-4234A5F1A98A}" type="slidenum">
              <a:rPr lang="en-US" smtClean="0"/>
              <a:t>‹#›</a:t>
            </a:fld>
            <a:endParaRPr lang="en-US"/>
          </a:p>
        </p:txBody>
      </p:sp>
    </p:spTree>
    <p:extLst>
      <p:ext uri="{BB962C8B-B14F-4D97-AF65-F5344CB8AC3E}">
        <p14:creationId xmlns:p14="http://schemas.microsoft.com/office/powerpoint/2010/main" val="743905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654E33E-34DD-400C-9ED9-88B878B7271B}" type="datetimeFigureOut">
              <a:rPr lang="en-US" smtClean="0"/>
              <a:t>7/1/2022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16D69-EFB9-4734-9DF5-4234A5F1A98A}" type="slidenum">
              <a:rPr lang="en-US" smtClean="0"/>
              <a:t>‹#›</a:t>
            </a:fld>
            <a:endParaRPr lang="en-US"/>
          </a:p>
        </p:txBody>
      </p:sp>
    </p:spTree>
    <p:extLst>
      <p:ext uri="{BB962C8B-B14F-4D97-AF65-F5344CB8AC3E}">
        <p14:creationId xmlns:p14="http://schemas.microsoft.com/office/powerpoint/2010/main" val="3695618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7654E33E-34DD-400C-9ED9-88B878B7271B}" type="datetimeFigureOut">
              <a:rPr lang="en-US" smtClean="0"/>
              <a:t>7/1/2022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416D69-EFB9-4734-9DF5-4234A5F1A98A}" type="slidenum">
              <a:rPr lang="en-US" smtClean="0"/>
              <a:t>‹#›</a:t>
            </a:fld>
            <a:endParaRPr lang="en-US"/>
          </a:p>
        </p:txBody>
      </p:sp>
    </p:spTree>
    <p:extLst>
      <p:ext uri="{BB962C8B-B14F-4D97-AF65-F5344CB8AC3E}">
        <p14:creationId xmlns:p14="http://schemas.microsoft.com/office/powerpoint/2010/main" val="1802791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7654E33E-34DD-400C-9ED9-88B878B7271B}" type="datetimeFigureOut">
              <a:rPr lang="en-US" smtClean="0"/>
              <a:t>7/1/2022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416D69-EFB9-4734-9DF5-4234A5F1A98A}" type="slidenum">
              <a:rPr lang="en-US" smtClean="0"/>
              <a:t>‹#›</a:t>
            </a:fld>
            <a:endParaRPr lang="en-US"/>
          </a:p>
        </p:txBody>
      </p:sp>
    </p:spTree>
    <p:extLst>
      <p:ext uri="{BB962C8B-B14F-4D97-AF65-F5344CB8AC3E}">
        <p14:creationId xmlns:p14="http://schemas.microsoft.com/office/powerpoint/2010/main" val="3969575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7654E33E-34DD-400C-9ED9-88B878B7271B}" type="datetimeFigureOut">
              <a:rPr lang="en-US" smtClean="0"/>
              <a:t>7/1/2022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416D69-EFB9-4734-9DF5-4234A5F1A98A}" type="slidenum">
              <a:rPr lang="en-US" smtClean="0"/>
              <a:t>‹#›</a:t>
            </a:fld>
            <a:endParaRPr lang="en-US"/>
          </a:p>
        </p:txBody>
      </p:sp>
    </p:spTree>
    <p:extLst>
      <p:ext uri="{BB962C8B-B14F-4D97-AF65-F5344CB8AC3E}">
        <p14:creationId xmlns:p14="http://schemas.microsoft.com/office/powerpoint/2010/main" val="1471332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54E33E-34DD-400C-9ED9-88B878B7271B}" type="datetimeFigureOut">
              <a:rPr lang="en-US" smtClean="0"/>
              <a:t>7/1/2022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416D69-EFB9-4734-9DF5-4234A5F1A98A}" type="slidenum">
              <a:rPr lang="en-US" smtClean="0"/>
              <a:t>‹#›</a:t>
            </a:fld>
            <a:endParaRPr lang="en-US"/>
          </a:p>
        </p:txBody>
      </p:sp>
    </p:spTree>
    <p:extLst>
      <p:ext uri="{BB962C8B-B14F-4D97-AF65-F5344CB8AC3E}">
        <p14:creationId xmlns:p14="http://schemas.microsoft.com/office/powerpoint/2010/main" val="899718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654E33E-34DD-400C-9ED9-88B878B7271B}" type="datetimeFigureOut">
              <a:rPr lang="en-US" smtClean="0"/>
              <a:t>7/1/2022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416D69-EFB9-4734-9DF5-4234A5F1A98A}" type="slidenum">
              <a:rPr lang="en-US" smtClean="0"/>
              <a:t>‹#›</a:t>
            </a:fld>
            <a:endParaRPr lang="en-US"/>
          </a:p>
        </p:txBody>
      </p:sp>
    </p:spTree>
    <p:extLst>
      <p:ext uri="{BB962C8B-B14F-4D97-AF65-F5344CB8AC3E}">
        <p14:creationId xmlns:p14="http://schemas.microsoft.com/office/powerpoint/2010/main" val="918970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654E33E-34DD-400C-9ED9-88B878B7271B}" type="datetimeFigureOut">
              <a:rPr lang="en-US" smtClean="0"/>
              <a:t>7/1/2022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416D69-EFB9-4734-9DF5-4234A5F1A98A}" type="slidenum">
              <a:rPr lang="en-US" smtClean="0"/>
              <a:t>‹#›</a:t>
            </a:fld>
            <a:endParaRPr lang="en-US"/>
          </a:p>
        </p:txBody>
      </p:sp>
    </p:spTree>
    <p:extLst>
      <p:ext uri="{BB962C8B-B14F-4D97-AF65-F5344CB8AC3E}">
        <p14:creationId xmlns:p14="http://schemas.microsoft.com/office/powerpoint/2010/main" val="4218336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54E33E-34DD-400C-9ED9-88B878B7271B}" type="datetimeFigureOut">
              <a:rPr lang="en-US" smtClean="0"/>
              <a:t>7/1/2022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416D69-EFB9-4734-9DF5-4234A5F1A98A}" type="slidenum">
              <a:rPr lang="en-US" smtClean="0"/>
              <a:t>‹#›</a:t>
            </a:fld>
            <a:endParaRPr lang="en-US"/>
          </a:p>
        </p:txBody>
      </p:sp>
    </p:spTree>
    <p:extLst>
      <p:ext uri="{BB962C8B-B14F-4D97-AF65-F5344CB8AC3E}">
        <p14:creationId xmlns:p14="http://schemas.microsoft.com/office/powerpoint/2010/main" val="2823588834"/>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playground.arduino.cc/Main/I2cScanner/"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43521-0C0A-4247-9105-BBDB25233224}"/>
              </a:ext>
            </a:extLst>
          </p:cNvPr>
          <p:cNvSpPr>
            <a:spLocks noGrp="1"/>
          </p:cNvSpPr>
          <p:nvPr>
            <p:ph type="ctrTitle"/>
          </p:nvPr>
        </p:nvSpPr>
        <p:spPr>
          <a:xfrm>
            <a:off x="2133032" y="612201"/>
            <a:ext cx="9908345" cy="1128936"/>
          </a:xfrm>
        </p:spPr>
        <p:txBody>
          <a:bodyPr>
            <a:normAutofit/>
          </a:bodyPr>
          <a:lstStyle/>
          <a:p>
            <a:pPr algn="l"/>
            <a:r>
              <a:rPr lang="en-US" sz="4000" b="1" u="sng" dirty="0"/>
              <a:t>American International University-Bangladesh</a:t>
            </a:r>
          </a:p>
        </p:txBody>
      </p:sp>
      <p:sp>
        <p:nvSpPr>
          <p:cNvPr id="3" name="Subtitle 2">
            <a:extLst>
              <a:ext uri="{FF2B5EF4-FFF2-40B4-BE49-F238E27FC236}">
                <a16:creationId xmlns:a16="http://schemas.microsoft.com/office/drawing/2014/main" id="{A8625B19-EA0B-45A1-B076-0017516F8E39}"/>
              </a:ext>
            </a:extLst>
          </p:cNvPr>
          <p:cNvSpPr>
            <a:spLocks noGrp="1"/>
          </p:cNvSpPr>
          <p:nvPr>
            <p:ph type="subTitle" idx="1"/>
          </p:nvPr>
        </p:nvSpPr>
        <p:spPr>
          <a:xfrm>
            <a:off x="1246909" y="2664335"/>
            <a:ext cx="9144000" cy="1547447"/>
          </a:xfrm>
        </p:spPr>
        <p:txBody>
          <a:bodyPr>
            <a:normAutofit/>
          </a:bodyPr>
          <a:lstStyle/>
          <a:p>
            <a:r>
              <a:rPr lang="en-US" sz="3600" dirty="0" smtClean="0"/>
              <a:t>Serial </a:t>
            </a:r>
            <a:r>
              <a:rPr lang="en-US" sz="3600" dirty="0"/>
              <a:t>Communications Interfaces</a:t>
            </a:r>
          </a:p>
        </p:txBody>
      </p:sp>
      <p:pic>
        <p:nvPicPr>
          <p:cNvPr id="5" name="Picture 4" descr="A close up of a sign&#10;&#10;Description automatically generated">
            <a:extLst>
              <a:ext uri="{FF2B5EF4-FFF2-40B4-BE49-F238E27FC236}">
                <a16:creationId xmlns:a16="http://schemas.microsoft.com/office/drawing/2014/main" id="{AFCA14C9-9DF6-4D09-9CA1-B2680C364F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651" y="109339"/>
            <a:ext cx="1524000" cy="1533525"/>
          </a:xfrm>
          <a:prstGeom prst="rect">
            <a:avLst/>
          </a:prstGeom>
        </p:spPr>
      </p:pic>
      <p:sp>
        <p:nvSpPr>
          <p:cNvPr id="4" name="TextBox 3"/>
          <p:cNvSpPr txBox="1"/>
          <p:nvPr/>
        </p:nvSpPr>
        <p:spPr>
          <a:xfrm flipH="1">
            <a:off x="8829964" y="4211782"/>
            <a:ext cx="2355272" cy="369332"/>
          </a:xfrm>
          <a:prstGeom prst="rect">
            <a:avLst/>
          </a:prstGeom>
          <a:noFill/>
        </p:spPr>
        <p:txBody>
          <a:bodyPr wrap="square" rtlCol="0">
            <a:spAutoFit/>
          </a:bodyPr>
          <a:lstStyle/>
          <a:p>
            <a:r>
              <a:rPr lang="en-CA" dirty="0" smtClean="0"/>
              <a:t>BY  TAHMIDA ISLAM</a:t>
            </a:r>
            <a:endParaRPr lang="en-CA" dirty="0"/>
          </a:p>
        </p:txBody>
      </p:sp>
    </p:spTree>
    <p:extLst>
      <p:ext uri="{BB962C8B-B14F-4D97-AF65-F5344CB8AC3E}">
        <p14:creationId xmlns:p14="http://schemas.microsoft.com/office/powerpoint/2010/main" val="163113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E243D-75AE-42B3-8EDA-ED7023A593CD}"/>
              </a:ext>
            </a:extLst>
          </p:cNvPr>
          <p:cNvSpPr>
            <a:spLocks noGrp="1"/>
          </p:cNvSpPr>
          <p:nvPr>
            <p:ph type="title"/>
          </p:nvPr>
        </p:nvSpPr>
        <p:spPr>
          <a:xfrm>
            <a:off x="838200" y="1097814"/>
            <a:ext cx="10820400" cy="1325563"/>
          </a:xfrm>
        </p:spPr>
        <p:txBody>
          <a:bodyPr>
            <a:normAutofit fontScale="90000"/>
          </a:bodyPr>
          <a:lstStyle/>
          <a:p>
            <a:pPr algn="just"/>
            <a:r>
              <a:rPr lang="en-US" b="1" dirty="0" smtClean="0">
                <a:solidFill>
                  <a:srgbClr val="002060"/>
                </a:solidFill>
              </a:rPr>
              <a:t>Example to practice: </a:t>
            </a:r>
            <a:r>
              <a:rPr lang="en-US" sz="3100" b="1" dirty="0" smtClean="0">
                <a:solidFill>
                  <a:schemeClr val="accent1"/>
                </a:solidFill>
              </a:rPr>
              <a:t>Find the baud rate for the three operating modes when </a:t>
            </a:r>
            <a:r>
              <a:rPr lang="en-US" sz="3100" b="1" i="1" dirty="0" err="1" smtClean="0">
                <a:solidFill>
                  <a:schemeClr val="accent1"/>
                </a:solidFill>
              </a:rPr>
              <a:t>f</a:t>
            </a:r>
            <a:r>
              <a:rPr lang="en-US" sz="2200" b="1" i="1" dirty="0" err="1" smtClean="0">
                <a:solidFill>
                  <a:schemeClr val="accent1"/>
                </a:solidFill>
              </a:rPr>
              <a:t>OSC</a:t>
            </a:r>
            <a:r>
              <a:rPr lang="en-US" sz="2200" b="1" i="1" dirty="0" smtClean="0">
                <a:solidFill>
                  <a:schemeClr val="accent1"/>
                </a:solidFill>
              </a:rPr>
              <a:t> </a:t>
            </a:r>
            <a:r>
              <a:rPr lang="en-US" sz="3100" b="1" dirty="0" smtClean="0">
                <a:solidFill>
                  <a:schemeClr val="accent1"/>
                </a:solidFill>
              </a:rPr>
              <a:t> = 1MHz and </a:t>
            </a:r>
            <a:r>
              <a:rPr lang="en-US" sz="3100" b="1" dirty="0" err="1" smtClean="0">
                <a:solidFill>
                  <a:schemeClr val="accent1"/>
                </a:solidFill>
              </a:rPr>
              <a:t>UBRRn</a:t>
            </a:r>
            <a:r>
              <a:rPr lang="en-US" sz="3100" b="1" dirty="0" smtClean="0">
                <a:solidFill>
                  <a:schemeClr val="accent1"/>
                </a:solidFill>
              </a:rPr>
              <a:t> = 25. Calculate the baud error and comment whether there will be any communication error or not.</a:t>
            </a:r>
            <a:r>
              <a:rPr lang="en-US" sz="3100" dirty="0" smtClean="0"/>
              <a:t/>
            </a:r>
            <a:br>
              <a:rPr lang="en-US" sz="3100" dirty="0" smtClean="0"/>
            </a:br>
            <a:endParaRPr lang="en-US" sz="3100" b="1" dirty="0">
              <a:solidFill>
                <a:srgbClr val="002060"/>
              </a:solidFill>
            </a:endParaRPr>
          </a:p>
        </p:txBody>
      </p:sp>
      <p:sp>
        <p:nvSpPr>
          <p:cNvPr id="3" name="Content Placeholder 2">
            <a:extLst>
              <a:ext uri="{FF2B5EF4-FFF2-40B4-BE49-F238E27FC236}">
                <a16:creationId xmlns:a16="http://schemas.microsoft.com/office/drawing/2014/main" id="{13337018-38FE-4ADC-BE79-99BE522B63C3}"/>
              </a:ext>
            </a:extLst>
          </p:cNvPr>
          <p:cNvSpPr>
            <a:spLocks noGrp="1"/>
          </p:cNvSpPr>
          <p:nvPr>
            <p:ph idx="1"/>
          </p:nvPr>
        </p:nvSpPr>
        <p:spPr>
          <a:xfrm>
            <a:off x="838200" y="2270760"/>
            <a:ext cx="10158046" cy="4114800"/>
          </a:xfrm>
        </p:spPr>
        <p:txBody>
          <a:bodyPr>
            <a:normAutofit/>
          </a:bodyPr>
          <a:lstStyle/>
          <a:p>
            <a:pPr marL="0" indent="0" algn="just">
              <a:buNone/>
            </a:pPr>
            <a:r>
              <a:rPr lang="en-US" i="1" dirty="0" smtClean="0"/>
              <a:t>Solution:  </a:t>
            </a:r>
          </a:p>
          <a:p>
            <a:pPr marL="0" indent="0" algn="just">
              <a:buNone/>
            </a:pPr>
            <a:r>
              <a:rPr lang="en-US" i="1" dirty="0" smtClean="0"/>
              <a:t>For asynchronous normal mode:</a:t>
            </a:r>
          </a:p>
          <a:p>
            <a:pPr marL="0" indent="0" algn="just">
              <a:buNone/>
            </a:pPr>
            <a:r>
              <a:rPr lang="en-US" i="1" dirty="0" smtClean="0"/>
              <a:t> </a:t>
            </a:r>
            <a:r>
              <a:rPr lang="en-US" dirty="0" smtClean="0"/>
              <a:t>BAUD rate = </a:t>
            </a:r>
            <a:r>
              <a:rPr lang="en-US" dirty="0" err="1" smtClean="0"/>
              <a:t>f</a:t>
            </a:r>
            <a:r>
              <a:rPr lang="en-US" sz="2000" dirty="0" err="1" smtClean="0"/>
              <a:t>OSC</a:t>
            </a:r>
            <a:r>
              <a:rPr lang="en-US" dirty="0" smtClean="0"/>
              <a:t> /( 16 (UBRRn+1)) </a:t>
            </a:r>
          </a:p>
          <a:p>
            <a:pPr marL="0" indent="0" algn="just">
              <a:buNone/>
            </a:pPr>
            <a:r>
              <a:rPr lang="en-US" dirty="0"/>
              <a:t> </a:t>
            </a:r>
            <a:r>
              <a:rPr lang="en-US" dirty="0" smtClean="0"/>
              <a:t>                    = (1x10^6)/ (16(25+1))</a:t>
            </a:r>
          </a:p>
          <a:p>
            <a:pPr marL="0" indent="0" algn="just">
              <a:buNone/>
            </a:pPr>
            <a:r>
              <a:rPr lang="en-US" dirty="0" smtClean="0"/>
              <a:t>                     = </a:t>
            </a:r>
            <a:r>
              <a:rPr lang="en-US" b="1" dirty="0" smtClean="0">
                <a:solidFill>
                  <a:schemeClr val="accent1"/>
                </a:solidFill>
              </a:rPr>
              <a:t> 2403 bits per second</a:t>
            </a:r>
          </a:p>
          <a:p>
            <a:pPr marL="0" indent="0" algn="just">
              <a:buNone/>
            </a:pPr>
            <a:r>
              <a:rPr lang="en-US" dirty="0" smtClean="0"/>
              <a:t>Baud error= ((2400-2403)/2400)x 100%</a:t>
            </a:r>
          </a:p>
          <a:p>
            <a:pPr marL="0" indent="0" algn="just">
              <a:buNone/>
            </a:pPr>
            <a:r>
              <a:rPr lang="en-US" dirty="0"/>
              <a:t> </a:t>
            </a:r>
            <a:r>
              <a:rPr lang="en-US" dirty="0" smtClean="0"/>
              <a:t>                  = </a:t>
            </a:r>
            <a:r>
              <a:rPr lang="en-US" b="1" dirty="0" smtClean="0">
                <a:solidFill>
                  <a:schemeClr val="accent1"/>
                </a:solidFill>
              </a:rPr>
              <a:t>-0.125% &lt; ± 2%</a:t>
            </a:r>
          </a:p>
          <a:p>
            <a:pPr marL="0" indent="0">
              <a:buNone/>
            </a:pPr>
            <a:r>
              <a:rPr lang="en-US" b="1" dirty="0" smtClean="0"/>
              <a:t>So there will be no communication error for the given information.</a:t>
            </a:r>
            <a:endParaRPr lang="en-US" dirty="0" smtClean="0"/>
          </a:p>
          <a:p>
            <a:pPr marL="0" indent="0">
              <a:buNone/>
            </a:pPr>
            <a:endParaRPr lang="en-US" sz="1800" i="1" dirty="0"/>
          </a:p>
        </p:txBody>
      </p:sp>
    </p:spTree>
    <p:extLst>
      <p:ext uri="{BB962C8B-B14F-4D97-AF65-F5344CB8AC3E}">
        <p14:creationId xmlns:p14="http://schemas.microsoft.com/office/powerpoint/2010/main" val="2237254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E243D-75AE-42B3-8EDA-ED7023A593CD}"/>
              </a:ext>
            </a:extLst>
          </p:cNvPr>
          <p:cNvSpPr>
            <a:spLocks noGrp="1"/>
          </p:cNvSpPr>
          <p:nvPr>
            <p:ph type="title"/>
          </p:nvPr>
        </p:nvSpPr>
        <p:spPr>
          <a:xfrm>
            <a:off x="838200" y="777557"/>
            <a:ext cx="10820400" cy="926257"/>
          </a:xfrm>
        </p:spPr>
        <p:txBody>
          <a:bodyPr>
            <a:normAutofit/>
          </a:bodyPr>
          <a:lstStyle/>
          <a:p>
            <a:pPr algn="just"/>
            <a:r>
              <a:rPr lang="en-US" b="1" dirty="0" smtClean="0">
                <a:solidFill>
                  <a:srgbClr val="002060"/>
                </a:solidFill>
              </a:rPr>
              <a:t>Continuation</a:t>
            </a:r>
            <a:r>
              <a:rPr lang="en-US" b="1" dirty="0" smtClean="0">
                <a:solidFill>
                  <a:srgbClr val="002060"/>
                </a:solidFill>
              </a:rPr>
              <a:t>: </a:t>
            </a:r>
            <a:r>
              <a:rPr lang="en-US" sz="3100" dirty="0" smtClean="0"/>
              <a:t>.</a:t>
            </a:r>
            <a:endParaRPr lang="en-US" sz="3100" b="1" dirty="0">
              <a:solidFill>
                <a:srgbClr val="002060"/>
              </a:solidFill>
            </a:endParaRPr>
          </a:p>
        </p:txBody>
      </p:sp>
      <p:sp>
        <p:nvSpPr>
          <p:cNvPr id="4" name="Rectangle 3"/>
          <p:cNvSpPr/>
          <p:nvPr/>
        </p:nvSpPr>
        <p:spPr>
          <a:xfrm>
            <a:off x="252046" y="2639119"/>
            <a:ext cx="5532120" cy="3293209"/>
          </a:xfrm>
          <a:prstGeom prst="rect">
            <a:avLst/>
          </a:prstGeom>
        </p:spPr>
        <p:txBody>
          <a:bodyPr wrap="square">
            <a:spAutoFit/>
          </a:bodyPr>
          <a:lstStyle/>
          <a:p>
            <a:r>
              <a:rPr lang="en-CA" sz="2600" i="1" dirty="0"/>
              <a:t>For </a:t>
            </a:r>
            <a:r>
              <a:rPr lang="en-CA" sz="2600" i="1" dirty="0" smtClean="0"/>
              <a:t>asynchronous double speed </a:t>
            </a:r>
            <a:r>
              <a:rPr lang="en-CA" sz="2600" i="1" dirty="0"/>
              <a:t>mode:</a:t>
            </a:r>
          </a:p>
          <a:p>
            <a:r>
              <a:rPr lang="en-CA" sz="2600" dirty="0"/>
              <a:t> BAUD rate = </a:t>
            </a:r>
            <a:r>
              <a:rPr lang="en-CA" sz="2600" dirty="0" err="1"/>
              <a:t>f</a:t>
            </a:r>
            <a:r>
              <a:rPr lang="en-CA" sz="2000" dirty="0" err="1"/>
              <a:t>OSC</a:t>
            </a:r>
            <a:r>
              <a:rPr lang="en-CA" sz="2600" dirty="0"/>
              <a:t> /( 8(UBRRn+1)) </a:t>
            </a:r>
          </a:p>
          <a:p>
            <a:r>
              <a:rPr lang="en-CA" sz="2600" dirty="0"/>
              <a:t>                     = (1x10^6)/ (8(25+1))</a:t>
            </a:r>
          </a:p>
          <a:p>
            <a:r>
              <a:rPr lang="en-CA" sz="2600" dirty="0"/>
              <a:t>                     = </a:t>
            </a:r>
            <a:r>
              <a:rPr lang="en-CA" sz="2600" b="1" dirty="0">
                <a:solidFill>
                  <a:schemeClr val="accent1"/>
                </a:solidFill>
              </a:rPr>
              <a:t>4807 bits per second</a:t>
            </a:r>
          </a:p>
          <a:p>
            <a:r>
              <a:rPr lang="en-CA" sz="2600" dirty="0"/>
              <a:t>Baud error= ((4800-4807)/4800)x 100%</a:t>
            </a:r>
          </a:p>
          <a:p>
            <a:r>
              <a:rPr lang="en-CA" sz="2600" dirty="0"/>
              <a:t>                   = </a:t>
            </a:r>
            <a:r>
              <a:rPr lang="en-CA" sz="2600" b="1" dirty="0">
                <a:solidFill>
                  <a:schemeClr val="accent1"/>
                </a:solidFill>
              </a:rPr>
              <a:t>-</a:t>
            </a:r>
            <a:r>
              <a:rPr lang="en-CA" sz="2600" b="1" dirty="0" smtClean="0">
                <a:solidFill>
                  <a:schemeClr val="accent1"/>
                </a:solidFill>
              </a:rPr>
              <a:t>0.15% </a:t>
            </a:r>
            <a:r>
              <a:rPr lang="en-CA" sz="2600" b="1" dirty="0">
                <a:solidFill>
                  <a:schemeClr val="accent1"/>
                </a:solidFill>
              </a:rPr>
              <a:t>&lt; ± 2%</a:t>
            </a:r>
          </a:p>
          <a:p>
            <a:r>
              <a:rPr lang="en-CA" sz="2600" b="1" dirty="0"/>
              <a:t>So there will be no communication error for the given information.</a:t>
            </a:r>
          </a:p>
        </p:txBody>
      </p:sp>
      <p:sp>
        <p:nvSpPr>
          <p:cNvPr id="5" name="Rectangle 4"/>
          <p:cNvSpPr/>
          <p:nvPr/>
        </p:nvSpPr>
        <p:spPr>
          <a:xfrm>
            <a:off x="183466" y="1762331"/>
            <a:ext cx="5532120" cy="4282440"/>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8" name="Rectangle 7"/>
          <p:cNvSpPr/>
          <p:nvPr/>
        </p:nvSpPr>
        <p:spPr>
          <a:xfrm>
            <a:off x="5852746" y="2103120"/>
            <a:ext cx="6118274" cy="4282440"/>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9" name="Rectangle 8"/>
          <p:cNvSpPr/>
          <p:nvPr/>
        </p:nvSpPr>
        <p:spPr>
          <a:xfrm>
            <a:off x="5921326" y="2239009"/>
            <a:ext cx="6049693" cy="3293209"/>
          </a:xfrm>
          <a:prstGeom prst="rect">
            <a:avLst/>
          </a:prstGeom>
        </p:spPr>
        <p:txBody>
          <a:bodyPr wrap="square">
            <a:spAutoFit/>
          </a:bodyPr>
          <a:lstStyle/>
          <a:p>
            <a:r>
              <a:rPr lang="en-CA" sz="2600" i="1" dirty="0"/>
              <a:t>For </a:t>
            </a:r>
            <a:r>
              <a:rPr lang="en-CA" sz="2600" i="1" dirty="0" smtClean="0"/>
              <a:t>synchronous master mode</a:t>
            </a:r>
            <a:r>
              <a:rPr lang="en-CA" sz="2600" i="1" dirty="0"/>
              <a:t>:</a:t>
            </a:r>
          </a:p>
          <a:p>
            <a:r>
              <a:rPr lang="en-CA" sz="2600" dirty="0"/>
              <a:t> BAUD rate = </a:t>
            </a:r>
            <a:r>
              <a:rPr lang="en-CA" sz="2600" dirty="0" err="1"/>
              <a:t>f</a:t>
            </a:r>
            <a:r>
              <a:rPr lang="en-CA" sz="2000" dirty="0" err="1"/>
              <a:t>OSC</a:t>
            </a:r>
            <a:r>
              <a:rPr lang="en-CA" sz="2600" dirty="0"/>
              <a:t> /( </a:t>
            </a:r>
            <a:r>
              <a:rPr lang="en-CA" sz="2600" dirty="0" smtClean="0"/>
              <a:t>2(UBRRn+1</a:t>
            </a:r>
            <a:r>
              <a:rPr lang="en-CA" sz="2600" dirty="0"/>
              <a:t>)) </a:t>
            </a:r>
          </a:p>
          <a:p>
            <a:r>
              <a:rPr lang="en-CA" sz="2600" dirty="0"/>
              <a:t>                     = (1x10^6)/ </a:t>
            </a:r>
            <a:r>
              <a:rPr lang="en-CA" sz="2600" dirty="0" smtClean="0"/>
              <a:t>(2(25+1</a:t>
            </a:r>
            <a:r>
              <a:rPr lang="en-CA" sz="2600" dirty="0"/>
              <a:t>))</a:t>
            </a:r>
          </a:p>
          <a:p>
            <a:r>
              <a:rPr lang="en-CA" sz="2600" dirty="0"/>
              <a:t>                     = </a:t>
            </a:r>
            <a:r>
              <a:rPr lang="en-CA" sz="2600" b="1" dirty="0" smtClean="0">
                <a:solidFill>
                  <a:schemeClr val="accent1"/>
                </a:solidFill>
              </a:rPr>
              <a:t>19230 </a:t>
            </a:r>
            <a:r>
              <a:rPr lang="en-CA" sz="2600" b="1" dirty="0">
                <a:solidFill>
                  <a:schemeClr val="accent1"/>
                </a:solidFill>
              </a:rPr>
              <a:t>bits per second</a:t>
            </a:r>
          </a:p>
          <a:p>
            <a:r>
              <a:rPr lang="en-CA" sz="2600" dirty="0"/>
              <a:t>Baud error= </a:t>
            </a:r>
            <a:r>
              <a:rPr lang="en-CA" sz="2600" dirty="0" smtClean="0"/>
              <a:t>((19200-19230)/19200)x </a:t>
            </a:r>
            <a:r>
              <a:rPr lang="en-CA" sz="2600" dirty="0"/>
              <a:t>100%</a:t>
            </a:r>
          </a:p>
          <a:p>
            <a:r>
              <a:rPr lang="en-CA" sz="2600" dirty="0"/>
              <a:t>                   = </a:t>
            </a:r>
            <a:r>
              <a:rPr lang="en-CA" sz="2600" b="1" dirty="0">
                <a:solidFill>
                  <a:schemeClr val="accent1"/>
                </a:solidFill>
              </a:rPr>
              <a:t>-</a:t>
            </a:r>
            <a:r>
              <a:rPr lang="en-CA" sz="2600" b="1" dirty="0" smtClean="0">
                <a:solidFill>
                  <a:schemeClr val="accent1"/>
                </a:solidFill>
              </a:rPr>
              <a:t>0.16% </a:t>
            </a:r>
            <a:r>
              <a:rPr lang="en-CA" sz="2600" b="1" dirty="0">
                <a:solidFill>
                  <a:schemeClr val="accent1"/>
                </a:solidFill>
              </a:rPr>
              <a:t>&lt; ± 2%</a:t>
            </a:r>
          </a:p>
          <a:p>
            <a:r>
              <a:rPr lang="en-CA" sz="2600" b="1" dirty="0"/>
              <a:t>So there will be no communication error for the given information.</a:t>
            </a:r>
          </a:p>
        </p:txBody>
      </p:sp>
    </p:spTree>
    <p:extLst>
      <p:ext uri="{BB962C8B-B14F-4D97-AF65-F5344CB8AC3E}">
        <p14:creationId xmlns:p14="http://schemas.microsoft.com/office/powerpoint/2010/main" val="3622338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E243D-75AE-42B3-8EDA-ED7023A593CD}"/>
              </a:ext>
            </a:extLst>
          </p:cNvPr>
          <p:cNvSpPr>
            <a:spLocks noGrp="1"/>
          </p:cNvSpPr>
          <p:nvPr>
            <p:ph type="title"/>
          </p:nvPr>
        </p:nvSpPr>
        <p:spPr>
          <a:xfrm>
            <a:off x="838200" y="168174"/>
            <a:ext cx="10515600" cy="1325563"/>
          </a:xfrm>
        </p:spPr>
        <p:txBody>
          <a:bodyPr/>
          <a:lstStyle/>
          <a:p>
            <a:r>
              <a:rPr lang="en-US" b="1" dirty="0">
                <a:solidFill>
                  <a:srgbClr val="002060"/>
                </a:solidFill>
              </a:rPr>
              <a:t>USART- Arduino Libraries</a:t>
            </a:r>
          </a:p>
        </p:txBody>
      </p:sp>
      <p:sp>
        <p:nvSpPr>
          <p:cNvPr id="3" name="Content Placeholder 2">
            <a:extLst>
              <a:ext uri="{FF2B5EF4-FFF2-40B4-BE49-F238E27FC236}">
                <a16:creationId xmlns:a16="http://schemas.microsoft.com/office/drawing/2014/main" id="{13337018-38FE-4ADC-BE79-99BE522B63C3}"/>
              </a:ext>
            </a:extLst>
          </p:cNvPr>
          <p:cNvSpPr>
            <a:spLocks noGrp="1"/>
          </p:cNvSpPr>
          <p:nvPr>
            <p:ph idx="1"/>
          </p:nvPr>
        </p:nvSpPr>
        <p:spPr>
          <a:xfrm>
            <a:off x="838200" y="1617786"/>
            <a:ext cx="10515600" cy="4362231"/>
          </a:xfrm>
        </p:spPr>
        <p:txBody>
          <a:bodyPr>
            <a:normAutofit fontScale="92500" lnSpcReduction="20000"/>
          </a:bodyPr>
          <a:lstStyle/>
          <a:p>
            <a:r>
              <a:rPr lang="en-US" dirty="0"/>
              <a:t>USART functions can be used with </a:t>
            </a:r>
            <a:r>
              <a:rPr lang="en-US" b="1" dirty="0"/>
              <a:t>Serial Monitor </a:t>
            </a:r>
            <a:r>
              <a:rPr lang="en-US" dirty="0"/>
              <a:t>of Arduino.</a:t>
            </a:r>
          </a:p>
          <a:p>
            <a:pPr marL="0" indent="0">
              <a:buNone/>
            </a:pPr>
            <a:r>
              <a:rPr lang="en-US" i="1" dirty="0"/>
              <a:t>1. </a:t>
            </a:r>
            <a:r>
              <a:rPr lang="en-US" b="1" i="1" dirty="0" err="1"/>
              <a:t>Serial.begin</a:t>
            </a:r>
            <a:r>
              <a:rPr lang="en-US" b="1" i="1" dirty="0"/>
              <a:t>(baud) </a:t>
            </a:r>
            <a:r>
              <a:rPr lang="en-US" dirty="0"/>
              <a:t>– to enable input/output to serial monitor with baud speed. Must be written in </a:t>
            </a:r>
            <a:r>
              <a:rPr lang="en-US" i="1" dirty="0"/>
              <a:t>setup()</a:t>
            </a:r>
          </a:p>
          <a:p>
            <a:pPr marL="0" indent="0">
              <a:buNone/>
            </a:pPr>
            <a:r>
              <a:rPr lang="en-US" i="1" dirty="0"/>
              <a:t>2. </a:t>
            </a:r>
            <a:r>
              <a:rPr lang="en-US" b="1" i="1" dirty="0" err="1"/>
              <a:t>Serial.available</a:t>
            </a:r>
            <a:r>
              <a:rPr lang="en-US" b="1" i="1" dirty="0"/>
              <a:t>() </a:t>
            </a:r>
            <a:r>
              <a:rPr lang="en-US" dirty="0"/>
              <a:t>– Get the number of bytes (characters) available for reading from the serial port.</a:t>
            </a:r>
          </a:p>
          <a:p>
            <a:pPr marL="0" indent="0">
              <a:buNone/>
            </a:pPr>
            <a:r>
              <a:rPr lang="en-US" i="1" dirty="0"/>
              <a:t>3. </a:t>
            </a:r>
            <a:r>
              <a:rPr lang="en-US" b="1" i="1" dirty="0" err="1"/>
              <a:t>Serial.println</a:t>
            </a:r>
            <a:r>
              <a:rPr lang="en-US" b="1" i="1" dirty="0"/>
              <a:t>(</a:t>
            </a:r>
            <a:r>
              <a:rPr lang="en-US" b="1" i="1" dirty="0" err="1"/>
              <a:t>val</a:t>
            </a:r>
            <a:r>
              <a:rPr lang="en-US" b="1" i="1" dirty="0"/>
              <a:t>) </a:t>
            </a:r>
            <a:r>
              <a:rPr lang="en-US" dirty="0"/>
              <a:t>– to display </a:t>
            </a:r>
            <a:r>
              <a:rPr lang="en-US" i="1" dirty="0" err="1"/>
              <a:t>val</a:t>
            </a:r>
            <a:r>
              <a:rPr lang="en-US" dirty="0"/>
              <a:t> value to serial monitor with </a:t>
            </a:r>
            <a:r>
              <a:rPr lang="en-US" i="1" dirty="0"/>
              <a:t>newline </a:t>
            </a:r>
            <a:r>
              <a:rPr lang="en-US" dirty="0"/>
              <a:t>added.</a:t>
            </a:r>
          </a:p>
          <a:p>
            <a:pPr marL="0" indent="0">
              <a:buNone/>
            </a:pPr>
            <a:r>
              <a:rPr lang="en-US" i="1" dirty="0"/>
              <a:t>4. </a:t>
            </a:r>
            <a:r>
              <a:rPr lang="en-US" b="1" i="1" dirty="0" err="1"/>
              <a:t>Serial.print</a:t>
            </a:r>
            <a:r>
              <a:rPr lang="en-US" b="1" i="1" dirty="0"/>
              <a:t>(</a:t>
            </a:r>
            <a:r>
              <a:rPr lang="en-US" b="1" i="1" dirty="0" err="1"/>
              <a:t>val</a:t>
            </a:r>
            <a:r>
              <a:rPr lang="en-US" b="1" i="1" dirty="0"/>
              <a:t>) </a:t>
            </a:r>
            <a:r>
              <a:rPr lang="en-US" dirty="0"/>
              <a:t>– as above but without </a:t>
            </a:r>
            <a:r>
              <a:rPr lang="en-US" i="1" dirty="0"/>
              <a:t>newline</a:t>
            </a:r>
            <a:r>
              <a:rPr lang="en-US" dirty="0"/>
              <a:t>. </a:t>
            </a:r>
          </a:p>
          <a:p>
            <a:pPr marL="0" indent="0">
              <a:buNone/>
            </a:pPr>
            <a:r>
              <a:rPr lang="en-US" i="1" dirty="0"/>
              <a:t>5. </a:t>
            </a:r>
            <a:r>
              <a:rPr lang="en-US" b="1" i="1" dirty="0" err="1"/>
              <a:t>Serial.print</a:t>
            </a:r>
            <a:r>
              <a:rPr lang="en-US" b="1" i="1" dirty="0"/>
              <a:t>(“Error”) </a:t>
            </a:r>
            <a:r>
              <a:rPr lang="en-US" dirty="0"/>
              <a:t>– display message “</a:t>
            </a:r>
            <a:r>
              <a:rPr lang="en-US" i="1" dirty="0"/>
              <a:t>Error</a:t>
            </a:r>
            <a:r>
              <a:rPr lang="en-US" dirty="0"/>
              <a:t>” without </a:t>
            </a:r>
            <a:r>
              <a:rPr lang="en-US" dirty="0">
                <a:solidFill>
                  <a:srgbClr val="FF0000"/>
                </a:solidFill>
              </a:rPr>
              <a:t>newline</a:t>
            </a:r>
            <a:r>
              <a:rPr lang="en-US" dirty="0"/>
              <a:t>.</a:t>
            </a:r>
          </a:p>
          <a:p>
            <a:pPr marL="0" indent="0">
              <a:buNone/>
            </a:pPr>
            <a:r>
              <a:rPr lang="en-US" i="1" dirty="0"/>
              <a:t>6. </a:t>
            </a:r>
            <a:r>
              <a:rPr lang="en-US" b="1" i="1" dirty="0" err="1"/>
              <a:t>Serial.read</a:t>
            </a:r>
            <a:r>
              <a:rPr lang="en-US" b="1" i="1" dirty="0"/>
              <a:t>() </a:t>
            </a:r>
            <a:r>
              <a:rPr lang="en-US" dirty="0"/>
              <a:t>– Reads incoming serial data. </a:t>
            </a:r>
          </a:p>
          <a:p>
            <a:r>
              <a:rPr lang="en-US" dirty="0"/>
              <a:t>others functions – refer to arduino.cc.</a:t>
            </a:r>
          </a:p>
          <a:p>
            <a:endParaRPr lang="en-US" dirty="0"/>
          </a:p>
        </p:txBody>
      </p:sp>
    </p:spTree>
    <p:extLst>
      <p:ext uri="{BB962C8B-B14F-4D97-AF65-F5344CB8AC3E}">
        <p14:creationId xmlns:p14="http://schemas.microsoft.com/office/powerpoint/2010/main" val="3813251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21B60-746A-4D52-8949-489056D4B4F9}"/>
              </a:ext>
            </a:extLst>
          </p:cNvPr>
          <p:cNvSpPr>
            <a:spLocks noGrp="1"/>
          </p:cNvSpPr>
          <p:nvPr>
            <p:ph type="title"/>
          </p:nvPr>
        </p:nvSpPr>
        <p:spPr>
          <a:xfrm>
            <a:off x="838200" y="27499"/>
            <a:ext cx="10515600" cy="1325563"/>
          </a:xfrm>
        </p:spPr>
        <p:txBody>
          <a:bodyPr/>
          <a:lstStyle/>
          <a:p>
            <a:r>
              <a:rPr lang="en-US" b="1" dirty="0">
                <a:solidFill>
                  <a:srgbClr val="002060"/>
                </a:solidFill>
              </a:rPr>
              <a:t>Advantage of USART</a:t>
            </a:r>
          </a:p>
        </p:txBody>
      </p:sp>
      <p:sp>
        <p:nvSpPr>
          <p:cNvPr id="3" name="Content Placeholder 2">
            <a:extLst>
              <a:ext uri="{FF2B5EF4-FFF2-40B4-BE49-F238E27FC236}">
                <a16:creationId xmlns:a16="http://schemas.microsoft.com/office/drawing/2014/main" id="{C1E2A13B-0FCF-4C4E-9ED8-ACC346979132}"/>
              </a:ext>
            </a:extLst>
          </p:cNvPr>
          <p:cNvSpPr>
            <a:spLocks noGrp="1"/>
          </p:cNvSpPr>
          <p:nvPr>
            <p:ph idx="1"/>
          </p:nvPr>
        </p:nvSpPr>
        <p:spPr>
          <a:xfrm>
            <a:off x="838200" y="1051905"/>
            <a:ext cx="10515600" cy="2225870"/>
          </a:xfrm>
        </p:spPr>
        <p:txBody>
          <a:bodyPr>
            <a:normAutofit lnSpcReduction="10000"/>
          </a:bodyPr>
          <a:lstStyle/>
          <a:p>
            <a:pPr algn="just"/>
            <a:r>
              <a:rPr lang="en-US" dirty="0"/>
              <a:t>Hardware complexity is low. </a:t>
            </a:r>
          </a:p>
          <a:p>
            <a:pPr algn="just"/>
            <a:r>
              <a:rPr lang="en-US" dirty="0"/>
              <a:t>As this is one to one connection between two devices, software addressing is not required. </a:t>
            </a:r>
          </a:p>
          <a:p>
            <a:pPr algn="just"/>
            <a:r>
              <a:rPr lang="en-US" dirty="0"/>
              <a:t>Due to its simplicity, it is widely used in the devices having 9 pin connector.</a:t>
            </a:r>
          </a:p>
        </p:txBody>
      </p:sp>
      <p:sp>
        <p:nvSpPr>
          <p:cNvPr id="7" name="Title 1">
            <a:extLst>
              <a:ext uri="{FF2B5EF4-FFF2-40B4-BE49-F238E27FC236}">
                <a16:creationId xmlns:a16="http://schemas.microsoft.com/office/drawing/2014/main" id="{68D433C7-45C0-400D-B40B-4ADCC559FD32}"/>
              </a:ext>
            </a:extLst>
          </p:cNvPr>
          <p:cNvSpPr txBox="1">
            <a:spLocks/>
          </p:cNvSpPr>
          <p:nvPr/>
        </p:nvSpPr>
        <p:spPr>
          <a:xfrm>
            <a:off x="835856" y="3232596"/>
            <a:ext cx="10515600" cy="11565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Disadvantage of USART</a:t>
            </a:r>
          </a:p>
        </p:txBody>
      </p:sp>
      <p:sp>
        <p:nvSpPr>
          <p:cNvPr id="8" name="Content Placeholder 2">
            <a:extLst>
              <a:ext uri="{FF2B5EF4-FFF2-40B4-BE49-F238E27FC236}">
                <a16:creationId xmlns:a16="http://schemas.microsoft.com/office/drawing/2014/main" id="{69C9372A-7333-4F39-A4F2-DF0A76EDCF1C}"/>
              </a:ext>
            </a:extLst>
          </p:cNvPr>
          <p:cNvSpPr txBox="1">
            <a:spLocks/>
          </p:cNvSpPr>
          <p:nvPr/>
        </p:nvSpPr>
        <p:spPr>
          <a:xfrm>
            <a:off x="849923" y="4636824"/>
            <a:ext cx="10515600" cy="15490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fontAlgn="base"/>
            <a:r>
              <a:rPr lang="en-US" dirty="0"/>
              <a:t>It is suitable for communication between only two devices. </a:t>
            </a:r>
          </a:p>
          <a:p>
            <a:pPr algn="just" fontAlgn="base"/>
            <a:r>
              <a:rPr lang="en-US" dirty="0"/>
              <a:t>It supports fixed data rate between devices wanting to communicate otherwise data will be </a:t>
            </a:r>
            <a:r>
              <a:rPr lang="en-US" dirty="0" smtClean="0"/>
              <a:t>garbled(distorted ,unclear).</a:t>
            </a:r>
            <a:endParaRPr lang="en-US" dirty="0"/>
          </a:p>
        </p:txBody>
      </p:sp>
    </p:spTree>
    <p:extLst>
      <p:ext uri="{BB962C8B-B14F-4D97-AF65-F5344CB8AC3E}">
        <p14:creationId xmlns:p14="http://schemas.microsoft.com/office/powerpoint/2010/main" val="240787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77C28-A1FC-4BC9-9B73-9CA81953021B}"/>
              </a:ext>
            </a:extLst>
          </p:cNvPr>
          <p:cNvSpPr>
            <a:spLocks noGrp="1"/>
          </p:cNvSpPr>
          <p:nvPr>
            <p:ph type="title"/>
          </p:nvPr>
        </p:nvSpPr>
        <p:spPr>
          <a:xfrm>
            <a:off x="838200" y="84404"/>
            <a:ext cx="10515600" cy="1353063"/>
          </a:xfrm>
        </p:spPr>
        <p:txBody>
          <a:bodyPr/>
          <a:lstStyle/>
          <a:p>
            <a:r>
              <a:rPr lang="en-US" b="1" dirty="0">
                <a:solidFill>
                  <a:srgbClr val="002060"/>
                </a:solidFill>
              </a:rPr>
              <a:t>Serial Peripheral Interfaces (SPI)</a:t>
            </a:r>
          </a:p>
        </p:txBody>
      </p:sp>
      <p:sp>
        <p:nvSpPr>
          <p:cNvPr id="3" name="Content Placeholder 2">
            <a:extLst>
              <a:ext uri="{FF2B5EF4-FFF2-40B4-BE49-F238E27FC236}">
                <a16:creationId xmlns:a16="http://schemas.microsoft.com/office/drawing/2014/main" id="{4C6F464B-4289-429B-8FF2-23F9EEFFC3A2}"/>
              </a:ext>
            </a:extLst>
          </p:cNvPr>
          <p:cNvSpPr>
            <a:spLocks noGrp="1"/>
          </p:cNvSpPr>
          <p:nvPr>
            <p:ph idx="1"/>
          </p:nvPr>
        </p:nvSpPr>
        <p:spPr>
          <a:xfrm>
            <a:off x="838200" y="1167620"/>
            <a:ext cx="10753578" cy="5289452"/>
          </a:xfrm>
        </p:spPr>
        <p:txBody>
          <a:bodyPr>
            <a:normAutofit fontScale="92500" lnSpcReduction="20000"/>
          </a:bodyPr>
          <a:lstStyle/>
          <a:p>
            <a:r>
              <a:rPr lang="en-US" dirty="0"/>
              <a:t>SPI is a synchronous data communication.</a:t>
            </a:r>
          </a:p>
          <a:p>
            <a:r>
              <a:rPr lang="en-US" dirty="0"/>
              <a:t>SPI uses 4 pins in Port B:</a:t>
            </a:r>
          </a:p>
          <a:p>
            <a:pPr marL="0" indent="0">
              <a:buNone/>
            </a:pPr>
            <a:endParaRPr lang="en-US" dirty="0"/>
          </a:p>
          <a:p>
            <a:pPr marL="0" indent="0">
              <a:buNone/>
            </a:pPr>
            <a:endParaRPr lang="en-US" dirty="0"/>
          </a:p>
          <a:p>
            <a:pPr marL="0" indent="0">
              <a:buNone/>
            </a:pPr>
            <a:endParaRPr lang="en-US" dirty="0"/>
          </a:p>
          <a:p>
            <a:pPr marL="0" indent="0" algn="just">
              <a:buNone/>
            </a:pPr>
            <a:endParaRPr lang="en-US" dirty="0"/>
          </a:p>
          <a:p>
            <a:pPr algn="just"/>
            <a:r>
              <a:rPr lang="en-US" b="1" dirty="0"/>
              <a:t>MISO/PB4 </a:t>
            </a:r>
            <a:r>
              <a:rPr lang="en-US" dirty="0"/>
              <a:t>– Master In Slave Out, the Slave line for sending data to the master.</a:t>
            </a:r>
          </a:p>
          <a:p>
            <a:pPr algn="just"/>
            <a:r>
              <a:rPr lang="en-US" b="1" dirty="0"/>
              <a:t>MOSI/PB3 </a:t>
            </a:r>
            <a:r>
              <a:rPr lang="en-US" dirty="0"/>
              <a:t>– Master Out Slave In, the Master line for sending data to the peripherals (Slave).</a:t>
            </a:r>
          </a:p>
          <a:p>
            <a:pPr algn="just"/>
            <a:r>
              <a:rPr lang="en-US" b="1" dirty="0"/>
              <a:t>SCK/PB5 </a:t>
            </a:r>
            <a:r>
              <a:rPr lang="en-US" dirty="0"/>
              <a:t>– The clock pulses which synchronize data transmission generated by the master.</a:t>
            </a:r>
          </a:p>
          <a:p>
            <a:pPr algn="just"/>
            <a:r>
              <a:rPr lang="en-US" b="1" dirty="0"/>
              <a:t>SS/PB2 </a:t>
            </a:r>
            <a:r>
              <a:rPr lang="en-US" dirty="0"/>
              <a:t>– The pin on each peripheral that the master can use to enable &amp; disable it.</a:t>
            </a:r>
          </a:p>
          <a:p>
            <a:endParaRPr lang="en-US" dirty="0"/>
          </a:p>
        </p:txBody>
      </p:sp>
      <p:pic>
        <p:nvPicPr>
          <p:cNvPr id="13" name="image24.jpeg">
            <a:extLst>
              <a:ext uri="{FF2B5EF4-FFF2-40B4-BE49-F238E27FC236}">
                <a16:creationId xmlns:a16="http://schemas.microsoft.com/office/drawing/2014/main" id="{466DBB6B-6F00-4378-9A1D-80B3A09FE566}"/>
              </a:ext>
            </a:extLst>
          </p:cNvPr>
          <p:cNvPicPr/>
          <p:nvPr/>
        </p:nvPicPr>
        <p:blipFill>
          <a:blip r:embed="rId2" cstate="print"/>
          <a:stretch>
            <a:fillRect/>
          </a:stretch>
        </p:blipFill>
        <p:spPr>
          <a:xfrm>
            <a:off x="4373624" y="1900457"/>
            <a:ext cx="2941575" cy="1514396"/>
          </a:xfrm>
          <a:prstGeom prst="rect">
            <a:avLst/>
          </a:prstGeom>
        </p:spPr>
      </p:pic>
    </p:spTree>
    <p:extLst>
      <p:ext uri="{BB962C8B-B14F-4D97-AF65-F5344CB8AC3E}">
        <p14:creationId xmlns:p14="http://schemas.microsoft.com/office/powerpoint/2010/main" val="3346288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39259C9-4B74-4ADD-9212-1B3A3133810A}"/>
              </a:ext>
            </a:extLst>
          </p:cNvPr>
          <p:cNvSpPr>
            <a:spLocks noGrp="1"/>
          </p:cNvSpPr>
          <p:nvPr>
            <p:ph type="title"/>
          </p:nvPr>
        </p:nvSpPr>
        <p:spPr>
          <a:xfrm>
            <a:off x="838200" y="84404"/>
            <a:ext cx="10515600" cy="1023773"/>
          </a:xfrm>
        </p:spPr>
        <p:txBody>
          <a:bodyPr/>
          <a:lstStyle/>
          <a:p>
            <a:r>
              <a:rPr lang="en-US" b="1" dirty="0">
                <a:solidFill>
                  <a:srgbClr val="002060"/>
                </a:solidFill>
              </a:rPr>
              <a:t>Serial Peripheral Interfaces (SPI)</a:t>
            </a:r>
          </a:p>
        </p:txBody>
      </p:sp>
      <p:sp>
        <p:nvSpPr>
          <p:cNvPr id="3" name="Content Placeholder 2">
            <a:extLst>
              <a:ext uri="{FF2B5EF4-FFF2-40B4-BE49-F238E27FC236}">
                <a16:creationId xmlns:a16="http://schemas.microsoft.com/office/drawing/2014/main" id="{3088BA57-12D9-4D68-92AF-E9F7954FA854}"/>
              </a:ext>
            </a:extLst>
          </p:cNvPr>
          <p:cNvSpPr>
            <a:spLocks noGrp="1"/>
          </p:cNvSpPr>
          <p:nvPr>
            <p:ph idx="1"/>
          </p:nvPr>
        </p:nvSpPr>
        <p:spPr>
          <a:xfrm>
            <a:off x="838200" y="1108177"/>
            <a:ext cx="10515600" cy="4351338"/>
          </a:xfrm>
        </p:spPr>
        <p:txBody>
          <a:bodyPr/>
          <a:lstStyle/>
          <a:p>
            <a:pPr algn="just"/>
            <a:r>
              <a:rPr lang="en-US" dirty="0"/>
              <a:t>Connection using SPI is in the Master-Slave configuration.</a:t>
            </a:r>
          </a:p>
          <a:p>
            <a:pPr algn="just"/>
            <a:r>
              <a:rPr lang="en-US" dirty="0"/>
              <a:t>Master – Normally, is the ATmega328. Master </a:t>
            </a:r>
            <a:r>
              <a:rPr lang="en-US" b="1" dirty="0"/>
              <a:t>initiate </a:t>
            </a:r>
            <a:r>
              <a:rPr lang="en-US" dirty="0"/>
              <a:t>the data transfer. SPI clock is also generated by master.</a:t>
            </a:r>
          </a:p>
          <a:p>
            <a:pPr algn="just"/>
            <a:r>
              <a:rPr lang="en-US" dirty="0"/>
              <a:t>Slave – Consist of 1 or more SPI I/O peripherals. The slave transfer data as a </a:t>
            </a:r>
            <a:r>
              <a:rPr lang="en-US" b="1" dirty="0"/>
              <a:t>reaction </a:t>
            </a:r>
            <a:r>
              <a:rPr lang="en-US" dirty="0"/>
              <a:t>to master.</a:t>
            </a:r>
          </a:p>
          <a:p>
            <a:endParaRPr lang="en-US" dirty="0"/>
          </a:p>
          <a:p>
            <a:pPr marL="0" indent="0">
              <a:buNone/>
            </a:pPr>
            <a:endParaRPr lang="en-US" dirty="0"/>
          </a:p>
        </p:txBody>
      </p:sp>
      <p:pic>
        <p:nvPicPr>
          <p:cNvPr id="8" name="Picture 7" descr="A screenshot of a cell phone&#10;&#10;Description automatically generated">
            <a:extLst>
              <a:ext uri="{FF2B5EF4-FFF2-40B4-BE49-F238E27FC236}">
                <a16:creationId xmlns:a16="http://schemas.microsoft.com/office/drawing/2014/main" id="{627069AE-91DC-43C8-B8F5-C19999FED1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0" y="3418964"/>
            <a:ext cx="8458200" cy="3171825"/>
          </a:xfrm>
          <a:prstGeom prst="rect">
            <a:avLst/>
          </a:prstGeom>
        </p:spPr>
      </p:pic>
    </p:spTree>
    <p:extLst>
      <p:ext uri="{BB962C8B-B14F-4D97-AF65-F5344CB8AC3E}">
        <p14:creationId xmlns:p14="http://schemas.microsoft.com/office/powerpoint/2010/main" val="2393232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A02CA-F63B-4A84-986C-A613026628E2}"/>
              </a:ext>
            </a:extLst>
          </p:cNvPr>
          <p:cNvSpPr>
            <a:spLocks noGrp="1"/>
          </p:cNvSpPr>
          <p:nvPr>
            <p:ph type="title"/>
          </p:nvPr>
        </p:nvSpPr>
        <p:spPr>
          <a:xfrm>
            <a:off x="838200" y="97839"/>
            <a:ext cx="10515600" cy="1325563"/>
          </a:xfrm>
        </p:spPr>
        <p:txBody>
          <a:bodyPr/>
          <a:lstStyle/>
          <a:p>
            <a:r>
              <a:rPr lang="en-US" b="1" dirty="0">
                <a:solidFill>
                  <a:srgbClr val="002060"/>
                </a:solidFill>
              </a:rPr>
              <a:t>SPI Arduino Libraries</a:t>
            </a:r>
          </a:p>
        </p:txBody>
      </p:sp>
      <p:sp>
        <p:nvSpPr>
          <p:cNvPr id="3" name="Content Placeholder 2">
            <a:extLst>
              <a:ext uri="{FF2B5EF4-FFF2-40B4-BE49-F238E27FC236}">
                <a16:creationId xmlns:a16="http://schemas.microsoft.com/office/drawing/2014/main" id="{B520C749-701D-413F-8F1E-60E9B660709D}"/>
              </a:ext>
            </a:extLst>
          </p:cNvPr>
          <p:cNvSpPr>
            <a:spLocks noGrp="1"/>
          </p:cNvSpPr>
          <p:nvPr>
            <p:ph idx="1"/>
          </p:nvPr>
        </p:nvSpPr>
        <p:spPr>
          <a:xfrm>
            <a:off x="838200" y="1167616"/>
            <a:ext cx="10515600" cy="5592545"/>
          </a:xfrm>
        </p:spPr>
        <p:txBody>
          <a:bodyPr>
            <a:noAutofit/>
          </a:bodyPr>
          <a:lstStyle/>
          <a:p>
            <a:pPr algn="just">
              <a:lnSpc>
                <a:spcPct val="100000"/>
              </a:lnSpc>
            </a:pPr>
            <a:r>
              <a:rPr lang="en-US" sz="2400" b="1" i="1" dirty="0" err="1"/>
              <a:t>SPI.begin</a:t>
            </a:r>
            <a:r>
              <a:rPr lang="en-US" sz="2400" b="1" i="1" dirty="0"/>
              <a:t>() </a:t>
            </a:r>
            <a:r>
              <a:rPr lang="en-US" sz="2400" dirty="0"/>
              <a:t>– Initializes the SPI bus by setting SCK, MOSI, and SS to outputs, set SCK &amp; MOSI low, &amp; SS high. Must be written in </a:t>
            </a:r>
            <a:r>
              <a:rPr lang="en-US" sz="2400" b="1" i="1" dirty="0"/>
              <a:t>setup()</a:t>
            </a:r>
          </a:p>
          <a:p>
            <a:pPr algn="just">
              <a:lnSpc>
                <a:spcPct val="100000"/>
              </a:lnSpc>
            </a:pPr>
            <a:r>
              <a:rPr lang="en-US" sz="2400" b="1" i="1" dirty="0" err="1"/>
              <a:t>SPI.end</a:t>
            </a:r>
            <a:r>
              <a:rPr lang="en-US" sz="2400" b="1" i="1" dirty="0"/>
              <a:t>() </a:t>
            </a:r>
            <a:r>
              <a:rPr lang="en-US" sz="2400" dirty="0"/>
              <a:t>– Disables the SPI bus.</a:t>
            </a:r>
          </a:p>
          <a:p>
            <a:pPr algn="just">
              <a:lnSpc>
                <a:spcPct val="100000"/>
              </a:lnSpc>
            </a:pPr>
            <a:r>
              <a:rPr lang="en-US" sz="2400" b="1" i="1" dirty="0" err="1"/>
              <a:t>SPI.setBitOrder</a:t>
            </a:r>
            <a:r>
              <a:rPr lang="en-US" sz="2400" b="1" i="1" dirty="0"/>
              <a:t>(order) </a:t>
            </a:r>
            <a:r>
              <a:rPr lang="en-US" sz="2400" dirty="0"/>
              <a:t>– Sets the order of the bits shifted out of &amp; into the SPI bus, either LSBFIRST or MSBFIRST.</a:t>
            </a:r>
          </a:p>
          <a:p>
            <a:pPr algn="just">
              <a:lnSpc>
                <a:spcPct val="100000"/>
              </a:lnSpc>
            </a:pPr>
            <a:r>
              <a:rPr lang="en-US" sz="2400" b="1" i="1" dirty="0" err="1"/>
              <a:t>SPI.setClockDivider</a:t>
            </a:r>
            <a:r>
              <a:rPr lang="en-US" sz="2400" b="1" i="1" dirty="0"/>
              <a:t>(divider) </a:t>
            </a:r>
            <a:r>
              <a:rPr lang="en-US" sz="2400" dirty="0"/>
              <a:t>– Sets the SPI clock divider. The </a:t>
            </a:r>
            <a:r>
              <a:rPr lang="en-US" sz="2400" b="1" dirty="0"/>
              <a:t>default setting </a:t>
            </a:r>
            <a:r>
              <a:rPr lang="en-US" sz="2400" dirty="0"/>
              <a:t>is SPI_CLOCK_DIV4, which sets the SPI clock to 4 MHz for Uno</a:t>
            </a:r>
          </a:p>
          <a:p>
            <a:pPr algn="just">
              <a:lnSpc>
                <a:spcPct val="100000"/>
              </a:lnSpc>
            </a:pPr>
            <a:r>
              <a:rPr lang="en-US" sz="2400" b="1" i="1" dirty="0" err="1"/>
              <a:t>SPI.setDataMode</a:t>
            </a:r>
            <a:r>
              <a:rPr lang="en-US" sz="2400" b="1" i="1" dirty="0"/>
              <a:t>(mode) </a:t>
            </a:r>
            <a:r>
              <a:rPr lang="en-US" sz="2400" dirty="0"/>
              <a:t>– Sets the SPI data mode: clock polarity &amp; phase. Available modes: SPI_MODE0 – SPI_MODE3. refer to arduino.cc</a:t>
            </a:r>
          </a:p>
          <a:p>
            <a:pPr algn="just">
              <a:lnSpc>
                <a:spcPct val="100000"/>
              </a:lnSpc>
            </a:pPr>
            <a:r>
              <a:rPr lang="en-US" sz="2400" b="1" i="1" dirty="0" err="1"/>
              <a:t>SPI.transfer</a:t>
            </a:r>
            <a:r>
              <a:rPr lang="en-US" sz="2400" b="1" i="1" dirty="0"/>
              <a:t>(</a:t>
            </a:r>
            <a:r>
              <a:rPr lang="en-US" sz="2400" b="1" i="1" dirty="0" err="1"/>
              <a:t>val</a:t>
            </a:r>
            <a:r>
              <a:rPr lang="en-US" sz="2400" b="1" i="1" dirty="0"/>
              <a:t>) </a:t>
            </a:r>
            <a:r>
              <a:rPr lang="en-US" sz="2400" dirty="0"/>
              <a:t>– Transfers </a:t>
            </a:r>
            <a:r>
              <a:rPr lang="en-US" sz="2400" b="1" dirty="0"/>
              <a:t>one byte </a:t>
            </a:r>
            <a:r>
              <a:rPr lang="en-US" sz="2400" dirty="0"/>
              <a:t>over the SPI bus, both sending &amp; receiving. </a:t>
            </a:r>
            <a:r>
              <a:rPr lang="en-US" sz="2400" dirty="0" err="1"/>
              <a:t>val</a:t>
            </a:r>
            <a:r>
              <a:rPr lang="en-US" sz="2400" dirty="0"/>
              <a:t>: the byte to send out.</a:t>
            </a:r>
          </a:p>
          <a:p>
            <a:pPr algn="just">
              <a:lnSpc>
                <a:spcPct val="100000"/>
              </a:lnSpc>
            </a:pPr>
            <a:r>
              <a:rPr lang="en-US" sz="2400" dirty="0"/>
              <a:t>Returns: the byte read from the bus.</a:t>
            </a:r>
          </a:p>
          <a:p>
            <a:pPr algn="just">
              <a:lnSpc>
                <a:spcPct val="100000"/>
              </a:lnSpc>
            </a:pPr>
            <a:endParaRPr lang="en-US" sz="2400" dirty="0"/>
          </a:p>
        </p:txBody>
      </p:sp>
    </p:spTree>
    <p:extLst>
      <p:ext uri="{BB962C8B-B14F-4D97-AF65-F5344CB8AC3E}">
        <p14:creationId xmlns:p14="http://schemas.microsoft.com/office/powerpoint/2010/main" val="4154821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17525-EF2D-49D7-93DC-F51527AB4B6C}"/>
              </a:ext>
            </a:extLst>
          </p:cNvPr>
          <p:cNvSpPr>
            <a:spLocks noGrp="1"/>
          </p:cNvSpPr>
          <p:nvPr>
            <p:ph type="title"/>
          </p:nvPr>
        </p:nvSpPr>
        <p:spPr>
          <a:xfrm>
            <a:off x="838200" y="252583"/>
            <a:ext cx="10515600" cy="1325563"/>
          </a:xfrm>
        </p:spPr>
        <p:txBody>
          <a:bodyPr/>
          <a:lstStyle/>
          <a:p>
            <a:r>
              <a:rPr lang="en-US" b="1" dirty="0">
                <a:solidFill>
                  <a:srgbClr val="002060"/>
                </a:solidFill>
              </a:rPr>
              <a:t>Advantages of SPI</a:t>
            </a:r>
          </a:p>
        </p:txBody>
      </p:sp>
      <p:sp>
        <p:nvSpPr>
          <p:cNvPr id="3" name="Content Placeholder 2">
            <a:extLst>
              <a:ext uri="{FF2B5EF4-FFF2-40B4-BE49-F238E27FC236}">
                <a16:creationId xmlns:a16="http://schemas.microsoft.com/office/drawing/2014/main" id="{7EE7F393-ADB8-488F-BB5D-FE39427661BA}"/>
              </a:ext>
            </a:extLst>
          </p:cNvPr>
          <p:cNvSpPr>
            <a:spLocks noGrp="1"/>
          </p:cNvSpPr>
          <p:nvPr>
            <p:ph idx="1"/>
          </p:nvPr>
        </p:nvSpPr>
        <p:spPr>
          <a:xfrm>
            <a:off x="838200" y="1867827"/>
            <a:ext cx="10515600" cy="4336024"/>
          </a:xfrm>
        </p:spPr>
        <p:txBody>
          <a:bodyPr/>
          <a:lstStyle/>
          <a:p>
            <a:pPr algn="just"/>
            <a:r>
              <a:rPr lang="en-US" dirty="0"/>
              <a:t> It is simple protocol and hence so not require processing overheads. </a:t>
            </a:r>
          </a:p>
          <a:p>
            <a:pPr algn="just"/>
            <a:r>
              <a:rPr lang="en-US" dirty="0"/>
              <a:t>Supports full duplex communication. </a:t>
            </a:r>
          </a:p>
          <a:p>
            <a:pPr algn="just"/>
            <a:r>
              <a:rPr lang="en-US" dirty="0"/>
              <a:t>Due to separate use of CS lines, same kind of multiple chips can be used in the circuit design. </a:t>
            </a:r>
          </a:p>
          <a:p>
            <a:pPr algn="just"/>
            <a:r>
              <a:rPr lang="en-US" dirty="0"/>
              <a:t>SPI uses push-pull and hence higher data rates and longer ranges are possible. </a:t>
            </a:r>
          </a:p>
          <a:p>
            <a:pPr algn="just"/>
            <a:r>
              <a:rPr lang="en-US" dirty="0"/>
              <a:t>SPI uses less power compare to I2C</a:t>
            </a:r>
          </a:p>
        </p:txBody>
      </p:sp>
    </p:spTree>
    <p:extLst>
      <p:ext uri="{BB962C8B-B14F-4D97-AF65-F5344CB8AC3E}">
        <p14:creationId xmlns:p14="http://schemas.microsoft.com/office/powerpoint/2010/main" val="1587079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57075-3FEC-48AE-BA07-B364B5122ED9}"/>
              </a:ext>
            </a:extLst>
          </p:cNvPr>
          <p:cNvSpPr>
            <a:spLocks noGrp="1"/>
          </p:cNvSpPr>
          <p:nvPr>
            <p:ph type="title"/>
          </p:nvPr>
        </p:nvSpPr>
        <p:spPr>
          <a:xfrm>
            <a:off x="838200" y="224448"/>
            <a:ext cx="10515600" cy="1325563"/>
          </a:xfrm>
        </p:spPr>
        <p:txBody>
          <a:bodyPr/>
          <a:lstStyle/>
          <a:p>
            <a:r>
              <a:rPr lang="en-US" b="1" dirty="0">
                <a:solidFill>
                  <a:srgbClr val="002060"/>
                </a:solidFill>
              </a:rPr>
              <a:t>Disadvantages of SPI</a:t>
            </a:r>
          </a:p>
        </p:txBody>
      </p:sp>
      <p:sp>
        <p:nvSpPr>
          <p:cNvPr id="3" name="Content Placeholder 2">
            <a:extLst>
              <a:ext uri="{FF2B5EF4-FFF2-40B4-BE49-F238E27FC236}">
                <a16:creationId xmlns:a16="http://schemas.microsoft.com/office/drawing/2014/main" id="{3A397400-C78D-4009-B0C2-3B20850E6A43}"/>
              </a:ext>
            </a:extLst>
          </p:cNvPr>
          <p:cNvSpPr>
            <a:spLocks noGrp="1"/>
          </p:cNvSpPr>
          <p:nvPr>
            <p:ph idx="1"/>
          </p:nvPr>
        </p:nvSpPr>
        <p:spPr>
          <a:xfrm>
            <a:off x="838200" y="1684949"/>
            <a:ext cx="10515600" cy="4321957"/>
          </a:xfrm>
        </p:spPr>
        <p:txBody>
          <a:bodyPr/>
          <a:lstStyle/>
          <a:p>
            <a:pPr algn="just"/>
            <a:r>
              <a:rPr lang="en-US" dirty="0"/>
              <a:t>As number of slave increases, number of CS lines increases, this results in hardware complexity as number of pins required will increase. </a:t>
            </a:r>
          </a:p>
          <a:p>
            <a:pPr algn="just"/>
            <a:r>
              <a:rPr lang="en-US" dirty="0"/>
              <a:t>To add a device in SPI requires one to add extra CS line and changes in software for particular device addressing is concerned. </a:t>
            </a:r>
          </a:p>
          <a:p>
            <a:pPr algn="just"/>
            <a:r>
              <a:rPr lang="en-US" dirty="0"/>
              <a:t>Master and slave relationship can not be changed as usually done in I2C interface. </a:t>
            </a:r>
          </a:p>
          <a:p>
            <a:pPr algn="just"/>
            <a:r>
              <a:rPr lang="en-US" dirty="0"/>
              <a:t>No flow control available in SPI. </a:t>
            </a:r>
          </a:p>
        </p:txBody>
      </p:sp>
    </p:spTree>
    <p:extLst>
      <p:ext uri="{BB962C8B-B14F-4D97-AF65-F5344CB8AC3E}">
        <p14:creationId xmlns:p14="http://schemas.microsoft.com/office/powerpoint/2010/main" val="4234878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5945" y="239395"/>
            <a:ext cx="10749915" cy="1626870"/>
          </a:xfrm>
        </p:spPr>
        <p:txBody>
          <a:bodyPr>
            <a:noAutofit/>
          </a:bodyPr>
          <a:lstStyle/>
          <a:p>
            <a:r>
              <a:rPr lang="en-US" sz="4000" b="1" u="sng" dirty="0"/>
              <a:t>I2C</a:t>
            </a:r>
            <a:r>
              <a:rPr lang="en-US" sz="4000" b="1" u="sng" dirty="0">
                <a:sym typeface="+mn-ea"/>
              </a:rPr>
              <a:t>(Inter-Integrated Circuit)</a:t>
            </a:r>
            <a:br>
              <a:rPr lang="en-US" sz="4000" b="1" u="sng" dirty="0">
                <a:sym typeface="+mn-ea"/>
              </a:rPr>
            </a:br>
            <a:r>
              <a:rPr lang="en-US" sz="2800" b="1" dirty="0">
                <a:sym typeface="+mn-ea"/>
              </a:rPr>
              <a:t>A chip-to-chip protocol for communicating with low-speed peripherals</a:t>
            </a:r>
            <a:r>
              <a:rPr lang="en-US" sz="2800" b="1" dirty="0"/>
              <a:t/>
            </a:r>
            <a:br>
              <a:rPr lang="en-US" sz="2800" b="1" dirty="0"/>
            </a:br>
            <a:endParaRPr lang="en-US" sz="2800" b="1" dirty="0"/>
          </a:p>
        </p:txBody>
      </p:sp>
      <p:pic>
        <p:nvPicPr>
          <p:cNvPr id="5" name="Picture 4" descr="i2c_diagram"/>
          <p:cNvPicPr>
            <a:picLocks noChangeAspect="1"/>
          </p:cNvPicPr>
          <p:nvPr/>
        </p:nvPicPr>
        <p:blipFill>
          <a:blip r:embed="rId2"/>
          <a:stretch>
            <a:fillRect/>
          </a:stretch>
        </p:blipFill>
        <p:spPr>
          <a:xfrm>
            <a:off x="2900045" y="2233295"/>
            <a:ext cx="6391275" cy="23907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D8548-1F8F-4001-A6C7-CC5AB257F2BF}"/>
              </a:ext>
            </a:extLst>
          </p:cNvPr>
          <p:cNvSpPr>
            <a:spLocks noGrp="1"/>
          </p:cNvSpPr>
          <p:nvPr>
            <p:ph type="title"/>
          </p:nvPr>
        </p:nvSpPr>
        <p:spPr>
          <a:xfrm>
            <a:off x="648930" y="640082"/>
            <a:ext cx="5127031" cy="1676603"/>
          </a:xfrm>
        </p:spPr>
        <p:txBody>
          <a:bodyPr>
            <a:normAutofit/>
          </a:bodyPr>
          <a:lstStyle/>
          <a:p>
            <a:r>
              <a:rPr lang="en-US" b="1" dirty="0"/>
              <a:t>Data Transmission</a:t>
            </a:r>
          </a:p>
        </p:txBody>
      </p:sp>
      <p:sp>
        <p:nvSpPr>
          <p:cNvPr id="3" name="Content Placeholder 2">
            <a:extLst>
              <a:ext uri="{FF2B5EF4-FFF2-40B4-BE49-F238E27FC236}">
                <a16:creationId xmlns:a16="http://schemas.microsoft.com/office/drawing/2014/main" id="{18D99DBB-13E4-48D0-8981-FAADD61D266B}"/>
              </a:ext>
            </a:extLst>
          </p:cNvPr>
          <p:cNvSpPr>
            <a:spLocks noGrp="1"/>
          </p:cNvSpPr>
          <p:nvPr>
            <p:ph idx="1"/>
          </p:nvPr>
        </p:nvSpPr>
        <p:spPr>
          <a:xfrm>
            <a:off x="556566" y="2006993"/>
            <a:ext cx="5127029" cy="3846379"/>
          </a:xfrm>
        </p:spPr>
        <p:txBody>
          <a:bodyPr>
            <a:normAutofit/>
          </a:bodyPr>
          <a:lstStyle/>
          <a:p>
            <a:pPr algn="just"/>
            <a:r>
              <a:rPr lang="en-US" sz="2400" dirty="0"/>
              <a:t>Data transmission can be performed two ways. </a:t>
            </a:r>
          </a:p>
          <a:p>
            <a:pPr marL="514350" indent="-514350" algn="just">
              <a:buAutoNum type="arabicPeriod"/>
            </a:pPr>
            <a:r>
              <a:rPr lang="en-US" sz="2400" b="1" dirty="0"/>
              <a:t>Parallel Communications</a:t>
            </a:r>
            <a:r>
              <a:rPr lang="en-US" sz="2400" dirty="0"/>
              <a:t>, where </a:t>
            </a:r>
            <a:r>
              <a:rPr lang="en-US" sz="2400" dirty="0">
                <a:solidFill>
                  <a:srgbClr val="FF0000"/>
                </a:solidFill>
              </a:rPr>
              <a:t>several bits </a:t>
            </a:r>
            <a:r>
              <a:rPr lang="en-US" sz="2400" dirty="0"/>
              <a:t>of data are transmitted/received </a:t>
            </a:r>
            <a:r>
              <a:rPr lang="en-US" sz="2400" dirty="0">
                <a:solidFill>
                  <a:srgbClr val="FF0000"/>
                </a:solidFill>
              </a:rPr>
              <a:t>as a whole</a:t>
            </a:r>
            <a:r>
              <a:rPr lang="en-US" sz="2400" dirty="0"/>
              <a:t>, on a link with </a:t>
            </a:r>
            <a:r>
              <a:rPr lang="en-US" sz="2400" dirty="0">
                <a:solidFill>
                  <a:srgbClr val="FF0000"/>
                </a:solidFill>
              </a:rPr>
              <a:t>several parallel channels</a:t>
            </a:r>
            <a:r>
              <a:rPr lang="en-US" sz="2400" dirty="0"/>
              <a:t>.</a:t>
            </a:r>
          </a:p>
          <a:p>
            <a:pPr marL="514350" indent="-514350" algn="just">
              <a:buAutoNum type="arabicPeriod"/>
            </a:pPr>
            <a:r>
              <a:rPr lang="en-US" sz="2400" b="1" dirty="0"/>
              <a:t>Serial Communications</a:t>
            </a:r>
            <a:r>
              <a:rPr lang="en-US" sz="2400" dirty="0"/>
              <a:t>, where data is transmitted/received </a:t>
            </a:r>
            <a:r>
              <a:rPr lang="en-US" sz="2400" dirty="0">
                <a:solidFill>
                  <a:srgbClr val="FF0000"/>
                </a:solidFill>
              </a:rPr>
              <a:t>bit by bit </a:t>
            </a:r>
            <a:r>
              <a:rPr lang="en-US" sz="2400" dirty="0"/>
              <a:t>through</a:t>
            </a:r>
            <a:r>
              <a:rPr lang="en-US" sz="2400" dirty="0">
                <a:solidFill>
                  <a:srgbClr val="FF0000"/>
                </a:solidFill>
              </a:rPr>
              <a:t> a single </a:t>
            </a:r>
            <a:r>
              <a:rPr lang="en-US" sz="2400" dirty="0"/>
              <a:t>channel.</a:t>
            </a:r>
          </a:p>
          <a:p>
            <a:pPr marL="0" indent="0">
              <a:buNone/>
            </a:pPr>
            <a:endParaRPr lang="en-US" sz="2400" dirty="0"/>
          </a:p>
        </p:txBody>
      </p:sp>
      <p:pic>
        <p:nvPicPr>
          <p:cNvPr id="5" name="Picture 4" descr="A screenshot of a cell phone&#10;&#10;Description automatically generated">
            <a:extLst>
              <a:ext uri="{FF2B5EF4-FFF2-40B4-BE49-F238E27FC236}">
                <a16:creationId xmlns:a16="http://schemas.microsoft.com/office/drawing/2014/main" id="{4B555096-479C-4F25-9ED7-082EB0B82D5A}"/>
              </a:ext>
            </a:extLst>
          </p:cNvPr>
          <p:cNvPicPr>
            <a:picLocks noChangeAspect="1"/>
          </p:cNvPicPr>
          <p:nvPr/>
        </p:nvPicPr>
        <p:blipFill rotWithShape="1">
          <a:blip r:embed="rId2">
            <a:extLst>
              <a:ext uri="{28A0092B-C50C-407E-A947-70E740481C1C}">
                <a14:useLocalDpi xmlns:a14="http://schemas.microsoft.com/office/drawing/2010/main" val="0"/>
              </a:ext>
            </a:extLst>
          </a:blip>
          <a:srcRect r="1" b="4557"/>
          <a:stretch/>
        </p:blipFill>
        <p:spPr>
          <a:xfrm>
            <a:off x="6090613" y="640082"/>
            <a:ext cx="5461724" cy="5577837"/>
          </a:xfrm>
          <a:prstGeom prst="rect">
            <a:avLst/>
          </a:prstGeom>
          <a:effectLst/>
        </p:spPr>
      </p:pic>
    </p:spTree>
    <p:extLst>
      <p:ext uri="{BB962C8B-B14F-4D97-AF65-F5344CB8AC3E}">
        <p14:creationId xmlns:p14="http://schemas.microsoft.com/office/powerpoint/2010/main" val="3117237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3675" y="294005"/>
            <a:ext cx="9265285" cy="1325880"/>
          </a:xfrm>
        </p:spPr>
        <p:txBody>
          <a:bodyPr/>
          <a:lstStyle/>
          <a:p>
            <a:r>
              <a:rPr lang="en-US"/>
              <a:t>I2C (Inter-Integrated Circuit)</a:t>
            </a:r>
          </a:p>
        </p:txBody>
      </p:sp>
      <p:sp>
        <p:nvSpPr>
          <p:cNvPr id="3" name="Content Placeholder 2"/>
          <p:cNvSpPr>
            <a:spLocks noGrp="1"/>
          </p:cNvSpPr>
          <p:nvPr>
            <p:ph idx="1"/>
          </p:nvPr>
        </p:nvSpPr>
        <p:spPr>
          <a:xfrm>
            <a:off x="1139868" y="1473958"/>
            <a:ext cx="10321447" cy="4831307"/>
          </a:xfrm>
        </p:spPr>
        <p:txBody>
          <a:bodyPr>
            <a:normAutofit/>
          </a:bodyPr>
          <a:lstStyle/>
          <a:p>
            <a:pPr algn="just"/>
            <a:r>
              <a:rPr lang="en-US" dirty="0"/>
              <a:t>I2C (Inter-Integrated Circuit) is a serial protocol for two-wire interface </a:t>
            </a:r>
            <a:r>
              <a:rPr lang="en-US" b="1" dirty="0"/>
              <a:t>to connect to low-speed devices </a:t>
            </a:r>
            <a:r>
              <a:rPr lang="en-US" dirty="0"/>
              <a:t>like Micro-controller, EEPROMs, I/O Interfaces and other similar devices in Embedded Systems. Also, It can be said that I2C is a bus for communication between </a:t>
            </a:r>
            <a:r>
              <a:rPr lang="en-US" b="1" dirty="0"/>
              <a:t>a master (or can be multiple masters) and a single or multiple slave devices</a:t>
            </a:r>
            <a:r>
              <a:rPr lang="en-US" b="1" dirty="0" smtClean="0"/>
              <a:t>.</a:t>
            </a:r>
          </a:p>
          <a:p>
            <a:pPr marL="0" indent="0" algn="just">
              <a:buNone/>
            </a:pPr>
            <a:r>
              <a:rPr lang="en-US" dirty="0" smtClean="0"/>
              <a:t>I2C </a:t>
            </a:r>
            <a:r>
              <a:rPr lang="en-US" dirty="0"/>
              <a:t>uses only two wires SCL (Serial Clock) and SDA (Serial Data).</a:t>
            </a:r>
          </a:p>
          <a:p>
            <a:pPr algn="just"/>
            <a:r>
              <a:rPr lang="en-US" dirty="0"/>
              <a:t>    </a:t>
            </a:r>
            <a:r>
              <a:rPr lang="en-US" b="1" dirty="0"/>
              <a:t>SCL: </a:t>
            </a:r>
            <a:r>
              <a:rPr lang="en-US" dirty="0"/>
              <a:t>The clock line used to </a:t>
            </a:r>
            <a:r>
              <a:rPr lang="en-US" b="1" dirty="0"/>
              <a:t>synchronize all data transfers </a:t>
            </a:r>
            <a:r>
              <a:rPr lang="en-US" dirty="0"/>
              <a:t>over the I2C bus.</a:t>
            </a:r>
          </a:p>
          <a:p>
            <a:pPr algn="just"/>
            <a:r>
              <a:rPr lang="en-US" dirty="0"/>
              <a:t>    </a:t>
            </a:r>
            <a:r>
              <a:rPr lang="en-US" b="1" dirty="0"/>
              <a:t>SDA: </a:t>
            </a:r>
            <a:r>
              <a:rPr lang="en-US" dirty="0"/>
              <a:t>The Data Line used for </a:t>
            </a:r>
            <a:r>
              <a:rPr lang="en-US" b="1" dirty="0"/>
              <a:t>transmitting the Data </a:t>
            </a:r>
            <a:r>
              <a:rPr lang="en-US" dirty="0"/>
              <a:t>between devices.</a:t>
            </a:r>
            <a:endParaRPr lang="en-US"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I2C Addresses</a:t>
            </a:r>
          </a:p>
        </p:txBody>
      </p:sp>
      <p:sp>
        <p:nvSpPr>
          <p:cNvPr id="3" name="Content Placeholder 2"/>
          <p:cNvSpPr>
            <a:spLocks noGrp="1"/>
          </p:cNvSpPr>
          <p:nvPr>
            <p:ph idx="1"/>
          </p:nvPr>
        </p:nvSpPr>
        <p:spPr/>
        <p:txBody>
          <a:bodyPr/>
          <a:lstStyle/>
          <a:p>
            <a:pPr algn="just"/>
            <a:r>
              <a:rPr lang="en-US" dirty="0"/>
              <a:t>Each I2C Slave devices have a 7-bit addressing or also can have a 10-bit addressing. </a:t>
            </a:r>
            <a:r>
              <a:rPr lang="en-US" b="1" dirty="0"/>
              <a:t>Addresses need to be unique </a:t>
            </a:r>
            <a:r>
              <a:rPr lang="en-US" dirty="0"/>
              <a:t>on the Bus to determine the slave that where to transmit the data. The master device needs no address since it generates the clock (using SCL) and addresses individual I2C Slave devices. </a:t>
            </a:r>
            <a:endParaRPr lang="en-US" dirty="0" smtClean="0"/>
          </a:p>
          <a:p>
            <a:pPr algn="just"/>
            <a:r>
              <a:rPr lang="en-US" dirty="0" smtClean="0"/>
              <a:t>The </a:t>
            </a:r>
            <a:r>
              <a:rPr lang="en-US" dirty="0"/>
              <a:t>maximum number of Slave devices that can be used while using </a:t>
            </a:r>
            <a:r>
              <a:rPr lang="en-US" b="1" dirty="0"/>
              <a:t>7-bit addressing are 112 devices </a:t>
            </a:r>
            <a:r>
              <a:rPr lang="en-US" dirty="0"/>
              <a:t>and the Maximum number of Slave devices used in </a:t>
            </a:r>
            <a:r>
              <a:rPr lang="en-US" b="1" dirty="0"/>
              <a:t>10-bit addressing are 1008 devices.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120" y="146761"/>
            <a:ext cx="10515600" cy="1325563"/>
          </a:xfrm>
        </p:spPr>
        <p:txBody>
          <a:bodyPr/>
          <a:lstStyle/>
          <a:p>
            <a:r>
              <a:rPr lang="en-US" dirty="0"/>
              <a:t>Working of I2C in </a:t>
            </a:r>
            <a:r>
              <a:rPr lang="en-US" dirty="0" err="1"/>
              <a:t>Arduino</a:t>
            </a:r>
            <a:endParaRPr lang="en-US" dirty="0"/>
          </a:p>
        </p:txBody>
      </p:sp>
      <p:sp>
        <p:nvSpPr>
          <p:cNvPr id="3" name="Content Placeholder 2"/>
          <p:cNvSpPr>
            <a:spLocks noGrp="1"/>
          </p:cNvSpPr>
          <p:nvPr>
            <p:ph idx="1"/>
          </p:nvPr>
        </p:nvSpPr>
        <p:spPr>
          <a:xfrm>
            <a:off x="341195" y="1146412"/>
            <a:ext cx="11395880" cy="5377217"/>
          </a:xfrm>
        </p:spPr>
        <p:txBody>
          <a:bodyPr>
            <a:normAutofit fontScale="90000" lnSpcReduction="20000"/>
          </a:bodyPr>
          <a:lstStyle/>
          <a:p>
            <a:pPr algn="just"/>
            <a:r>
              <a:rPr lang="en-US" dirty="0"/>
              <a:t>In I2C data transfer occurs in Message Frames which are then divided into Frames of Data. A message contains the various number of Frames in which one frame contain the address of the slave, and remaining frames for data to be transmitted.</a:t>
            </a:r>
          </a:p>
          <a:p>
            <a:pPr algn="just"/>
            <a:endParaRPr lang="en-US" dirty="0"/>
          </a:p>
          <a:p>
            <a:pPr algn="just"/>
            <a:r>
              <a:rPr lang="en-US" dirty="0"/>
              <a:t>The message includes START/STOP Conditions, READ/WRITE Bits and ACK/NACK (Acknowledgement/No-acknowledgement) Bits between each data Frame. Working shown below</a:t>
            </a:r>
            <a:r>
              <a:rPr lang="en-US" dirty="0" smtClean="0"/>
              <a:t>,</a:t>
            </a:r>
            <a:endParaRPr lang="en-US" dirty="0"/>
          </a:p>
          <a:p>
            <a:pPr algn="just"/>
            <a:r>
              <a:rPr lang="en-US" dirty="0"/>
              <a:t>    </a:t>
            </a:r>
            <a:r>
              <a:rPr lang="en-US" b="1" u="sng" dirty="0"/>
              <a:t>Start Condition: </a:t>
            </a:r>
            <a:r>
              <a:rPr lang="en-US" dirty="0"/>
              <a:t>The </a:t>
            </a:r>
            <a:r>
              <a:rPr lang="en-US" b="1" dirty="0"/>
              <a:t>SDA line switches </a:t>
            </a:r>
            <a:r>
              <a:rPr lang="en-US" dirty="0"/>
              <a:t>from high to low voltage level before </a:t>
            </a:r>
            <a:r>
              <a:rPr lang="en-US" b="1" dirty="0"/>
              <a:t>SCL switches </a:t>
            </a:r>
            <a:r>
              <a:rPr lang="en-US" dirty="0"/>
              <a:t>from high to low.</a:t>
            </a:r>
          </a:p>
          <a:p>
            <a:pPr algn="just"/>
            <a:r>
              <a:rPr lang="en-US" b="1" dirty="0"/>
              <a:t>    </a:t>
            </a:r>
            <a:r>
              <a:rPr lang="en-US" b="1" u="sng" dirty="0"/>
              <a:t>Stop Condition: </a:t>
            </a:r>
            <a:r>
              <a:rPr lang="en-US" dirty="0"/>
              <a:t>The SDA line switches </a:t>
            </a:r>
            <a:r>
              <a:rPr lang="en-US" b="1" dirty="0"/>
              <a:t>from low to high voltage level </a:t>
            </a:r>
            <a:r>
              <a:rPr lang="en-US" dirty="0"/>
              <a:t>after SCL switches from low to high.</a:t>
            </a:r>
          </a:p>
          <a:p>
            <a:pPr algn="just"/>
            <a:r>
              <a:rPr lang="en-US" dirty="0"/>
              <a:t>    </a:t>
            </a:r>
            <a:r>
              <a:rPr lang="en-US" b="1" u="sng" dirty="0"/>
              <a:t>Address Frame: </a:t>
            </a:r>
            <a:r>
              <a:rPr lang="en-US" dirty="0"/>
              <a:t>7 or 10-bit sequence unique to each slave that identifies the slave when the master wants to talk.</a:t>
            </a:r>
          </a:p>
          <a:p>
            <a:pPr algn="just"/>
            <a:r>
              <a:rPr lang="en-US" dirty="0"/>
              <a:t>    </a:t>
            </a:r>
            <a:r>
              <a:rPr lang="en-US" b="1" u="sng" dirty="0"/>
              <a:t>Read/Write Bit: </a:t>
            </a:r>
            <a:r>
              <a:rPr lang="en-US" dirty="0"/>
              <a:t>A bit specifying whether the </a:t>
            </a:r>
            <a:r>
              <a:rPr lang="en-US" b="1" dirty="0"/>
              <a:t>master is sending data to the slave or requesting data </a:t>
            </a:r>
            <a:r>
              <a:rPr lang="en-US" dirty="0"/>
              <a:t>from it.</a:t>
            </a:r>
          </a:p>
          <a:p>
            <a:pPr algn="just"/>
            <a:r>
              <a:rPr lang="en-US" b="1" dirty="0"/>
              <a:t>    </a:t>
            </a:r>
            <a:r>
              <a:rPr lang="en-US" b="1" u="sng" dirty="0"/>
              <a:t>ACK/NACK Bit: </a:t>
            </a:r>
            <a:r>
              <a:rPr lang="en-US" dirty="0"/>
              <a:t>Each frame in a message follows an </a:t>
            </a:r>
            <a:r>
              <a:rPr lang="en-US" dirty="0" err="1"/>
              <a:t>ack</a:t>
            </a:r>
            <a:r>
              <a:rPr lang="en-US" dirty="0"/>
              <a:t>/</a:t>
            </a:r>
            <a:r>
              <a:rPr lang="en-US" dirty="0" err="1"/>
              <a:t>nack</a:t>
            </a:r>
            <a:r>
              <a:rPr lang="en-US" dirty="0"/>
              <a:t> bit.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i2c_scanner</a:t>
            </a:r>
            <a:br>
              <a:rPr lang="en-US"/>
            </a:br>
            <a:endParaRPr lang="en-US"/>
          </a:p>
        </p:txBody>
      </p:sp>
      <p:sp>
        <p:nvSpPr>
          <p:cNvPr id="4" name="Text Box 3"/>
          <p:cNvSpPr txBox="1"/>
          <p:nvPr/>
        </p:nvSpPr>
        <p:spPr>
          <a:xfrm>
            <a:off x="838200" y="2782863"/>
            <a:ext cx="9318674" cy="1077218"/>
          </a:xfrm>
          <a:prstGeom prst="rect">
            <a:avLst/>
          </a:prstGeom>
          <a:noFill/>
        </p:spPr>
        <p:txBody>
          <a:bodyPr wrap="square" rtlCol="0" anchor="t">
            <a:spAutoFit/>
          </a:bodyPr>
          <a:lstStyle/>
          <a:p>
            <a:r>
              <a:rPr lang="en-US" sz="3200" dirty="0">
                <a:hlinkClick r:id="rId2"/>
              </a:rPr>
              <a:t>https://playground.arduino.cc/Main/I2cScanner/</a:t>
            </a:r>
            <a:endParaRPr lang="en-US" sz="3200" dirty="0"/>
          </a:p>
          <a:p>
            <a:endParaRPr lang="en-US" sz="3200" dirty="0"/>
          </a:p>
        </p:txBody>
      </p:sp>
      <p:sp>
        <p:nvSpPr>
          <p:cNvPr id="5" name="TextBox 4">
            <a:extLst>
              <a:ext uri="{FF2B5EF4-FFF2-40B4-BE49-F238E27FC236}">
                <a16:creationId xmlns:a16="http://schemas.microsoft.com/office/drawing/2014/main" id="{E6AEB5CD-55EB-45A2-B5A9-02AE03393DA4}"/>
              </a:ext>
            </a:extLst>
          </p:cNvPr>
          <p:cNvSpPr txBox="1"/>
          <p:nvPr/>
        </p:nvSpPr>
        <p:spPr>
          <a:xfrm>
            <a:off x="1657056" y="1560911"/>
            <a:ext cx="8865578" cy="461665"/>
          </a:xfrm>
          <a:prstGeom prst="rect">
            <a:avLst/>
          </a:prstGeom>
          <a:noFill/>
        </p:spPr>
        <p:txBody>
          <a:bodyPr wrap="square" rtlCol="0">
            <a:spAutoFit/>
          </a:bodyPr>
          <a:lstStyle/>
          <a:p>
            <a:r>
              <a:rPr lang="en-US" sz="2400" b="1" i="1" dirty="0"/>
              <a:t>Find addresses of different i2c devices connected to Arduino</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7545" y="148471"/>
            <a:ext cx="5240741" cy="6709529"/>
          </a:xfrm>
          <a:prstGeom prst="rect">
            <a:avLst/>
          </a:prstGeom>
        </p:spPr>
        <p:txBody>
          <a:bodyPr wrap="square">
            <a:spAutoFit/>
          </a:bodyPr>
          <a:lstStyle/>
          <a:p>
            <a:r>
              <a:rPr lang="en-US" sz="1600" dirty="0"/>
              <a:t>#include &lt;</a:t>
            </a:r>
            <a:r>
              <a:rPr lang="en-US" sz="1600" dirty="0" err="1"/>
              <a:t>Wire.h</a:t>
            </a:r>
            <a:r>
              <a:rPr lang="en-US" sz="1600" dirty="0"/>
              <a:t>&gt;</a:t>
            </a:r>
          </a:p>
          <a:p>
            <a:r>
              <a:rPr lang="en-US" sz="1600" dirty="0"/>
              <a:t> </a:t>
            </a:r>
          </a:p>
          <a:p>
            <a:r>
              <a:rPr lang="en-US" sz="1600" dirty="0"/>
              <a:t>void setup()</a:t>
            </a:r>
          </a:p>
          <a:p>
            <a:r>
              <a:rPr lang="en-US" sz="1600" dirty="0"/>
              <a:t>{</a:t>
            </a:r>
          </a:p>
          <a:p>
            <a:r>
              <a:rPr lang="en-US" sz="1600" dirty="0"/>
              <a:t>  </a:t>
            </a:r>
            <a:r>
              <a:rPr lang="en-US" sz="1600" dirty="0" err="1"/>
              <a:t>Wire.begin</a:t>
            </a:r>
            <a:r>
              <a:rPr lang="en-US" sz="1600" dirty="0"/>
              <a:t>();</a:t>
            </a:r>
          </a:p>
          <a:p>
            <a:r>
              <a:rPr lang="en-US" sz="1600" dirty="0"/>
              <a:t> </a:t>
            </a:r>
          </a:p>
          <a:p>
            <a:r>
              <a:rPr lang="en-US" sz="1600" dirty="0"/>
              <a:t>  </a:t>
            </a:r>
            <a:r>
              <a:rPr lang="en-US" sz="1600" dirty="0" err="1"/>
              <a:t>Serial.begin</a:t>
            </a:r>
            <a:r>
              <a:rPr lang="en-US" sz="1600" dirty="0"/>
              <a:t>(9600);</a:t>
            </a:r>
          </a:p>
          <a:p>
            <a:r>
              <a:rPr lang="en-US" sz="1600" dirty="0"/>
              <a:t>  while (!Serial);             // Leonardo: wait for serial monitor</a:t>
            </a:r>
          </a:p>
          <a:p>
            <a:r>
              <a:rPr lang="en-US" sz="1600" dirty="0"/>
              <a:t>  </a:t>
            </a:r>
            <a:r>
              <a:rPr lang="en-US" sz="1600" dirty="0" err="1"/>
              <a:t>Serial.println</a:t>
            </a:r>
            <a:r>
              <a:rPr lang="en-US" sz="1600" dirty="0"/>
              <a:t>("\nI2C Scanner");</a:t>
            </a:r>
          </a:p>
          <a:p>
            <a:r>
              <a:rPr lang="en-US" sz="1600" dirty="0"/>
              <a:t>}</a:t>
            </a:r>
          </a:p>
          <a:p>
            <a:r>
              <a:rPr lang="en-US" sz="1600" dirty="0"/>
              <a:t> </a:t>
            </a:r>
          </a:p>
          <a:p>
            <a:r>
              <a:rPr lang="en-US" sz="1600" dirty="0"/>
              <a:t>void loop()</a:t>
            </a:r>
          </a:p>
          <a:p>
            <a:r>
              <a:rPr lang="en-US" sz="1600" dirty="0"/>
              <a:t>{</a:t>
            </a:r>
          </a:p>
          <a:p>
            <a:r>
              <a:rPr lang="en-US" sz="1600" dirty="0"/>
              <a:t>  byte error, address;</a:t>
            </a:r>
          </a:p>
          <a:p>
            <a:r>
              <a:rPr lang="en-US" sz="1600" dirty="0"/>
              <a:t>  </a:t>
            </a:r>
            <a:r>
              <a:rPr lang="en-US" sz="1600" dirty="0" err="1"/>
              <a:t>int</a:t>
            </a:r>
            <a:r>
              <a:rPr lang="en-US" sz="1600" dirty="0"/>
              <a:t> </a:t>
            </a:r>
            <a:r>
              <a:rPr lang="en-US" sz="1600" dirty="0" err="1"/>
              <a:t>nDevices</a:t>
            </a:r>
            <a:r>
              <a:rPr lang="en-US" sz="1600" dirty="0"/>
              <a:t>;</a:t>
            </a:r>
          </a:p>
          <a:p>
            <a:r>
              <a:rPr lang="en-US" sz="1600" dirty="0"/>
              <a:t> </a:t>
            </a:r>
          </a:p>
          <a:p>
            <a:r>
              <a:rPr lang="en-US" sz="1600" dirty="0"/>
              <a:t>  </a:t>
            </a:r>
            <a:r>
              <a:rPr lang="en-US" sz="1600" dirty="0" err="1"/>
              <a:t>Serial.println</a:t>
            </a:r>
            <a:r>
              <a:rPr lang="en-US" sz="1600" dirty="0"/>
              <a:t>("Scanning...");</a:t>
            </a:r>
          </a:p>
          <a:p>
            <a:r>
              <a:rPr lang="en-US" sz="1600" dirty="0"/>
              <a:t> </a:t>
            </a:r>
          </a:p>
          <a:p>
            <a:r>
              <a:rPr lang="en-US" sz="1600" dirty="0"/>
              <a:t>  </a:t>
            </a:r>
            <a:r>
              <a:rPr lang="en-US" sz="1600" dirty="0" err="1"/>
              <a:t>nDevices</a:t>
            </a:r>
            <a:r>
              <a:rPr lang="en-US" sz="1600" dirty="0"/>
              <a:t> = 0;</a:t>
            </a:r>
          </a:p>
          <a:p>
            <a:r>
              <a:rPr lang="en-US" sz="1600" dirty="0"/>
              <a:t>  for(address = 1; address &lt; 127; address++ )</a:t>
            </a:r>
          </a:p>
          <a:p>
            <a:r>
              <a:rPr lang="en-US" sz="1600" dirty="0"/>
              <a:t>  {</a:t>
            </a:r>
          </a:p>
          <a:p>
            <a:r>
              <a:rPr lang="en-US" sz="1600" dirty="0"/>
              <a:t>    // The i2c_scanner uses the return value of</a:t>
            </a:r>
          </a:p>
          <a:p>
            <a:r>
              <a:rPr lang="en-US" sz="1600" dirty="0"/>
              <a:t>    // the </a:t>
            </a:r>
            <a:r>
              <a:rPr lang="en-US" sz="1600" dirty="0" err="1" smtClean="0"/>
              <a:t>Write.endTransmission</a:t>
            </a:r>
            <a:r>
              <a:rPr lang="en-US" sz="1600" dirty="0" smtClean="0"/>
              <a:t> </a:t>
            </a:r>
            <a:r>
              <a:rPr lang="en-US" sz="1600" dirty="0"/>
              <a:t>to see if</a:t>
            </a:r>
          </a:p>
          <a:p>
            <a:r>
              <a:rPr lang="en-US" sz="1600" dirty="0"/>
              <a:t>    // a device did acknowledge to the address.</a:t>
            </a:r>
          </a:p>
          <a:p>
            <a:r>
              <a:rPr lang="en-US" sz="1600" dirty="0"/>
              <a:t>    </a:t>
            </a:r>
            <a:r>
              <a:rPr lang="en-US" sz="1600" dirty="0" err="1"/>
              <a:t>Wire.beginTransmission</a:t>
            </a:r>
            <a:r>
              <a:rPr lang="en-US" sz="1600" dirty="0"/>
              <a:t>(address);</a:t>
            </a:r>
          </a:p>
          <a:p>
            <a:r>
              <a:rPr lang="en-US" sz="1600" dirty="0"/>
              <a:t>    error = </a:t>
            </a:r>
            <a:r>
              <a:rPr lang="en-US" sz="1600" dirty="0" err="1"/>
              <a:t>Wire.endTransmission</a:t>
            </a:r>
            <a:r>
              <a:rPr lang="en-US" sz="1600" dirty="0"/>
              <a:t>();</a:t>
            </a:r>
          </a:p>
        </p:txBody>
      </p:sp>
      <p:sp>
        <p:nvSpPr>
          <p:cNvPr id="3" name="Rectangle 2"/>
          <p:cNvSpPr/>
          <p:nvPr/>
        </p:nvSpPr>
        <p:spPr>
          <a:xfrm>
            <a:off x="6086899" y="148471"/>
            <a:ext cx="5964073" cy="6463308"/>
          </a:xfrm>
          <a:prstGeom prst="rect">
            <a:avLst/>
          </a:prstGeom>
        </p:spPr>
        <p:txBody>
          <a:bodyPr wrap="square">
            <a:spAutoFit/>
          </a:bodyPr>
          <a:lstStyle/>
          <a:p>
            <a:r>
              <a:rPr lang="en-US" dirty="0"/>
              <a:t> </a:t>
            </a:r>
            <a:r>
              <a:rPr lang="en-US" sz="1600" dirty="0"/>
              <a:t>if (error == 0)</a:t>
            </a:r>
          </a:p>
          <a:p>
            <a:r>
              <a:rPr lang="en-US" sz="1600" dirty="0"/>
              <a:t>    {</a:t>
            </a:r>
          </a:p>
          <a:p>
            <a:r>
              <a:rPr lang="en-US" sz="1600" dirty="0"/>
              <a:t>      </a:t>
            </a:r>
            <a:r>
              <a:rPr lang="en-US" sz="1600" dirty="0" err="1"/>
              <a:t>Serial.print</a:t>
            </a:r>
            <a:r>
              <a:rPr lang="en-US" sz="1600" dirty="0"/>
              <a:t>("I2C device found at address 0x");</a:t>
            </a:r>
          </a:p>
          <a:p>
            <a:r>
              <a:rPr lang="en-US" sz="1600" dirty="0"/>
              <a:t>      if (address&lt;16)</a:t>
            </a:r>
          </a:p>
          <a:p>
            <a:r>
              <a:rPr lang="en-US" sz="1600" dirty="0"/>
              <a:t>        </a:t>
            </a:r>
            <a:r>
              <a:rPr lang="en-US" sz="1600" dirty="0" err="1"/>
              <a:t>Serial.print</a:t>
            </a:r>
            <a:r>
              <a:rPr lang="en-US" sz="1600" dirty="0"/>
              <a:t>("0");</a:t>
            </a:r>
          </a:p>
          <a:p>
            <a:r>
              <a:rPr lang="en-US" sz="1600" dirty="0"/>
              <a:t>      </a:t>
            </a:r>
            <a:r>
              <a:rPr lang="en-US" sz="1600" dirty="0" err="1"/>
              <a:t>Serial.print</a:t>
            </a:r>
            <a:r>
              <a:rPr lang="en-US" sz="1600" dirty="0"/>
              <a:t>(</a:t>
            </a:r>
            <a:r>
              <a:rPr lang="en-US" sz="1600" dirty="0" err="1"/>
              <a:t>address,HEX</a:t>
            </a:r>
            <a:r>
              <a:rPr lang="en-US" sz="1600" dirty="0"/>
              <a:t>);</a:t>
            </a:r>
          </a:p>
          <a:p>
            <a:r>
              <a:rPr lang="en-US" sz="1600" dirty="0"/>
              <a:t>      </a:t>
            </a:r>
            <a:r>
              <a:rPr lang="en-US" sz="1600" dirty="0" err="1"/>
              <a:t>Serial.println</a:t>
            </a:r>
            <a:r>
              <a:rPr lang="en-US" sz="1600" dirty="0"/>
              <a:t>("  !");</a:t>
            </a:r>
          </a:p>
          <a:p>
            <a:r>
              <a:rPr lang="en-US" sz="1600" dirty="0"/>
              <a:t> </a:t>
            </a:r>
          </a:p>
          <a:p>
            <a:r>
              <a:rPr lang="en-US" sz="1600" dirty="0"/>
              <a:t>      </a:t>
            </a:r>
            <a:r>
              <a:rPr lang="en-US" sz="1600" dirty="0" err="1"/>
              <a:t>nDevices</a:t>
            </a:r>
            <a:r>
              <a:rPr lang="en-US" sz="1600" dirty="0"/>
              <a:t>++;</a:t>
            </a:r>
          </a:p>
          <a:p>
            <a:r>
              <a:rPr lang="en-US" sz="1600" dirty="0"/>
              <a:t>    }</a:t>
            </a:r>
          </a:p>
          <a:p>
            <a:r>
              <a:rPr lang="en-US" sz="1600" dirty="0"/>
              <a:t>    else if (error==4)</a:t>
            </a:r>
          </a:p>
          <a:p>
            <a:r>
              <a:rPr lang="en-US" sz="1600" dirty="0"/>
              <a:t>    {</a:t>
            </a:r>
          </a:p>
          <a:p>
            <a:r>
              <a:rPr lang="en-US" sz="1600" dirty="0"/>
              <a:t>      </a:t>
            </a:r>
            <a:r>
              <a:rPr lang="en-US" sz="1600" dirty="0" err="1"/>
              <a:t>Serial.print</a:t>
            </a:r>
            <a:r>
              <a:rPr lang="en-US" sz="1600" dirty="0"/>
              <a:t>("Unknown error at address 0x");</a:t>
            </a:r>
          </a:p>
          <a:p>
            <a:r>
              <a:rPr lang="en-US" sz="1600" dirty="0"/>
              <a:t>      if (address&lt;16)</a:t>
            </a:r>
          </a:p>
          <a:p>
            <a:r>
              <a:rPr lang="en-US" sz="1600" dirty="0"/>
              <a:t>        </a:t>
            </a:r>
            <a:r>
              <a:rPr lang="en-US" sz="1600" dirty="0" err="1"/>
              <a:t>Serial.print</a:t>
            </a:r>
            <a:r>
              <a:rPr lang="en-US" sz="1600" dirty="0"/>
              <a:t>("0");</a:t>
            </a:r>
          </a:p>
          <a:p>
            <a:r>
              <a:rPr lang="en-US" sz="1600" dirty="0"/>
              <a:t>      </a:t>
            </a:r>
            <a:r>
              <a:rPr lang="en-US" sz="1600" dirty="0" err="1"/>
              <a:t>Serial.println</a:t>
            </a:r>
            <a:r>
              <a:rPr lang="en-US" sz="1600" dirty="0"/>
              <a:t>(</a:t>
            </a:r>
            <a:r>
              <a:rPr lang="en-US" sz="1600" dirty="0" err="1"/>
              <a:t>address,HEX</a:t>
            </a:r>
            <a:r>
              <a:rPr lang="en-US" sz="1600" dirty="0"/>
              <a:t>);</a:t>
            </a:r>
          </a:p>
          <a:p>
            <a:r>
              <a:rPr lang="en-US" sz="1600" dirty="0"/>
              <a:t>    }    </a:t>
            </a:r>
          </a:p>
          <a:p>
            <a:r>
              <a:rPr lang="en-US" sz="1600" dirty="0"/>
              <a:t>  }</a:t>
            </a:r>
          </a:p>
          <a:p>
            <a:r>
              <a:rPr lang="en-US" sz="1600" dirty="0"/>
              <a:t>  if (</a:t>
            </a:r>
            <a:r>
              <a:rPr lang="en-US" sz="1600" dirty="0" err="1"/>
              <a:t>nDevices</a:t>
            </a:r>
            <a:r>
              <a:rPr lang="en-US" sz="1600" dirty="0"/>
              <a:t> == 0)</a:t>
            </a:r>
          </a:p>
          <a:p>
            <a:r>
              <a:rPr lang="en-US" sz="1600" dirty="0"/>
              <a:t>    </a:t>
            </a:r>
            <a:r>
              <a:rPr lang="en-US" sz="1600" dirty="0" err="1"/>
              <a:t>Serial.println</a:t>
            </a:r>
            <a:r>
              <a:rPr lang="en-US" sz="1600" dirty="0"/>
              <a:t>("No I2C devices found\n");</a:t>
            </a:r>
          </a:p>
          <a:p>
            <a:r>
              <a:rPr lang="en-US" sz="1600" dirty="0"/>
              <a:t>  else</a:t>
            </a:r>
          </a:p>
          <a:p>
            <a:r>
              <a:rPr lang="en-US" sz="1600" dirty="0"/>
              <a:t>    </a:t>
            </a:r>
            <a:r>
              <a:rPr lang="en-US" sz="1600" dirty="0" err="1"/>
              <a:t>Serial.println</a:t>
            </a:r>
            <a:r>
              <a:rPr lang="en-US" sz="1600" dirty="0"/>
              <a:t>("done\n");</a:t>
            </a:r>
          </a:p>
          <a:p>
            <a:r>
              <a:rPr lang="en-US" sz="1600" dirty="0"/>
              <a:t> </a:t>
            </a:r>
          </a:p>
          <a:p>
            <a:r>
              <a:rPr lang="en-US" sz="1600" dirty="0"/>
              <a:t>  delay(5000);           // wait 5 seconds for next scan</a:t>
            </a:r>
          </a:p>
          <a:p>
            <a:r>
              <a:rPr lang="en-US" sz="1600" dirty="0"/>
              <a:t>}</a:t>
            </a:r>
          </a:p>
        </p:txBody>
      </p:sp>
    </p:spTree>
    <p:extLst>
      <p:ext uri="{BB962C8B-B14F-4D97-AF65-F5344CB8AC3E}">
        <p14:creationId xmlns:p14="http://schemas.microsoft.com/office/powerpoint/2010/main" val="3969878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1264" y="2441287"/>
            <a:ext cx="5014131" cy="3722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987614" y="502652"/>
            <a:ext cx="10435562" cy="1938992"/>
          </a:xfrm>
          <a:prstGeom prst="rect">
            <a:avLst/>
          </a:prstGeom>
        </p:spPr>
        <p:txBody>
          <a:bodyPr wrap="square">
            <a:spAutoFit/>
          </a:bodyPr>
          <a:lstStyle/>
          <a:p>
            <a:pPr marL="342900" indent="-342900">
              <a:buFont typeface="Arial" pitchFamily="34" charset="0"/>
              <a:buChar char="•"/>
            </a:pPr>
            <a:r>
              <a:rPr lang="en-US" sz="2000" dirty="0"/>
              <a:t>Upload it to the </a:t>
            </a:r>
            <a:r>
              <a:rPr lang="en-US" sz="2000" dirty="0" err="1"/>
              <a:t>Arduino</a:t>
            </a:r>
            <a:r>
              <a:rPr lang="en-US" sz="2000" dirty="0"/>
              <a:t> and open the serial monitor. Every found device on the I2C-bus is reported.</a:t>
            </a:r>
          </a:p>
          <a:p>
            <a:pPr marL="342900" indent="-342900">
              <a:buFont typeface="Arial" pitchFamily="34" charset="0"/>
              <a:buChar char="•"/>
            </a:pPr>
            <a:endParaRPr lang="en-US" sz="2000" dirty="0"/>
          </a:p>
          <a:p>
            <a:pPr marL="342900" indent="-342900">
              <a:buFont typeface="Arial" pitchFamily="34" charset="0"/>
              <a:buChar char="•"/>
            </a:pPr>
            <a:r>
              <a:rPr lang="en-US" sz="2000" dirty="0"/>
              <a:t>You can change the wires, and plug-in I2C devices while the i2c_scanner is running.</a:t>
            </a:r>
          </a:p>
          <a:p>
            <a:pPr marL="342900" indent="-342900">
              <a:buFont typeface="Arial" pitchFamily="34" charset="0"/>
              <a:buChar char="•"/>
            </a:pPr>
            <a:endParaRPr lang="en-US" sz="2000" dirty="0"/>
          </a:p>
          <a:p>
            <a:pPr marL="342900" indent="-342900">
              <a:buFont typeface="Arial" pitchFamily="34" charset="0"/>
              <a:buChar char="•"/>
            </a:pPr>
            <a:r>
              <a:rPr lang="en-US" sz="2000" dirty="0"/>
              <a:t>The output of the serial monitor will look like this:</a:t>
            </a:r>
          </a:p>
        </p:txBody>
      </p:sp>
    </p:spTree>
    <p:extLst>
      <p:ext uri="{BB962C8B-B14F-4D97-AF65-F5344CB8AC3E}">
        <p14:creationId xmlns:p14="http://schemas.microsoft.com/office/powerpoint/2010/main" val="3691653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E020F-ECFF-4125-A2EF-C434AE487EEF}"/>
              </a:ext>
            </a:extLst>
          </p:cNvPr>
          <p:cNvSpPr>
            <a:spLocks noGrp="1"/>
          </p:cNvSpPr>
          <p:nvPr>
            <p:ph type="title"/>
          </p:nvPr>
        </p:nvSpPr>
        <p:spPr>
          <a:xfrm>
            <a:off x="838200" y="422030"/>
            <a:ext cx="10515600" cy="1296793"/>
          </a:xfrm>
        </p:spPr>
        <p:txBody>
          <a:bodyPr/>
          <a:lstStyle/>
          <a:p>
            <a:r>
              <a:rPr lang="en-US" b="1" dirty="0">
                <a:solidFill>
                  <a:srgbClr val="002060"/>
                </a:solidFill>
              </a:rPr>
              <a:t>Advantages of I2C</a:t>
            </a:r>
          </a:p>
        </p:txBody>
      </p:sp>
      <p:sp>
        <p:nvSpPr>
          <p:cNvPr id="3" name="Content Placeholder 2">
            <a:extLst>
              <a:ext uri="{FF2B5EF4-FFF2-40B4-BE49-F238E27FC236}">
                <a16:creationId xmlns:a16="http://schemas.microsoft.com/office/drawing/2014/main" id="{89C393CF-1C98-4F2F-8066-8C9D4B1B00C0}"/>
              </a:ext>
            </a:extLst>
          </p:cNvPr>
          <p:cNvSpPr>
            <a:spLocks noGrp="1"/>
          </p:cNvSpPr>
          <p:nvPr>
            <p:ph idx="1"/>
          </p:nvPr>
        </p:nvSpPr>
        <p:spPr>
          <a:xfrm>
            <a:off x="838200" y="2050707"/>
            <a:ext cx="10515600" cy="4378228"/>
          </a:xfrm>
        </p:spPr>
        <p:txBody>
          <a:bodyPr/>
          <a:lstStyle/>
          <a:p>
            <a:pPr algn="just"/>
            <a:r>
              <a:rPr lang="en-US" dirty="0"/>
              <a:t>Due to open collector design, limited slew rates can be achieved. </a:t>
            </a:r>
          </a:p>
          <a:p>
            <a:pPr algn="just"/>
            <a:r>
              <a:rPr lang="en-US" dirty="0"/>
              <a:t>More than one masters can be used in the electronic circuit design. </a:t>
            </a:r>
          </a:p>
          <a:p>
            <a:pPr algn="just"/>
            <a:r>
              <a:rPr lang="en-US" dirty="0"/>
              <a:t>Needs fewer i.e. only 2 wires for communication. </a:t>
            </a:r>
          </a:p>
          <a:p>
            <a:pPr algn="just"/>
            <a:r>
              <a:rPr lang="en-US" dirty="0"/>
              <a:t>I2C addressing is simple which does not require any CS lines used in SPI and it is easy to add extra devices on the bus. </a:t>
            </a:r>
          </a:p>
          <a:p>
            <a:pPr algn="just"/>
            <a:r>
              <a:rPr lang="en-US" dirty="0"/>
              <a:t>It uses open collector bus concept. Hence there is bus voltage flexibility on the interface bus. </a:t>
            </a:r>
          </a:p>
          <a:p>
            <a:pPr algn="just"/>
            <a:r>
              <a:rPr lang="en-US" dirty="0"/>
              <a:t>Uses flow control. </a:t>
            </a:r>
          </a:p>
        </p:txBody>
      </p:sp>
    </p:spTree>
    <p:extLst>
      <p:ext uri="{BB962C8B-B14F-4D97-AF65-F5344CB8AC3E}">
        <p14:creationId xmlns:p14="http://schemas.microsoft.com/office/powerpoint/2010/main" val="28375235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AC2E7-5C87-43E4-8A36-AC75533DEEE9}"/>
              </a:ext>
            </a:extLst>
          </p:cNvPr>
          <p:cNvSpPr>
            <a:spLocks noGrp="1"/>
          </p:cNvSpPr>
          <p:nvPr>
            <p:ph type="title"/>
          </p:nvPr>
        </p:nvSpPr>
        <p:spPr>
          <a:xfrm>
            <a:off x="838200" y="393259"/>
            <a:ext cx="10515600" cy="1325563"/>
          </a:xfrm>
        </p:spPr>
        <p:txBody>
          <a:bodyPr/>
          <a:lstStyle/>
          <a:p>
            <a:r>
              <a:rPr lang="en-US" b="1" dirty="0">
                <a:solidFill>
                  <a:srgbClr val="002060"/>
                </a:solidFill>
              </a:rPr>
              <a:t>Disadvantages of I2C</a:t>
            </a:r>
          </a:p>
        </p:txBody>
      </p:sp>
      <p:sp>
        <p:nvSpPr>
          <p:cNvPr id="3" name="Content Placeholder 2">
            <a:extLst>
              <a:ext uri="{FF2B5EF4-FFF2-40B4-BE49-F238E27FC236}">
                <a16:creationId xmlns:a16="http://schemas.microsoft.com/office/drawing/2014/main" id="{54536909-E6FE-4A74-80F5-855E76E2F8A7}"/>
              </a:ext>
            </a:extLst>
          </p:cNvPr>
          <p:cNvSpPr>
            <a:spLocks noGrp="1"/>
          </p:cNvSpPr>
          <p:nvPr>
            <p:ph idx="1"/>
          </p:nvPr>
        </p:nvSpPr>
        <p:spPr>
          <a:xfrm>
            <a:off x="838200" y="2163249"/>
            <a:ext cx="10515600" cy="4351338"/>
          </a:xfrm>
        </p:spPr>
        <p:txBody>
          <a:bodyPr/>
          <a:lstStyle/>
          <a:p>
            <a:pPr algn="just"/>
            <a:r>
              <a:rPr lang="en-US" dirty="0"/>
              <a:t>Increases complexity of the circuit when number of slaves and masters increases. </a:t>
            </a:r>
          </a:p>
          <a:p>
            <a:pPr algn="just"/>
            <a:r>
              <a:rPr lang="en-US" dirty="0"/>
              <a:t>I2C interface is half duplex. </a:t>
            </a:r>
          </a:p>
          <a:p>
            <a:pPr algn="just"/>
            <a:r>
              <a:rPr lang="en-US" dirty="0"/>
              <a:t>Requires software stack to control the protocol and hence it needs some processing overheads on microcontroller/microprocessor</a:t>
            </a:r>
          </a:p>
        </p:txBody>
      </p:sp>
    </p:spTree>
    <p:extLst>
      <p:ext uri="{BB962C8B-B14F-4D97-AF65-F5344CB8AC3E}">
        <p14:creationId xmlns:p14="http://schemas.microsoft.com/office/powerpoint/2010/main" val="36700020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B127-E08C-4905-9891-FFF8897DDACE}"/>
              </a:ext>
            </a:extLst>
          </p:cNvPr>
          <p:cNvSpPr>
            <a:spLocks noGrp="1"/>
          </p:cNvSpPr>
          <p:nvPr>
            <p:ph type="title"/>
          </p:nvPr>
        </p:nvSpPr>
        <p:spPr>
          <a:xfrm>
            <a:off x="821516" y="471449"/>
            <a:ext cx="6204984" cy="1344975"/>
          </a:xfrm>
        </p:spPr>
        <p:txBody>
          <a:bodyPr>
            <a:normAutofit/>
          </a:bodyPr>
          <a:lstStyle/>
          <a:p>
            <a:r>
              <a:rPr lang="en-US" sz="4000" b="1" dirty="0">
                <a:solidFill>
                  <a:srgbClr val="002060"/>
                </a:solidFill>
              </a:rPr>
              <a:t>RS232</a:t>
            </a:r>
          </a:p>
        </p:txBody>
      </p:sp>
      <p:sp>
        <p:nvSpPr>
          <p:cNvPr id="3" name="Content Placeholder 2">
            <a:extLst>
              <a:ext uri="{FF2B5EF4-FFF2-40B4-BE49-F238E27FC236}">
                <a16:creationId xmlns:a16="http://schemas.microsoft.com/office/drawing/2014/main" id="{BC3ABABB-8E3E-4A48-8301-8EAE5EB9F3B2}"/>
              </a:ext>
            </a:extLst>
          </p:cNvPr>
          <p:cNvSpPr>
            <a:spLocks noGrp="1"/>
          </p:cNvSpPr>
          <p:nvPr>
            <p:ph idx="1"/>
          </p:nvPr>
        </p:nvSpPr>
        <p:spPr>
          <a:xfrm>
            <a:off x="218365" y="1433016"/>
            <a:ext cx="3998793" cy="5104262"/>
          </a:xfrm>
        </p:spPr>
        <p:txBody>
          <a:bodyPr>
            <a:normAutofit lnSpcReduction="10000"/>
          </a:bodyPr>
          <a:lstStyle/>
          <a:p>
            <a:pPr algn="just" fontAlgn="base"/>
            <a:r>
              <a:rPr lang="en-US" sz="2200" b="1" dirty="0"/>
              <a:t>RS232</a:t>
            </a:r>
            <a:r>
              <a:rPr lang="en-US" sz="2200" dirty="0"/>
              <a:t> is the </a:t>
            </a:r>
            <a:r>
              <a:rPr lang="en-US" sz="2200" b="1" dirty="0"/>
              <a:t>interface</a:t>
            </a:r>
            <a:r>
              <a:rPr lang="en-US" sz="2200" dirty="0"/>
              <a:t> mainly used for serial data communication. </a:t>
            </a:r>
          </a:p>
          <a:p>
            <a:pPr algn="just" fontAlgn="base"/>
            <a:r>
              <a:rPr lang="en-US" sz="2200" dirty="0"/>
              <a:t>It supports </a:t>
            </a:r>
            <a:r>
              <a:rPr lang="en-US" sz="2200" b="1" dirty="0"/>
              <a:t>data transfer rate from about 110bps to about 115200 bps </a:t>
            </a:r>
            <a:r>
              <a:rPr lang="en-US" sz="2200" dirty="0"/>
              <a:t>(bits per sec). </a:t>
            </a:r>
          </a:p>
          <a:p>
            <a:pPr algn="just" fontAlgn="base"/>
            <a:r>
              <a:rPr lang="en-US" sz="2200" dirty="0"/>
              <a:t>Hyper terminal is the application mainly used to check serial communication port of the computer, often referred as COM port.</a:t>
            </a:r>
          </a:p>
          <a:p>
            <a:pPr algn="just" fontAlgn="base"/>
            <a:r>
              <a:rPr lang="en-US" sz="2200" dirty="0"/>
              <a:t>The interface is two types DB9 and DB25 pin connectors. The interface is </a:t>
            </a:r>
            <a:r>
              <a:rPr lang="en-US" sz="2200" b="1" dirty="0"/>
              <a:t>mainly used for one to one serial communication</a:t>
            </a:r>
            <a:r>
              <a:rPr lang="en-US" sz="2200" dirty="0"/>
              <a:t>.</a:t>
            </a:r>
          </a:p>
          <a:p>
            <a:pPr marL="0" indent="0" fontAlgn="base">
              <a:buNone/>
            </a:pPr>
            <a:endParaRPr lang="en-US" sz="2200" dirty="0"/>
          </a:p>
          <a:p>
            <a:endParaRPr lang="en-US" sz="2200" dirty="0"/>
          </a:p>
        </p:txBody>
      </p:sp>
      <p:pic>
        <p:nvPicPr>
          <p:cNvPr id="7" name="Picture 6" descr="A close up of a device&#10;&#10;Description automatically generated">
            <a:extLst>
              <a:ext uri="{FF2B5EF4-FFF2-40B4-BE49-F238E27FC236}">
                <a16:creationId xmlns:a16="http://schemas.microsoft.com/office/drawing/2014/main" id="{29064321-784A-4D08-A0E9-347C591C3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3497" y="0"/>
            <a:ext cx="4587548" cy="4745770"/>
          </a:xfrm>
          <a:prstGeom prst="rect">
            <a:avLst/>
          </a:prstGeom>
        </p:spPr>
      </p:pic>
      <p:pic>
        <p:nvPicPr>
          <p:cNvPr id="5" name="Picture 4" descr="A close up of text on a white background&#10;&#10;Description automatically generated">
            <a:extLst>
              <a:ext uri="{FF2B5EF4-FFF2-40B4-BE49-F238E27FC236}">
                <a16:creationId xmlns:a16="http://schemas.microsoft.com/office/drawing/2014/main" id="{0A902323-8750-4ACB-A359-8AED91F825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4316" y="3293160"/>
            <a:ext cx="3687449" cy="3560296"/>
          </a:xfrm>
          <a:prstGeom prst="rect">
            <a:avLst/>
          </a:prstGeom>
        </p:spPr>
      </p:pic>
    </p:spTree>
    <p:extLst>
      <p:ext uri="{BB962C8B-B14F-4D97-AF65-F5344CB8AC3E}">
        <p14:creationId xmlns:p14="http://schemas.microsoft.com/office/powerpoint/2010/main" val="3941602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3FE3B-4BB1-4A49-BCB8-97C1028FC5FF}"/>
              </a:ext>
            </a:extLst>
          </p:cNvPr>
          <p:cNvSpPr>
            <a:spLocks noGrp="1"/>
          </p:cNvSpPr>
          <p:nvPr>
            <p:ph type="title"/>
          </p:nvPr>
        </p:nvSpPr>
        <p:spPr>
          <a:xfrm>
            <a:off x="838199" y="963877"/>
            <a:ext cx="3679210" cy="4930246"/>
          </a:xfrm>
        </p:spPr>
        <p:txBody>
          <a:bodyPr>
            <a:normAutofit/>
          </a:bodyPr>
          <a:lstStyle/>
          <a:p>
            <a:pPr algn="ctr"/>
            <a:r>
              <a:rPr lang="en-US" sz="4100" b="1" dirty="0">
                <a:solidFill>
                  <a:srgbClr val="002060"/>
                </a:solidFill>
              </a:rPr>
              <a:t>Serial Data Communication</a:t>
            </a:r>
          </a:p>
        </p:txBody>
      </p:sp>
      <p:sp>
        <p:nvSpPr>
          <p:cNvPr id="3" name="Content Placeholder 2">
            <a:extLst>
              <a:ext uri="{FF2B5EF4-FFF2-40B4-BE49-F238E27FC236}">
                <a16:creationId xmlns:a16="http://schemas.microsoft.com/office/drawing/2014/main" id="{39969453-331D-4AEC-B2DC-317864E17704}"/>
              </a:ext>
            </a:extLst>
          </p:cNvPr>
          <p:cNvSpPr>
            <a:spLocks noGrp="1"/>
          </p:cNvSpPr>
          <p:nvPr>
            <p:ph idx="1"/>
          </p:nvPr>
        </p:nvSpPr>
        <p:spPr>
          <a:xfrm>
            <a:off x="4490113" y="963877"/>
            <a:ext cx="6863687" cy="4930246"/>
          </a:xfrm>
        </p:spPr>
        <p:txBody>
          <a:bodyPr anchor="ctr">
            <a:normAutofit/>
          </a:bodyPr>
          <a:lstStyle/>
          <a:p>
            <a:pPr algn="just"/>
            <a:r>
              <a:rPr lang="en-US" sz="2400" b="1" dirty="0"/>
              <a:t>Advantage of serial communication:</a:t>
            </a:r>
            <a:r>
              <a:rPr lang="en-US" sz="2400" b="1" i="1" dirty="0"/>
              <a:t> Smaller number of communication lines </a:t>
            </a:r>
            <a:r>
              <a:rPr lang="en-US" sz="2400" dirty="0"/>
              <a:t>is required compared to parallel communication.</a:t>
            </a:r>
          </a:p>
          <a:p>
            <a:pPr lvl="2" algn="just"/>
            <a:r>
              <a:rPr lang="en-US" sz="2400" dirty="0"/>
              <a:t>2 lines (transmit &amp; receive) are required in </a:t>
            </a:r>
            <a:r>
              <a:rPr lang="en-US" sz="2400" b="1" i="1" dirty="0"/>
              <a:t>asynchronous full duplex </a:t>
            </a:r>
            <a:r>
              <a:rPr lang="en-US" sz="2400" dirty="0"/>
              <a:t>serial comm.</a:t>
            </a:r>
          </a:p>
          <a:p>
            <a:pPr lvl="2" algn="just"/>
            <a:r>
              <a:rPr lang="en-US" sz="2400" dirty="0"/>
              <a:t>3 lines (transmit, receive &amp; clock) are required in </a:t>
            </a:r>
            <a:r>
              <a:rPr lang="en-US" sz="2400" b="1" i="1" dirty="0"/>
              <a:t>synchronous</a:t>
            </a:r>
            <a:r>
              <a:rPr lang="en-US" sz="2400" i="1" dirty="0"/>
              <a:t> </a:t>
            </a:r>
            <a:r>
              <a:rPr lang="en-US" sz="2400" dirty="0"/>
              <a:t>serial communication.</a:t>
            </a:r>
          </a:p>
          <a:p>
            <a:pPr algn="just"/>
            <a:r>
              <a:rPr lang="en-US" sz="2400" b="1" dirty="0"/>
              <a:t>Disadvantage of serial communication: </a:t>
            </a:r>
            <a:r>
              <a:rPr lang="en-US" sz="2400" b="1" i="1" dirty="0"/>
              <a:t>More time</a:t>
            </a:r>
            <a:r>
              <a:rPr lang="en-US" sz="2400" b="1" dirty="0"/>
              <a:t> </a:t>
            </a:r>
            <a:r>
              <a:rPr lang="en-US" sz="2400" dirty="0"/>
              <a:t>is</a:t>
            </a:r>
            <a:r>
              <a:rPr lang="en-US" sz="2400" b="1" dirty="0"/>
              <a:t> </a:t>
            </a:r>
            <a:r>
              <a:rPr lang="en-US" sz="2400" dirty="0"/>
              <a:t>required to transmit/receive compared to parallel communication.</a:t>
            </a:r>
          </a:p>
          <a:p>
            <a:endParaRPr lang="en-US" sz="2400" dirty="0"/>
          </a:p>
        </p:txBody>
      </p:sp>
    </p:spTree>
    <p:extLst>
      <p:ext uri="{BB962C8B-B14F-4D97-AF65-F5344CB8AC3E}">
        <p14:creationId xmlns:p14="http://schemas.microsoft.com/office/powerpoint/2010/main" val="2325958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BE603-E617-4756-94EF-876F98207324}"/>
              </a:ext>
            </a:extLst>
          </p:cNvPr>
          <p:cNvSpPr>
            <a:spLocks noGrp="1"/>
          </p:cNvSpPr>
          <p:nvPr>
            <p:ph type="title"/>
          </p:nvPr>
        </p:nvSpPr>
        <p:spPr>
          <a:xfrm>
            <a:off x="838200" y="421391"/>
            <a:ext cx="10515600" cy="1365206"/>
          </a:xfrm>
        </p:spPr>
        <p:txBody>
          <a:bodyPr/>
          <a:lstStyle/>
          <a:p>
            <a:r>
              <a:rPr lang="en-US" b="1" dirty="0">
                <a:solidFill>
                  <a:srgbClr val="002060"/>
                </a:solidFill>
              </a:rPr>
              <a:t>Types of Serial Communication</a:t>
            </a:r>
          </a:p>
        </p:txBody>
      </p:sp>
      <p:sp>
        <p:nvSpPr>
          <p:cNvPr id="3" name="Content Placeholder 2">
            <a:extLst>
              <a:ext uri="{FF2B5EF4-FFF2-40B4-BE49-F238E27FC236}">
                <a16:creationId xmlns:a16="http://schemas.microsoft.com/office/drawing/2014/main" id="{5690FE0B-9E40-46C8-A12F-8DA04A613014}"/>
              </a:ext>
            </a:extLst>
          </p:cNvPr>
          <p:cNvSpPr>
            <a:spLocks noGrp="1"/>
          </p:cNvSpPr>
          <p:nvPr>
            <p:ph idx="1"/>
          </p:nvPr>
        </p:nvSpPr>
        <p:spPr>
          <a:xfrm>
            <a:off x="838200" y="2197120"/>
            <a:ext cx="10648167" cy="3922326"/>
          </a:xfrm>
        </p:spPr>
        <p:txBody>
          <a:bodyPr/>
          <a:lstStyle/>
          <a:p>
            <a:pPr marL="0" indent="0" algn="just">
              <a:buNone/>
            </a:pPr>
            <a:r>
              <a:rPr lang="en-US" dirty="0" smtClean="0"/>
              <a:t>ATmega328 has 3 types of serial communication interfaces:</a:t>
            </a:r>
          </a:p>
          <a:p>
            <a:pPr marL="0" indent="0" algn="just">
              <a:buNone/>
            </a:pPr>
            <a:endParaRPr lang="en-US" dirty="0"/>
          </a:p>
          <a:p>
            <a:pPr marL="0" indent="0" algn="just">
              <a:buNone/>
            </a:pPr>
            <a:r>
              <a:rPr lang="en-US" dirty="0"/>
              <a:t>1. Universal Synchronous Asynchronous Receiver &amp; Transmitter (USART). </a:t>
            </a:r>
          </a:p>
          <a:p>
            <a:pPr marL="0" lvl="0" indent="0" algn="just">
              <a:buNone/>
            </a:pPr>
            <a:r>
              <a:rPr lang="en-US" dirty="0"/>
              <a:t>2. Serial Peripheral Interface (SPI).</a:t>
            </a:r>
          </a:p>
          <a:p>
            <a:pPr marL="0" lvl="0" indent="0" algn="just">
              <a:buNone/>
            </a:pPr>
            <a:r>
              <a:rPr lang="en-US" dirty="0"/>
              <a:t>3. Two Wire Interface (TWI)/ Inter-Integrated Circuit </a:t>
            </a:r>
            <a:r>
              <a:rPr lang="en-US" dirty="0" smtClean="0"/>
              <a:t>(I</a:t>
            </a:r>
            <a:r>
              <a:rPr lang="en-US" dirty="0" smtClean="0">
                <a:solidFill>
                  <a:schemeClr val="tx1"/>
                </a:solidFill>
              </a:rPr>
              <a:t>2C</a:t>
            </a:r>
            <a:r>
              <a:rPr lang="en-US" dirty="0"/>
              <a:t>).</a:t>
            </a:r>
          </a:p>
          <a:p>
            <a:endParaRPr lang="en-US" dirty="0"/>
          </a:p>
        </p:txBody>
      </p:sp>
    </p:spTree>
    <p:extLst>
      <p:ext uri="{BB962C8B-B14F-4D97-AF65-F5344CB8AC3E}">
        <p14:creationId xmlns:p14="http://schemas.microsoft.com/office/powerpoint/2010/main" val="1701892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C920E-CBF2-455D-B8A2-97092B640933}"/>
              </a:ext>
            </a:extLst>
          </p:cNvPr>
          <p:cNvSpPr>
            <a:spLocks noGrp="1"/>
          </p:cNvSpPr>
          <p:nvPr>
            <p:ph type="title"/>
          </p:nvPr>
        </p:nvSpPr>
        <p:spPr>
          <a:xfrm>
            <a:off x="838200" y="83765"/>
            <a:ext cx="10515600" cy="1325563"/>
          </a:xfrm>
        </p:spPr>
        <p:txBody>
          <a:bodyPr/>
          <a:lstStyle/>
          <a:p>
            <a:r>
              <a:rPr lang="en-US" b="1" dirty="0">
                <a:solidFill>
                  <a:srgbClr val="002060"/>
                </a:solidFill>
              </a:rPr>
              <a:t>USART vs UART</a:t>
            </a:r>
          </a:p>
        </p:txBody>
      </p:sp>
      <p:graphicFrame>
        <p:nvGraphicFramePr>
          <p:cNvPr id="5" name="Table 4">
            <a:extLst>
              <a:ext uri="{FF2B5EF4-FFF2-40B4-BE49-F238E27FC236}">
                <a16:creationId xmlns:a16="http://schemas.microsoft.com/office/drawing/2014/main" id="{391EF274-C7A4-4493-BE83-334816810599}"/>
              </a:ext>
            </a:extLst>
          </p:cNvPr>
          <p:cNvGraphicFramePr>
            <a:graphicFrameLocks noGrp="1"/>
          </p:cNvGraphicFramePr>
          <p:nvPr>
            <p:extLst>
              <p:ext uri="{D42A27DB-BD31-4B8C-83A1-F6EECF244321}">
                <p14:modId xmlns:p14="http://schemas.microsoft.com/office/powerpoint/2010/main" val="621605285"/>
              </p:ext>
            </p:extLst>
          </p:nvPr>
        </p:nvGraphicFramePr>
        <p:xfrm>
          <a:off x="450166" y="1155757"/>
          <a:ext cx="11183816" cy="5212080"/>
        </p:xfrm>
        <a:graphic>
          <a:graphicData uri="http://schemas.openxmlformats.org/drawingml/2006/table">
            <a:tbl>
              <a:tblPr firstRow="1" bandRow="1">
                <a:tableStyleId>{D7AC3CCA-C797-4891-BE02-D94E43425B78}</a:tableStyleId>
              </a:tblPr>
              <a:tblGrid>
                <a:gridCol w="2063372">
                  <a:extLst>
                    <a:ext uri="{9D8B030D-6E8A-4147-A177-3AD203B41FA5}">
                      <a16:colId xmlns:a16="http://schemas.microsoft.com/office/drawing/2014/main" val="2476640134"/>
                    </a:ext>
                  </a:extLst>
                </a:gridCol>
                <a:gridCol w="4314324">
                  <a:extLst>
                    <a:ext uri="{9D8B030D-6E8A-4147-A177-3AD203B41FA5}">
                      <a16:colId xmlns:a16="http://schemas.microsoft.com/office/drawing/2014/main" val="2004802023"/>
                    </a:ext>
                  </a:extLst>
                </a:gridCol>
                <a:gridCol w="4806120">
                  <a:extLst>
                    <a:ext uri="{9D8B030D-6E8A-4147-A177-3AD203B41FA5}">
                      <a16:colId xmlns:a16="http://schemas.microsoft.com/office/drawing/2014/main" val="4043409299"/>
                    </a:ext>
                  </a:extLst>
                </a:gridCol>
              </a:tblGrid>
              <a:tr h="345115">
                <a:tc>
                  <a:txBody>
                    <a:bodyPr/>
                    <a:lstStyle/>
                    <a:p>
                      <a:endParaRPr lang="en-US" dirty="0"/>
                    </a:p>
                  </a:txBody>
                  <a:tcPr>
                    <a:noFill/>
                  </a:tcPr>
                </a:tc>
                <a:tc>
                  <a:txBody>
                    <a:bodyPr/>
                    <a:lstStyle/>
                    <a:p>
                      <a:pPr algn="ctr"/>
                      <a:r>
                        <a:rPr lang="en-US" dirty="0"/>
                        <a:t>UART</a:t>
                      </a:r>
                    </a:p>
                  </a:txBody>
                  <a:tcPr>
                    <a:noFill/>
                  </a:tcPr>
                </a:tc>
                <a:tc>
                  <a:txBody>
                    <a:bodyPr/>
                    <a:lstStyle/>
                    <a:p>
                      <a:pPr algn="ctr"/>
                      <a:r>
                        <a:rPr lang="en-US" dirty="0"/>
                        <a:t>USART</a:t>
                      </a:r>
                    </a:p>
                  </a:txBody>
                  <a:tcPr>
                    <a:noFill/>
                  </a:tcPr>
                </a:tc>
                <a:extLst>
                  <a:ext uri="{0D108BD9-81ED-4DB2-BD59-A6C34878D82A}">
                    <a16:rowId xmlns:a16="http://schemas.microsoft.com/office/drawing/2014/main" val="1225554378"/>
                  </a:ext>
                </a:extLst>
              </a:tr>
              <a:tr h="595678">
                <a:tc>
                  <a:txBody>
                    <a:bodyPr/>
                    <a:lstStyle/>
                    <a:p>
                      <a:r>
                        <a:rPr lang="en-US" b="1" dirty="0"/>
                        <a:t>Full Name</a:t>
                      </a:r>
                    </a:p>
                  </a:txBody>
                  <a:tcPr>
                    <a:noFill/>
                  </a:tcPr>
                </a:tc>
                <a:tc>
                  <a:txBody>
                    <a:bodyPr/>
                    <a:lstStyle/>
                    <a:p>
                      <a:r>
                        <a:rPr lang="en-US" sz="1800" b="0" i="0" kern="1200" dirty="0">
                          <a:solidFill>
                            <a:schemeClr val="dk1"/>
                          </a:solidFill>
                          <a:effectLst/>
                          <a:latin typeface="+mn-lt"/>
                          <a:ea typeface="+mn-ea"/>
                          <a:cs typeface="+mn-cs"/>
                        </a:rPr>
                        <a:t>Universal Asynchronous Receiver/Transmitter</a:t>
                      </a:r>
                      <a:endParaRPr lang="en-US" dirty="0"/>
                    </a:p>
                  </a:txBody>
                  <a:tcPr>
                    <a:noFill/>
                  </a:tcPr>
                </a:tc>
                <a:tc>
                  <a:txBody>
                    <a:bodyPr/>
                    <a:lstStyle/>
                    <a:p>
                      <a:pPr algn="l"/>
                      <a:r>
                        <a:rPr lang="en-US" sz="1800" b="0" i="0" kern="1200" dirty="0">
                          <a:solidFill>
                            <a:schemeClr val="dk1"/>
                          </a:solidFill>
                          <a:effectLst/>
                          <a:latin typeface="+mn-lt"/>
                          <a:ea typeface="+mn-ea"/>
                          <a:cs typeface="+mn-cs"/>
                        </a:rPr>
                        <a:t>Universal Synchronous/Asynchronous Receiver/Transmitter</a:t>
                      </a:r>
                      <a:endParaRPr lang="en-US" dirty="0"/>
                    </a:p>
                  </a:txBody>
                  <a:tcPr>
                    <a:noFill/>
                  </a:tcPr>
                </a:tc>
                <a:extLst>
                  <a:ext uri="{0D108BD9-81ED-4DB2-BD59-A6C34878D82A}">
                    <a16:rowId xmlns:a16="http://schemas.microsoft.com/office/drawing/2014/main" val="3204338519"/>
                  </a:ext>
                </a:extLst>
              </a:tr>
              <a:tr h="595678">
                <a:tc>
                  <a:txBody>
                    <a:bodyPr/>
                    <a:lstStyle/>
                    <a:p>
                      <a:r>
                        <a:rPr lang="en-US" b="1" dirty="0"/>
                        <a:t>Data type and rate</a:t>
                      </a:r>
                    </a:p>
                  </a:txBody>
                  <a:tcPr>
                    <a:noFill/>
                  </a:tcPr>
                </a:tc>
                <a:tc>
                  <a:txBody>
                    <a:bodyPr/>
                    <a:lstStyle/>
                    <a:p>
                      <a:r>
                        <a:rPr lang="en-US" dirty="0"/>
                        <a:t>It generates asynchronous data, hence has </a:t>
                      </a:r>
                      <a:r>
                        <a:rPr lang="en-US" b="1" dirty="0"/>
                        <a:t>low data rate.</a:t>
                      </a:r>
                    </a:p>
                  </a:txBody>
                  <a:tcPr>
                    <a:noFill/>
                  </a:tcPr>
                </a:tc>
                <a:tc>
                  <a:txBody>
                    <a:bodyPr/>
                    <a:lstStyle/>
                    <a:p>
                      <a:r>
                        <a:rPr lang="en-US" dirty="0"/>
                        <a:t>It </a:t>
                      </a:r>
                      <a:r>
                        <a:rPr lang="en-US" sz="1800" b="0" i="0" kern="1200" dirty="0">
                          <a:solidFill>
                            <a:schemeClr val="dk1"/>
                          </a:solidFill>
                          <a:effectLst/>
                          <a:latin typeface="+mn-lt"/>
                          <a:ea typeface="+mn-ea"/>
                          <a:cs typeface="+mn-cs"/>
                        </a:rPr>
                        <a:t>generates clocked/synchronous data, hence has </a:t>
                      </a:r>
                      <a:r>
                        <a:rPr lang="en-US" sz="1800" b="1" i="0" kern="1200" dirty="0">
                          <a:solidFill>
                            <a:schemeClr val="dk1"/>
                          </a:solidFill>
                          <a:effectLst/>
                          <a:latin typeface="+mn-lt"/>
                          <a:ea typeface="+mn-ea"/>
                          <a:cs typeface="+mn-cs"/>
                        </a:rPr>
                        <a:t>higher data rate</a:t>
                      </a:r>
                      <a:r>
                        <a:rPr lang="en-US" sz="1800" b="0" i="0" kern="1200" dirty="0">
                          <a:solidFill>
                            <a:schemeClr val="dk1"/>
                          </a:solidFill>
                          <a:effectLst/>
                          <a:latin typeface="+mn-lt"/>
                          <a:ea typeface="+mn-ea"/>
                          <a:cs typeface="+mn-cs"/>
                        </a:rPr>
                        <a:t>.</a:t>
                      </a:r>
                      <a:endParaRPr lang="en-US" dirty="0"/>
                    </a:p>
                  </a:txBody>
                  <a:tcPr>
                    <a:noFill/>
                  </a:tcPr>
                </a:tc>
                <a:extLst>
                  <a:ext uri="{0D108BD9-81ED-4DB2-BD59-A6C34878D82A}">
                    <a16:rowId xmlns:a16="http://schemas.microsoft.com/office/drawing/2014/main" val="2156639631"/>
                  </a:ext>
                </a:extLst>
              </a:tr>
              <a:tr h="1616840">
                <a:tc>
                  <a:txBody>
                    <a:bodyPr/>
                    <a:lstStyle/>
                    <a:p>
                      <a:r>
                        <a:rPr lang="en-US" b="1" dirty="0"/>
                        <a:t>Baud rate</a:t>
                      </a:r>
                    </a:p>
                  </a:txBody>
                  <a:tcPr>
                    <a:noFill/>
                  </a:tcPr>
                </a:tc>
                <a:tc>
                  <a:txBody>
                    <a:bodyPr/>
                    <a:lstStyle/>
                    <a:p>
                      <a:pPr algn="just"/>
                      <a:r>
                        <a:rPr lang="en-US" sz="1800" b="0" i="0" kern="1200" dirty="0">
                          <a:solidFill>
                            <a:schemeClr val="dk1"/>
                          </a:solidFill>
                          <a:effectLst/>
                          <a:latin typeface="+mn-lt"/>
                          <a:ea typeface="+mn-ea"/>
                          <a:cs typeface="+mn-cs"/>
                        </a:rPr>
                        <a:t>Receiver </a:t>
                      </a:r>
                      <a:r>
                        <a:rPr lang="en-US" sz="1800" b="1" i="0" kern="1200" dirty="0">
                          <a:solidFill>
                            <a:schemeClr val="dk1"/>
                          </a:solidFill>
                          <a:effectLst/>
                          <a:latin typeface="+mn-lt"/>
                          <a:ea typeface="+mn-ea"/>
                          <a:cs typeface="+mn-cs"/>
                        </a:rPr>
                        <a:t>need to know baud rate </a:t>
                      </a:r>
                      <a:r>
                        <a:rPr lang="en-US" sz="1800" b="0" i="0" kern="1200" dirty="0">
                          <a:solidFill>
                            <a:schemeClr val="dk1"/>
                          </a:solidFill>
                          <a:effectLst/>
                          <a:latin typeface="+mn-lt"/>
                          <a:ea typeface="+mn-ea"/>
                          <a:cs typeface="+mn-cs"/>
                        </a:rPr>
                        <a:t>of the transmitter before communication to be established so that UART can generate clock internally and synchronize it with data stream with the help of transition of start bit.</a:t>
                      </a:r>
                      <a:endParaRPr lang="en-US" dirty="0"/>
                    </a:p>
                  </a:txBody>
                  <a:tcPr>
                    <a:noFill/>
                  </a:tcPr>
                </a:tc>
                <a:tc>
                  <a:txBody>
                    <a:bodyPr/>
                    <a:lstStyle/>
                    <a:p>
                      <a:pPr algn="just"/>
                      <a:r>
                        <a:rPr lang="en-US" sz="1800" b="0" i="0" kern="1200" dirty="0">
                          <a:solidFill>
                            <a:schemeClr val="dk1"/>
                          </a:solidFill>
                          <a:effectLst/>
                          <a:latin typeface="+mn-lt"/>
                          <a:ea typeface="+mn-ea"/>
                          <a:cs typeface="+mn-cs"/>
                        </a:rPr>
                        <a:t>Receiver </a:t>
                      </a:r>
                      <a:r>
                        <a:rPr lang="en-US" sz="1800" b="1" i="0" kern="1200" dirty="0">
                          <a:solidFill>
                            <a:schemeClr val="dk1"/>
                          </a:solidFill>
                          <a:effectLst/>
                          <a:latin typeface="+mn-lt"/>
                          <a:ea typeface="+mn-ea"/>
                          <a:cs typeface="+mn-cs"/>
                        </a:rPr>
                        <a:t>need not be required </a:t>
                      </a:r>
                      <a:r>
                        <a:rPr lang="en-US" sz="1800" b="0" i="0" kern="1200" dirty="0">
                          <a:solidFill>
                            <a:schemeClr val="dk1"/>
                          </a:solidFill>
                          <a:effectLst/>
                          <a:latin typeface="+mn-lt"/>
                          <a:ea typeface="+mn-ea"/>
                          <a:cs typeface="+mn-cs"/>
                        </a:rPr>
                        <a:t>to know the baud rate of the transmitter. This is derived from the clock signal and data line.</a:t>
                      </a:r>
                      <a:endParaRPr lang="en-US" dirty="0"/>
                    </a:p>
                  </a:txBody>
                  <a:tcPr>
                    <a:noFill/>
                  </a:tcPr>
                </a:tc>
                <a:extLst>
                  <a:ext uri="{0D108BD9-81ED-4DB2-BD59-A6C34878D82A}">
                    <a16:rowId xmlns:a16="http://schemas.microsoft.com/office/drawing/2014/main" val="1982867759"/>
                  </a:ext>
                </a:extLst>
              </a:tr>
              <a:tr h="1106259">
                <a:tc>
                  <a:txBody>
                    <a:bodyPr/>
                    <a:lstStyle/>
                    <a:p>
                      <a:r>
                        <a:rPr lang="en-US" b="1" dirty="0"/>
                        <a:t>Data Structure</a:t>
                      </a:r>
                    </a:p>
                  </a:txBody>
                  <a:tcPr>
                    <a:noFill/>
                  </a:tcPr>
                </a:tc>
                <a:tc>
                  <a:txBody>
                    <a:bodyPr/>
                    <a:lstStyle/>
                    <a:p>
                      <a:pPr algn="just"/>
                      <a:r>
                        <a:rPr lang="en-US" sz="1800" b="0" i="0" kern="1200" dirty="0">
                          <a:solidFill>
                            <a:schemeClr val="dk1"/>
                          </a:solidFill>
                          <a:effectLst/>
                          <a:latin typeface="+mn-lt"/>
                          <a:ea typeface="+mn-ea"/>
                          <a:cs typeface="+mn-cs"/>
                        </a:rPr>
                        <a:t>It uses </a:t>
                      </a:r>
                      <a:r>
                        <a:rPr lang="en-US" sz="1800" b="1" i="0" kern="1200" dirty="0">
                          <a:solidFill>
                            <a:schemeClr val="dk1"/>
                          </a:solidFill>
                          <a:effectLst/>
                          <a:latin typeface="+mn-lt"/>
                          <a:ea typeface="+mn-ea"/>
                          <a:cs typeface="+mn-cs"/>
                        </a:rPr>
                        <a:t>start bit (before data word), stop bits (one or two, after data word), parity bit (even or odd)</a:t>
                      </a:r>
                      <a:r>
                        <a:rPr lang="en-US" sz="1800" b="0" i="0" kern="1200" dirty="0">
                          <a:solidFill>
                            <a:schemeClr val="dk1"/>
                          </a:solidFill>
                          <a:effectLst/>
                          <a:latin typeface="+mn-lt"/>
                          <a:ea typeface="+mn-ea"/>
                          <a:cs typeface="+mn-cs"/>
                        </a:rPr>
                        <a:t> in its base format for data formatting.</a:t>
                      </a:r>
                      <a:endParaRPr lang="en-US" dirty="0"/>
                    </a:p>
                  </a:txBody>
                  <a:tcPr>
                    <a:noFill/>
                  </a:tcPr>
                </a:tc>
                <a:tc>
                  <a:txBody>
                    <a:bodyPr/>
                    <a:lstStyle/>
                    <a:p>
                      <a:pPr algn="just"/>
                      <a:r>
                        <a:rPr lang="en-US" sz="1800" b="0" i="0" kern="1200" dirty="0">
                          <a:solidFill>
                            <a:schemeClr val="dk1"/>
                          </a:solidFill>
                          <a:effectLst/>
                          <a:latin typeface="+mn-lt"/>
                          <a:ea typeface="+mn-ea"/>
                          <a:cs typeface="+mn-cs"/>
                        </a:rPr>
                        <a:t>USART can also generate data similar to UART. Hence </a:t>
                      </a:r>
                      <a:r>
                        <a:rPr lang="en-US" sz="1800" b="1" i="0" kern="1200" dirty="0">
                          <a:solidFill>
                            <a:schemeClr val="dk1"/>
                          </a:solidFill>
                          <a:effectLst/>
                          <a:latin typeface="+mn-lt"/>
                          <a:ea typeface="+mn-ea"/>
                          <a:cs typeface="+mn-cs"/>
                        </a:rPr>
                        <a:t>USART can be used as UART but reverse is not possible.</a:t>
                      </a:r>
                      <a:endParaRPr lang="en-US" b="1" dirty="0"/>
                    </a:p>
                  </a:txBody>
                  <a:tcPr>
                    <a:noFill/>
                  </a:tcPr>
                </a:tc>
                <a:extLst>
                  <a:ext uri="{0D108BD9-81ED-4DB2-BD59-A6C34878D82A}">
                    <a16:rowId xmlns:a16="http://schemas.microsoft.com/office/drawing/2014/main" val="4211226812"/>
                  </a:ext>
                </a:extLst>
              </a:tr>
              <a:tr h="345115">
                <a:tc>
                  <a:txBody>
                    <a:bodyPr/>
                    <a:lstStyle/>
                    <a:p>
                      <a:r>
                        <a:rPr lang="en-US" b="1" dirty="0"/>
                        <a:t>Protocol</a:t>
                      </a:r>
                    </a:p>
                  </a:txBody>
                  <a:tcPr>
                    <a:noFill/>
                  </a:tcPr>
                </a:tc>
                <a:tc>
                  <a:txBody>
                    <a:bodyPr/>
                    <a:lstStyle/>
                    <a:p>
                      <a:r>
                        <a:rPr lang="en-US" sz="1800" b="0" i="0" kern="1200" dirty="0">
                          <a:solidFill>
                            <a:schemeClr val="dk1"/>
                          </a:solidFill>
                          <a:effectLst/>
                          <a:latin typeface="+mn-lt"/>
                          <a:ea typeface="+mn-ea"/>
                          <a:cs typeface="+mn-cs"/>
                        </a:rPr>
                        <a:t>UART is </a:t>
                      </a:r>
                      <a:r>
                        <a:rPr lang="en-US" sz="1800" b="1" i="0" kern="1200" dirty="0">
                          <a:solidFill>
                            <a:schemeClr val="dk1"/>
                          </a:solidFill>
                          <a:effectLst/>
                          <a:latin typeface="+mn-lt"/>
                          <a:ea typeface="+mn-ea"/>
                          <a:cs typeface="+mn-cs"/>
                        </a:rPr>
                        <a:t>simple protocol </a:t>
                      </a:r>
                      <a:r>
                        <a:rPr lang="en-US" sz="1800" b="0" i="0" kern="1200" dirty="0">
                          <a:solidFill>
                            <a:schemeClr val="dk1"/>
                          </a:solidFill>
                          <a:effectLst/>
                          <a:latin typeface="+mn-lt"/>
                          <a:ea typeface="+mn-ea"/>
                          <a:cs typeface="+mn-cs"/>
                        </a:rPr>
                        <a:t>to generate data.</a:t>
                      </a:r>
                      <a:endParaRPr lang="en-US" dirty="0"/>
                    </a:p>
                  </a:txBody>
                  <a:tcPr>
                    <a:noFill/>
                  </a:tcPr>
                </a:tc>
                <a:tc>
                  <a:txBody>
                    <a:bodyPr/>
                    <a:lstStyle/>
                    <a:p>
                      <a:r>
                        <a:rPr lang="en-US" sz="1800" b="0" i="0" kern="1200" dirty="0">
                          <a:solidFill>
                            <a:schemeClr val="dk1"/>
                          </a:solidFill>
                          <a:effectLst/>
                          <a:latin typeface="+mn-lt"/>
                          <a:ea typeface="+mn-ea"/>
                          <a:cs typeface="+mn-cs"/>
                        </a:rPr>
                        <a:t>USART is </a:t>
                      </a:r>
                      <a:r>
                        <a:rPr lang="en-US" sz="1800" b="1" i="0" kern="1200" dirty="0">
                          <a:solidFill>
                            <a:schemeClr val="dk1"/>
                          </a:solidFill>
                          <a:effectLst/>
                          <a:latin typeface="+mn-lt"/>
                          <a:ea typeface="+mn-ea"/>
                          <a:cs typeface="+mn-cs"/>
                        </a:rPr>
                        <a:t>complex and uses many different protocols </a:t>
                      </a:r>
                      <a:r>
                        <a:rPr lang="en-US" sz="1800" b="0" i="0" kern="1200" dirty="0">
                          <a:solidFill>
                            <a:schemeClr val="dk1"/>
                          </a:solidFill>
                          <a:effectLst/>
                          <a:latin typeface="+mn-lt"/>
                          <a:ea typeface="+mn-ea"/>
                          <a:cs typeface="+mn-cs"/>
                        </a:rPr>
                        <a:t>to generate the data for transmissions.</a:t>
                      </a:r>
                      <a:endParaRPr lang="en-US" dirty="0"/>
                    </a:p>
                  </a:txBody>
                  <a:tcPr>
                    <a:noFill/>
                  </a:tcPr>
                </a:tc>
                <a:extLst>
                  <a:ext uri="{0D108BD9-81ED-4DB2-BD59-A6C34878D82A}">
                    <a16:rowId xmlns:a16="http://schemas.microsoft.com/office/drawing/2014/main" val="3456959763"/>
                  </a:ext>
                </a:extLst>
              </a:tr>
            </a:tbl>
          </a:graphicData>
        </a:graphic>
      </p:graphicFrame>
    </p:spTree>
    <p:extLst>
      <p:ext uri="{BB962C8B-B14F-4D97-AF65-F5344CB8AC3E}">
        <p14:creationId xmlns:p14="http://schemas.microsoft.com/office/powerpoint/2010/main" val="3810592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05490-3E06-4664-A0F9-5A0E12EEAD5D}"/>
              </a:ext>
            </a:extLst>
          </p:cNvPr>
          <p:cNvSpPr>
            <a:spLocks noGrp="1"/>
          </p:cNvSpPr>
          <p:nvPr>
            <p:ph type="title"/>
          </p:nvPr>
        </p:nvSpPr>
        <p:spPr>
          <a:xfrm>
            <a:off x="838200" y="83771"/>
            <a:ext cx="10515600" cy="1325563"/>
          </a:xfrm>
        </p:spPr>
        <p:txBody>
          <a:bodyPr/>
          <a:lstStyle/>
          <a:p>
            <a:r>
              <a:rPr lang="en-US" b="1" dirty="0">
                <a:solidFill>
                  <a:srgbClr val="002060"/>
                </a:solidFill>
              </a:rPr>
              <a:t>USART</a:t>
            </a:r>
          </a:p>
        </p:txBody>
      </p:sp>
      <p:sp>
        <p:nvSpPr>
          <p:cNvPr id="3" name="Content Placeholder 2">
            <a:extLst>
              <a:ext uri="{FF2B5EF4-FFF2-40B4-BE49-F238E27FC236}">
                <a16:creationId xmlns:a16="http://schemas.microsoft.com/office/drawing/2014/main" id="{C0281081-DA63-4E12-9E58-ABC58B25018F}"/>
              </a:ext>
            </a:extLst>
          </p:cNvPr>
          <p:cNvSpPr>
            <a:spLocks noGrp="1"/>
          </p:cNvSpPr>
          <p:nvPr>
            <p:ph idx="1"/>
          </p:nvPr>
        </p:nvSpPr>
        <p:spPr>
          <a:xfrm>
            <a:off x="838200" y="1069145"/>
            <a:ext cx="10515600" cy="4348163"/>
          </a:xfrm>
        </p:spPr>
        <p:txBody>
          <a:bodyPr/>
          <a:lstStyle/>
          <a:p>
            <a:r>
              <a:rPr lang="en-US" dirty="0"/>
              <a:t>It is an asynchronous serial communication.</a:t>
            </a:r>
          </a:p>
          <a:p>
            <a:r>
              <a:rPr lang="en-US" dirty="0"/>
              <a:t>It uses 2 pins in Port D:</a:t>
            </a:r>
          </a:p>
          <a:p>
            <a:pPr marL="0" indent="0">
              <a:buNone/>
            </a:pPr>
            <a:r>
              <a:rPr lang="en-US" dirty="0"/>
              <a:t>                       1. TXD/PD1 – The serial data transmission line.</a:t>
            </a:r>
          </a:p>
          <a:p>
            <a:pPr marL="0" indent="0">
              <a:buNone/>
            </a:pPr>
            <a:r>
              <a:rPr lang="en-US" dirty="0"/>
              <a:t>                       2. RXD/PD0 – The serial data reception line.  </a:t>
            </a:r>
          </a:p>
          <a:p>
            <a:r>
              <a:rPr lang="en-US" dirty="0"/>
              <a:t>Data is transmit/receive in a serial frame as follow:</a:t>
            </a:r>
          </a:p>
          <a:p>
            <a:pPr marL="0" indent="0">
              <a:buNone/>
            </a:pPr>
            <a:endParaRPr lang="en-US" dirty="0"/>
          </a:p>
        </p:txBody>
      </p:sp>
      <p:pic>
        <p:nvPicPr>
          <p:cNvPr id="9" name="Picture 8">
            <a:extLst>
              <a:ext uri="{FF2B5EF4-FFF2-40B4-BE49-F238E27FC236}">
                <a16:creationId xmlns:a16="http://schemas.microsoft.com/office/drawing/2014/main" id="{B757772E-06EE-4F94-87F2-077DD1075B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512" y="3539850"/>
            <a:ext cx="7800975" cy="3297043"/>
          </a:xfrm>
          <a:prstGeom prst="rect">
            <a:avLst/>
          </a:prstGeom>
        </p:spPr>
      </p:pic>
    </p:spTree>
    <p:extLst>
      <p:ext uri="{BB962C8B-B14F-4D97-AF65-F5344CB8AC3E}">
        <p14:creationId xmlns:p14="http://schemas.microsoft.com/office/powerpoint/2010/main" val="1053552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7837E-70B8-46B7-8AFA-539085F7413E}"/>
              </a:ext>
            </a:extLst>
          </p:cNvPr>
          <p:cNvSpPr>
            <a:spLocks noGrp="1"/>
          </p:cNvSpPr>
          <p:nvPr>
            <p:ph type="title"/>
          </p:nvPr>
        </p:nvSpPr>
        <p:spPr>
          <a:xfrm>
            <a:off x="838200" y="196309"/>
            <a:ext cx="10515600" cy="1325563"/>
          </a:xfrm>
        </p:spPr>
        <p:txBody>
          <a:bodyPr/>
          <a:lstStyle/>
          <a:p>
            <a:r>
              <a:rPr lang="en-US" b="1" dirty="0">
                <a:solidFill>
                  <a:srgbClr val="002060"/>
                </a:solidFill>
              </a:rPr>
              <a:t>USART</a:t>
            </a:r>
          </a:p>
        </p:txBody>
      </p:sp>
      <p:sp>
        <p:nvSpPr>
          <p:cNvPr id="3" name="Content Placeholder 2">
            <a:extLst>
              <a:ext uri="{FF2B5EF4-FFF2-40B4-BE49-F238E27FC236}">
                <a16:creationId xmlns:a16="http://schemas.microsoft.com/office/drawing/2014/main" id="{B75D36A7-5838-4265-9271-99473B5BE135}"/>
              </a:ext>
            </a:extLst>
          </p:cNvPr>
          <p:cNvSpPr>
            <a:spLocks noGrp="1"/>
          </p:cNvSpPr>
          <p:nvPr>
            <p:ph idx="1"/>
          </p:nvPr>
        </p:nvSpPr>
        <p:spPr>
          <a:xfrm>
            <a:off x="838200" y="1448976"/>
            <a:ext cx="10515600" cy="4910871"/>
          </a:xfrm>
        </p:spPr>
        <p:txBody>
          <a:bodyPr>
            <a:normAutofit/>
          </a:bodyPr>
          <a:lstStyle/>
          <a:p>
            <a:pPr algn="just"/>
            <a:r>
              <a:rPr lang="en-US" dirty="0"/>
              <a:t>Each bit is sent with a specific time duration τ, called </a:t>
            </a:r>
            <a:r>
              <a:rPr lang="en-US" b="1" dirty="0">
                <a:solidFill>
                  <a:srgbClr val="FF0000"/>
                </a:solidFill>
              </a:rPr>
              <a:t>bit-time</a:t>
            </a:r>
            <a:r>
              <a:rPr lang="en-US" dirty="0"/>
              <a:t>. The smaller is τ, the faster is data transmission. The rate of data transmission /reception is called the </a:t>
            </a:r>
            <a:r>
              <a:rPr lang="en-US" b="1" dirty="0">
                <a:solidFill>
                  <a:srgbClr val="FF0000"/>
                </a:solidFill>
              </a:rPr>
              <a:t>Baud rate</a:t>
            </a:r>
            <a:r>
              <a:rPr lang="en-US" dirty="0"/>
              <a:t>. Standard Baud rate: </a:t>
            </a:r>
            <a:r>
              <a:rPr lang="en-US" dirty="0" smtClean="0"/>
              <a:t> </a:t>
            </a:r>
            <a:r>
              <a:rPr lang="en-US" dirty="0"/>
              <a:t>2400, 4800, 9600, </a:t>
            </a:r>
            <a:r>
              <a:rPr lang="en-US" dirty="0" smtClean="0"/>
              <a:t>14400,19200</a:t>
            </a:r>
            <a:r>
              <a:rPr lang="en-US" dirty="0"/>
              <a:t>,. . </a:t>
            </a:r>
            <a:r>
              <a:rPr lang="en-US" i="1" dirty="0" smtClean="0"/>
              <a:t> </a:t>
            </a:r>
            <a:endParaRPr lang="en-US" dirty="0"/>
          </a:p>
          <a:p>
            <a:pPr algn="just"/>
            <a:r>
              <a:rPr lang="en-US" dirty="0"/>
              <a:t>In the ATmega328, the Baud rate is generated from internal clock. The Baud rates at the transmitter &amp; receptor </a:t>
            </a:r>
            <a:r>
              <a:rPr lang="en-US" b="1" dirty="0">
                <a:solidFill>
                  <a:srgbClr val="FF0000"/>
                </a:solidFill>
              </a:rPr>
              <a:t>must be the same </a:t>
            </a:r>
            <a:r>
              <a:rPr lang="en-US" dirty="0"/>
              <a:t>to avoid communication error. </a:t>
            </a:r>
            <a:r>
              <a:rPr lang="en-US" b="1" dirty="0">
                <a:solidFill>
                  <a:srgbClr val="00B050"/>
                </a:solidFill>
              </a:rPr>
              <a:t>The baud error should be &lt; ± 2% to avoid communication error</a:t>
            </a:r>
            <a:r>
              <a:rPr lang="en-US" b="1" dirty="0" smtClean="0">
                <a:solidFill>
                  <a:srgbClr val="00B050"/>
                </a:solidFill>
              </a:rPr>
              <a:t>.</a:t>
            </a:r>
          </a:p>
          <a:p>
            <a:pPr algn="just"/>
            <a:r>
              <a:rPr lang="en-US" b="1" dirty="0" smtClean="0"/>
              <a:t>Baud error= ((standard baud rate- calculated baud rate)/standard baud rate)x 100 %</a:t>
            </a:r>
            <a:endParaRPr lang="en-US" b="1" dirty="0"/>
          </a:p>
          <a:p>
            <a:endParaRPr lang="en-US" dirty="0"/>
          </a:p>
        </p:txBody>
      </p:sp>
    </p:spTree>
    <p:extLst>
      <p:ext uri="{BB962C8B-B14F-4D97-AF65-F5344CB8AC3E}">
        <p14:creationId xmlns:p14="http://schemas.microsoft.com/office/powerpoint/2010/main" val="2770614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7837E-70B8-46B7-8AFA-539085F7413E}"/>
              </a:ext>
            </a:extLst>
          </p:cNvPr>
          <p:cNvSpPr>
            <a:spLocks noGrp="1"/>
          </p:cNvSpPr>
          <p:nvPr>
            <p:ph type="title"/>
          </p:nvPr>
        </p:nvSpPr>
        <p:spPr>
          <a:xfrm>
            <a:off x="535709" y="196309"/>
            <a:ext cx="11185236" cy="1325563"/>
          </a:xfrm>
        </p:spPr>
        <p:txBody>
          <a:bodyPr/>
          <a:lstStyle/>
          <a:p>
            <a:r>
              <a:rPr lang="en-US" b="1" dirty="0" smtClean="0">
                <a:solidFill>
                  <a:schemeClr val="tx2">
                    <a:lumMod val="75000"/>
                  </a:schemeClr>
                </a:solidFill>
              </a:rPr>
              <a:t>USART : </a:t>
            </a:r>
            <a:r>
              <a:rPr lang="en-CA" b="1" dirty="0" smtClean="0">
                <a:solidFill>
                  <a:schemeClr val="tx2">
                    <a:lumMod val="75000"/>
                  </a:schemeClr>
                </a:solidFill>
              </a:rPr>
              <a:t>Internal Clock Generation – The Baud Rate Generator</a:t>
            </a:r>
            <a:endParaRPr lang="en-US" b="1" dirty="0">
              <a:solidFill>
                <a:schemeClr val="tx2">
                  <a:lumMod val="75000"/>
                </a:schemeClr>
              </a:solidFill>
            </a:endParaRPr>
          </a:p>
        </p:txBody>
      </p:sp>
      <p:sp>
        <p:nvSpPr>
          <p:cNvPr id="3" name="Content Placeholder 2">
            <a:extLst>
              <a:ext uri="{FF2B5EF4-FFF2-40B4-BE49-F238E27FC236}">
                <a16:creationId xmlns:a16="http://schemas.microsoft.com/office/drawing/2014/main" id="{B75D36A7-5838-4265-9271-99473B5BE135}"/>
              </a:ext>
            </a:extLst>
          </p:cNvPr>
          <p:cNvSpPr>
            <a:spLocks noGrp="1"/>
          </p:cNvSpPr>
          <p:nvPr>
            <p:ph idx="1"/>
          </p:nvPr>
        </p:nvSpPr>
        <p:spPr>
          <a:xfrm>
            <a:off x="886690" y="1448976"/>
            <a:ext cx="10467109" cy="4910871"/>
          </a:xfrm>
        </p:spPr>
        <p:txBody>
          <a:bodyPr>
            <a:normAutofit lnSpcReduction="10000"/>
          </a:bodyPr>
          <a:lstStyle/>
          <a:p>
            <a:pPr algn="just"/>
            <a:r>
              <a:rPr lang="en-CA" sz="3000" dirty="0" smtClean="0"/>
              <a:t>Internal </a:t>
            </a:r>
            <a:r>
              <a:rPr lang="en-CA" sz="3000" dirty="0"/>
              <a:t>clock generation is used for the asynchronous and the synchronous master modes </a:t>
            </a:r>
            <a:r>
              <a:rPr lang="en-CA" sz="3000" dirty="0" smtClean="0"/>
              <a:t>of operation</a:t>
            </a:r>
            <a:r>
              <a:rPr lang="en-CA" sz="3000" dirty="0"/>
              <a:t>. </a:t>
            </a:r>
            <a:endParaRPr lang="en-CA" sz="3000" dirty="0" smtClean="0"/>
          </a:p>
          <a:p>
            <a:pPr algn="just"/>
            <a:r>
              <a:rPr lang="en-CA" sz="3000" dirty="0" smtClean="0"/>
              <a:t>The </a:t>
            </a:r>
            <a:r>
              <a:rPr lang="en-CA" sz="3000" dirty="0"/>
              <a:t>USART Baud Rate Register (</a:t>
            </a:r>
            <a:r>
              <a:rPr lang="en-CA" sz="3000" dirty="0" err="1"/>
              <a:t>UBRRn</a:t>
            </a:r>
            <a:r>
              <a:rPr lang="en-CA" sz="3000" dirty="0"/>
              <a:t>) and the down-counter connected to it </a:t>
            </a:r>
            <a:r>
              <a:rPr lang="en-CA" sz="3000" dirty="0" smtClean="0"/>
              <a:t>functions </a:t>
            </a:r>
            <a:r>
              <a:rPr lang="en-CA" sz="3000" dirty="0"/>
              <a:t>as </a:t>
            </a:r>
            <a:r>
              <a:rPr lang="en-CA" sz="3000" dirty="0" smtClean="0"/>
              <a:t>a baud </a:t>
            </a:r>
            <a:r>
              <a:rPr lang="en-CA" sz="3000" dirty="0"/>
              <a:t>rate generator. </a:t>
            </a:r>
            <a:endParaRPr lang="en-CA" sz="3000" dirty="0" smtClean="0"/>
          </a:p>
          <a:p>
            <a:pPr algn="just"/>
            <a:r>
              <a:rPr lang="en-CA" sz="3000" dirty="0" smtClean="0"/>
              <a:t>The </a:t>
            </a:r>
            <a:r>
              <a:rPr lang="en-CA" sz="3000" dirty="0"/>
              <a:t>down-counter, running at system </a:t>
            </a:r>
            <a:r>
              <a:rPr lang="en-CA" sz="3000" dirty="0" smtClean="0"/>
              <a:t>oscillator clock frequency </a:t>
            </a:r>
            <a:r>
              <a:rPr lang="en-CA" sz="3000" dirty="0" smtClean="0"/>
              <a:t>(</a:t>
            </a:r>
            <a:r>
              <a:rPr lang="en-CA" sz="3000" dirty="0" err="1" smtClean="0"/>
              <a:t>fosc</a:t>
            </a:r>
            <a:r>
              <a:rPr lang="en-CA" sz="3000" dirty="0" smtClean="0"/>
              <a:t>), is loaded with the </a:t>
            </a:r>
            <a:r>
              <a:rPr lang="en-CA" sz="3000" dirty="0" err="1" smtClean="0"/>
              <a:t>UBRRn</a:t>
            </a:r>
            <a:r>
              <a:rPr lang="en-CA" sz="3000" dirty="0" smtClean="0"/>
              <a:t> value each time the counter has counted down to zero thus a</a:t>
            </a:r>
            <a:r>
              <a:rPr lang="en-CA" sz="3000" dirty="0" smtClean="0"/>
              <a:t> </a:t>
            </a:r>
            <a:r>
              <a:rPr lang="en-CA" sz="3000" dirty="0"/>
              <a:t>clock is </a:t>
            </a:r>
            <a:r>
              <a:rPr lang="en-CA" sz="3000" dirty="0" smtClean="0"/>
              <a:t>generated. </a:t>
            </a:r>
          </a:p>
          <a:p>
            <a:pPr algn="just"/>
            <a:r>
              <a:rPr lang="en-CA" sz="3000" dirty="0" smtClean="0"/>
              <a:t>The </a:t>
            </a:r>
            <a:r>
              <a:rPr lang="en-CA" sz="3000" dirty="0"/>
              <a:t>Transmitter divides </a:t>
            </a:r>
            <a:r>
              <a:rPr lang="en-CA" sz="3000" dirty="0" smtClean="0"/>
              <a:t>the baud </a:t>
            </a:r>
            <a:r>
              <a:rPr lang="en-CA" sz="3000" dirty="0"/>
              <a:t>rate generator clock output by </a:t>
            </a:r>
            <a:r>
              <a:rPr lang="en-CA" sz="3000" dirty="0">
                <a:solidFill>
                  <a:schemeClr val="accent1"/>
                </a:solidFill>
              </a:rPr>
              <a:t>2, 8 or 16 </a:t>
            </a:r>
            <a:r>
              <a:rPr lang="en-CA" sz="3000" dirty="0"/>
              <a:t>depending on mode. </a:t>
            </a:r>
            <a:endParaRPr lang="en-CA" sz="3000" dirty="0" smtClean="0"/>
          </a:p>
          <a:p>
            <a:pPr algn="just"/>
            <a:r>
              <a:rPr lang="en-CA" sz="3000" dirty="0" smtClean="0"/>
              <a:t>The </a:t>
            </a:r>
            <a:r>
              <a:rPr lang="en-CA" sz="3000" dirty="0"/>
              <a:t>baud rate generator output is used directly by the Receiver’s clock and data recovery </a:t>
            </a:r>
            <a:r>
              <a:rPr lang="en-CA" sz="3000" dirty="0" smtClean="0"/>
              <a:t>units.</a:t>
            </a:r>
          </a:p>
          <a:p>
            <a:pPr marL="0" indent="0" algn="just">
              <a:buNone/>
            </a:pPr>
            <a:endParaRPr lang="en-US" dirty="0"/>
          </a:p>
        </p:txBody>
      </p:sp>
    </p:spTree>
    <p:extLst>
      <p:ext uri="{BB962C8B-B14F-4D97-AF65-F5344CB8AC3E}">
        <p14:creationId xmlns:p14="http://schemas.microsoft.com/office/powerpoint/2010/main" val="2972484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49321" y="89358"/>
            <a:ext cx="6826199" cy="6768642"/>
          </a:xfrm>
          <a:prstGeom prst="rect">
            <a:avLst/>
          </a:prstGeom>
        </p:spPr>
      </p:pic>
    </p:spTree>
    <p:extLst>
      <p:ext uri="{BB962C8B-B14F-4D97-AF65-F5344CB8AC3E}">
        <p14:creationId xmlns:p14="http://schemas.microsoft.com/office/powerpoint/2010/main" val="26465007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BEF91E71D50F940B85C0B5ACD0773A0" ma:contentTypeVersion="2" ma:contentTypeDescription="Create a new document." ma:contentTypeScope="" ma:versionID="917e099a88cd64a042e1319552b7c651">
  <xsd:schema xmlns:xsd="http://www.w3.org/2001/XMLSchema" xmlns:xs="http://www.w3.org/2001/XMLSchema" xmlns:p="http://schemas.microsoft.com/office/2006/metadata/properties" xmlns:ns2="3c5bc391-c282-4689-8f0e-4caff40e9260" targetNamespace="http://schemas.microsoft.com/office/2006/metadata/properties" ma:root="true" ma:fieldsID="6235c56abcc9659f30877fe617670dea" ns2:_="">
    <xsd:import namespace="3c5bc391-c282-4689-8f0e-4caff40e926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c5bc391-c282-4689-8f0e-4caff40e926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89ED292-1D70-4CF2-9BE3-3704B2CA214A}"/>
</file>

<file path=customXml/itemProps2.xml><?xml version="1.0" encoding="utf-8"?>
<ds:datastoreItem xmlns:ds="http://schemas.openxmlformats.org/officeDocument/2006/customXml" ds:itemID="{BA382513-B007-4BDA-B23C-720F8BB61F7D}"/>
</file>

<file path=customXml/itemProps3.xml><?xml version="1.0" encoding="utf-8"?>
<ds:datastoreItem xmlns:ds="http://schemas.openxmlformats.org/officeDocument/2006/customXml" ds:itemID="{F9B6018A-ECB9-4AF9-AE61-B338D21F4060}"/>
</file>

<file path=docProps/app.xml><?xml version="1.0" encoding="utf-8"?>
<Properties xmlns="http://schemas.openxmlformats.org/officeDocument/2006/extended-properties" xmlns:vt="http://schemas.openxmlformats.org/officeDocument/2006/docPropsVTypes">
  <Template/>
  <TotalTime>589</TotalTime>
  <Words>2014</Words>
  <Application>Microsoft Office PowerPoint</Application>
  <PresentationFormat>Widescreen</PresentationFormat>
  <Paragraphs>219</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American International University-Bangladesh</vt:lpstr>
      <vt:lpstr>Data Transmission</vt:lpstr>
      <vt:lpstr>Serial Data Communication</vt:lpstr>
      <vt:lpstr>Types of Serial Communication</vt:lpstr>
      <vt:lpstr>USART vs UART</vt:lpstr>
      <vt:lpstr>USART</vt:lpstr>
      <vt:lpstr>USART</vt:lpstr>
      <vt:lpstr>USART : Internal Clock Generation – The Baud Rate Generator</vt:lpstr>
      <vt:lpstr>PowerPoint Presentation</vt:lpstr>
      <vt:lpstr>Example to practice: Find the baud rate for the three operating modes when fOSC  = 1MHz and UBRRn = 25. Calculate the baud error and comment whether there will be any communication error or not. </vt:lpstr>
      <vt:lpstr>Continuation: .</vt:lpstr>
      <vt:lpstr>USART- Arduino Libraries</vt:lpstr>
      <vt:lpstr>Advantage of USART</vt:lpstr>
      <vt:lpstr>Serial Peripheral Interfaces (SPI)</vt:lpstr>
      <vt:lpstr>Serial Peripheral Interfaces (SPI)</vt:lpstr>
      <vt:lpstr>SPI Arduino Libraries</vt:lpstr>
      <vt:lpstr>Advantages of SPI</vt:lpstr>
      <vt:lpstr>Disadvantages of SPI</vt:lpstr>
      <vt:lpstr>I2C(Inter-Integrated Circuit) A chip-to-chip protocol for communicating with low-speed peripherals </vt:lpstr>
      <vt:lpstr>I2C (Inter-Integrated Circuit)</vt:lpstr>
      <vt:lpstr>I2C Addresses</vt:lpstr>
      <vt:lpstr>Working of I2C in Arduino</vt:lpstr>
      <vt:lpstr>i2c_scanner </vt:lpstr>
      <vt:lpstr>PowerPoint Presentation</vt:lpstr>
      <vt:lpstr>PowerPoint Presentation</vt:lpstr>
      <vt:lpstr>Advantages of I2C</vt:lpstr>
      <vt:lpstr>Disadvantages of I2C</vt:lpstr>
      <vt:lpstr>RS232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American International University-Bangladesh</dc:title>
  <dc:creator>Administrator</dc:creator>
  <cp:lastModifiedBy>tahseen meem</cp:lastModifiedBy>
  <cp:revision>45</cp:revision>
  <dcterms:created xsi:type="dcterms:W3CDTF">2019-05-13T08:10:32Z</dcterms:created>
  <dcterms:modified xsi:type="dcterms:W3CDTF">2022-07-01T16:52:16Z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0x010100CBEF91E71D50F940B85C0B5ACD0773A0</vt:lpwstr>
  </property>
</Properties>
</file>