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sldIdLst>
    <p:sldId id="277" r:id="rId5"/>
    <p:sldId id="278" r:id="rId6"/>
    <p:sldId id="307" r:id="rId7"/>
    <p:sldId id="280" r:id="rId8"/>
    <p:sldId id="308" r:id="rId9"/>
    <p:sldId id="306" r:id="rId10"/>
    <p:sldId id="310" r:id="rId11"/>
    <p:sldId id="311" r:id="rId12"/>
    <p:sldId id="303" r:id="rId13"/>
    <p:sldId id="305" r:id="rId14"/>
    <p:sldId id="304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</a:rPr>
              <a:t>PULse</a:t>
            </a:r>
            <a:r>
              <a:rPr lang="en-US" sz="6000" dirty="0" smtClean="0">
                <a:solidFill>
                  <a:schemeClr val="bg1"/>
                </a:solidFill>
              </a:rPr>
              <a:t> width modulation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828904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By Tahseen </a:t>
            </a:r>
            <a:r>
              <a:rPr lang="en-US" dirty="0" err="1" smtClean="0">
                <a:solidFill>
                  <a:schemeClr val="bg1"/>
                </a:solidFill>
              </a:rPr>
              <a:t>Asma</a:t>
            </a:r>
            <a:r>
              <a:rPr lang="en-US" dirty="0" smtClean="0">
                <a:solidFill>
                  <a:schemeClr val="bg1"/>
                </a:solidFill>
              </a:rPr>
              <a:t> Meem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Phase correct </a:t>
            </a:r>
            <a:r>
              <a:rPr lang="en-CA" b="1" u="sng" dirty="0">
                <a:solidFill>
                  <a:schemeClr val="bg1"/>
                </a:solidFill>
              </a:rPr>
              <a:t>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58" y="898050"/>
            <a:ext cx="5853145" cy="3698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7" y="1236618"/>
            <a:ext cx="5320937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</a:rPr>
              <a:t>In phase correct PWM mode the counter is incremented until the counter value matches TOP. When the counter reaches TOP, it changes the count direction. </a:t>
            </a:r>
          </a:p>
          <a:p>
            <a:pPr marL="285750" lvl="0" indent="-28575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</a:rPr>
              <a:t>The TCNT0 value will be equal to TOP for one timer clock cycle. The timing diagram for the phase correct PWM mode is shown on Figure 12-7.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285750" lvl="0" indent="-28575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TCNT0 value is in the timing diagram shown as a histogram for illustrating the dual-slope operation.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285750" lvl="0" indent="-28575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diagram includes non-inverted and inverted PWM outputs. The small horizontal line marks on the TCNT0 slopes represent compare matches between OCR0x and TCNT0.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2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Phase correct </a:t>
            </a:r>
            <a:r>
              <a:rPr lang="en-CA" b="1" u="sng" dirty="0">
                <a:solidFill>
                  <a:schemeClr val="bg1"/>
                </a:solidFill>
              </a:rPr>
              <a:t>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4319451"/>
            <a:ext cx="11242766" cy="2229394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en-CA" sz="2000" dirty="0">
                <a:solidFill>
                  <a:schemeClr val="bg1"/>
                </a:solidFill>
              </a:rPr>
              <a:t>The Timer/Counter Overflow Flag (TOV0) is set each time the counter reaches BOTTOM. 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 smtClean="0">
                <a:solidFill>
                  <a:schemeClr val="bg1"/>
                </a:solidFill>
              </a:rPr>
              <a:t>Interrupt </a:t>
            </a:r>
            <a:r>
              <a:rPr lang="en-CA" sz="2000" dirty="0">
                <a:solidFill>
                  <a:schemeClr val="bg1"/>
                </a:solidFill>
              </a:rPr>
              <a:t>Flag can be used to generate an interrupt each time the counter reaches the </a:t>
            </a:r>
            <a:r>
              <a:rPr lang="en-CA" sz="2000" dirty="0" smtClean="0">
                <a:solidFill>
                  <a:schemeClr val="bg1"/>
                </a:solidFill>
              </a:rPr>
              <a:t>BOTTOM value. 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In </a:t>
            </a:r>
            <a:r>
              <a:rPr lang="en-CA" sz="2000" dirty="0">
                <a:solidFill>
                  <a:schemeClr val="bg1"/>
                </a:solidFill>
              </a:rPr>
              <a:t>phase correct PWM mode, the compare unit allows </a:t>
            </a:r>
            <a:r>
              <a:rPr lang="en-CA" sz="2000" dirty="0" smtClean="0">
                <a:solidFill>
                  <a:schemeClr val="bg1"/>
                </a:solidFill>
              </a:rPr>
              <a:t>the generation </a:t>
            </a:r>
            <a:r>
              <a:rPr lang="en-CA" sz="2000" dirty="0">
                <a:solidFill>
                  <a:schemeClr val="bg1"/>
                </a:solidFill>
              </a:rPr>
              <a:t>of PWM waveforms on </a:t>
            </a:r>
            <a:r>
              <a:rPr lang="en-CA" sz="2000" dirty="0" smtClean="0">
                <a:solidFill>
                  <a:schemeClr val="bg1"/>
                </a:solidFill>
              </a:rPr>
              <a:t>the OC0x </a:t>
            </a:r>
            <a:r>
              <a:rPr lang="en-CA" sz="2000" dirty="0">
                <a:solidFill>
                  <a:schemeClr val="bg1"/>
                </a:solidFill>
              </a:rPr>
              <a:t>pins. Setting the COM0x1:0 bits 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CA" sz="2000" dirty="0" smtClean="0">
                <a:solidFill>
                  <a:schemeClr val="bg1"/>
                </a:solidFill>
              </a:rPr>
              <a:t> </a:t>
            </a:r>
            <a:r>
              <a:rPr lang="en-CA" sz="2000" dirty="0">
                <a:solidFill>
                  <a:schemeClr val="bg1"/>
                </a:solidFill>
              </a:rPr>
              <a:t>will produce a non-inverted PWM. 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An </a:t>
            </a:r>
            <a:r>
              <a:rPr lang="en-CA" sz="2000" dirty="0" smtClean="0">
                <a:solidFill>
                  <a:schemeClr val="bg1"/>
                </a:solidFill>
              </a:rPr>
              <a:t>inverted PWM </a:t>
            </a:r>
            <a:r>
              <a:rPr lang="en-CA" sz="2000" dirty="0">
                <a:solidFill>
                  <a:schemeClr val="bg1"/>
                </a:solidFill>
              </a:rPr>
              <a:t>output can be generated by setting the COM0x1:0 </a:t>
            </a:r>
            <a:r>
              <a:rPr lang="en-CA" sz="2000" dirty="0" smtClean="0">
                <a:solidFill>
                  <a:schemeClr val="bg1"/>
                </a:solidFill>
              </a:rPr>
              <a:t>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en-CA" sz="2000" dirty="0" smtClean="0">
                <a:solidFill>
                  <a:schemeClr val="bg1"/>
                </a:solidFill>
              </a:rPr>
              <a:t>: </a:t>
            </a:r>
            <a:r>
              <a:rPr lang="en-CA" sz="2000" dirty="0">
                <a:solidFill>
                  <a:schemeClr val="bg1"/>
                </a:solidFill>
              </a:rPr>
              <a:t>Setting the COM0A0 bits </a:t>
            </a:r>
            <a:r>
              <a:rPr lang="en-CA" sz="2000" dirty="0" smtClean="0">
                <a:solidFill>
                  <a:schemeClr val="bg1"/>
                </a:solidFill>
              </a:rPr>
              <a:t>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01</a:t>
            </a:r>
            <a:r>
              <a:rPr lang="en-CA" sz="2000" dirty="0" smtClean="0">
                <a:solidFill>
                  <a:schemeClr val="bg1"/>
                </a:solidFill>
              </a:rPr>
              <a:t> </a:t>
            </a:r>
            <a:r>
              <a:rPr lang="en-CA" sz="2000" dirty="0">
                <a:solidFill>
                  <a:schemeClr val="bg1"/>
                </a:solidFill>
              </a:rPr>
              <a:t>allows the OC0A pin to toggle on Compare Matches if the WGM02 bit is set. This option </a:t>
            </a:r>
            <a:r>
              <a:rPr lang="en-CA" sz="2000" dirty="0" smtClean="0">
                <a:solidFill>
                  <a:schemeClr val="bg1"/>
                </a:solidFill>
              </a:rPr>
              <a:t>is not </a:t>
            </a:r>
            <a:r>
              <a:rPr lang="en-CA" sz="2000" dirty="0">
                <a:solidFill>
                  <a:schemeClr val="bg1"/>
                </a:solidFill>
              </a:rPr>
              <a:t>available for the OC0B pin (see Table 12-7 on page 108). 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chemeClr val="bg1"/>
                </a:solidFill>
              </a:rPr>
              <a:t/>
            </a:r>
            <a:br>
              <a:rPr lang="en-CA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31" y="1236618"/>
            <a:ext cx="6565282" cy="24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6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Phase correct </a:t>
            </a:r>
            <a:r>
              <a:rPr lang="en-CA" b="1" u="sng" dirty="0">
                <a:solidFill>
                  <a:schemeClr val="bg1"/>
                </a:solidFill>
              </a:rPr>
              <a:t>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1140822"/>
            <a:ext cx="11242766" cy="5651864"/>
          </a:xfrm>
        </p:spPr>
        <p:txBody>
          <a:bodyPr>
            <a:noAutofit/>
          </a:bodyPr>
          <a:lstStyle/>
          <a:p>
            <a:pPr algn="just">
              <a:buClrTx/>
            </a:pP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PWM waveform </a:t>
            </a:r>
            <a:r>
              <a:rPr lang="en-CA" sz="2000" dirty="0" smtClean="0">
                <a:solidFill>
                  <a:schemeClr val="bg1"/>
                </a:solidFill>
              </a:rPr>
              <a:t>is generated </a:t>
            </a:r>
            <a:r>
              <a:rPr lang="en-CA" sz="2000" dirty="0">
                <a:solidFill>
                  <a:schemeClr val="bg1"/>
                </a:solidFill>
              </a:rPr>
              <a:t>by clearing (or setting) the OC0x Register at the compare match between OCR0x </a:t>
            </a:r>
            <a:r>
              <a:rPr lang="en-CA" sz="2000" dirty="0" smtClean="0">
                <a:solidFill>
                  <a:schemeClr val="bg1"/>
                </a:solidFill>
              </a:rPr>
              <a:t>and TCNT0 </a:t>
            </a:r>
            <a:r>
              <a:rPr lang="en-CA" sz="2000" dirty="0">
                <a:solidFill>
                  <a:schemeClr val="bg1"/>
                </a:solidFill>
              </a:rPr>
              <a:t>when the counter increments, and setting (or clearing) the OC0x Register at </a:t>
            </a:r>
            <a:r>
              <a:rPr lang="en-CA" sz="2000" dirty="0" smtClean="0">
                <a:solidFill>
                  <a:schemeClr val="bg1"/>
                </a:solidFill>
              </a:rPr>
              <a:t>compare match </a:t>
            </a:r>
            <a:r>
              <a:rPr lang="en-CA" sz="2000" dirty="0">
                <a:solidFill>
                  <a:schemeClr val="bg1"/>
                </a:solidFill>
              </a:rPr>
              <a:t>between OCR0x and TCNT0 when the counter decrements.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PWM frequency for </a:t>
            </a:r>
            <a:r>
              <a:rPr lang="en-CA" sz="2000" dirty="0" smtClean="0">
                <a:solidFill>
                  <a:schemeClr val="bg1"/>
                </a:solidFill>
              </a:rPr>
              <a:t>the output </a:t>
            </a:r>
            <a:r>
              <a:rPr lang="en-CA" sz="2000" dirty="0">
                <a:solidFill>
                  <a:schemeClr val="bg1"/>
                </a:solidFill>
              </a:rPr>
              <a:t>when using phase correct PWM can be calculated by the following equation</a:t>
            </a:r>
            <a:r>
              <a:rPr lang="en-C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ClrTx/>
              <a:buNone/>
            </a:pP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N variable represents the </a:t>
            </a:r>
            <a:r>
              <a:rPr lang="en-CA" sz="2000" dirty="0" err="1">
                <a:solidFill>
                  <a:schemeClr val="bg1"/>
                </a:solidFill>
              </a:rPr>
              <a:t>prescale</a:t>
            </a:r>
            <a:r>
              <a:rPr lang="en-CA" sz="2000" dirty="0">
                <a:solidFill>
                  <a:schemeClr val="bg1"/>
                </a:solidFill>
              </a:rPr>
              <a:t> factor (1, 8, 64, 256, or 1024</a:t>
            </a:r>
            <a:r>
              <a:rPr lang="en-CA" sz="2000" dirty="0" smtClean="0">
                <a:solidFill>
                  <a:schemeClr val="bg1"/>
                </a:solidFill>
              </a:rPr>
              <a:t>).</a:t>
            </a:r>
          </a:p>
          <a:p>
            <a:pPr algn="just">
              <a:buClrTx/>
            </a:pPr>
            <a:r>
              <a:rPr lang="en-CA" sz="2000" dirty="0">
                <a:solidFill>
                  <a:srgbClr val="000000"/>
                </a:solidFill>
              </a:rPr>
              <a:t>The waveform generated will have a maximum frequency of fOC0 = </a:t>
            </a:r>
            <a:r>
              <a:rPr lang="en-CA" sz="2000" dirty="0" err="1" smtClean="0">
                <a:solidFill>
                  <a:srgbClr val="000000"/>
                </a:solidFill>
              </a:rPr>
              <a:t>fclk_I</a:t>
            </a:r>
            <a:r>
              <a:rPr lang="en-CA" sz="2000" dirty="0" smtClean="0">
                <a:solidFill>
                  <a:srgbClr val="000000"/>
                </a:solidFill>
              </a:rPr>
              <a:t>/O.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extreme values for the OCR0A Register represent special cases when generating a </a:t>
            </a:r>
            <a:r>
              <a:rPr lang="en-CA" sz="2000" dirty="0" smtClean="0">
                <a:solidFill>
                  <a:schemeClr val="bg1"/>
                </a:solidFill>
              </a:rPr>
              <a:t>PWM waveform </a:t>
            </a:r>
            <a:r>
              <a:rPr lang="en-CA" sz="2000" dirty="0">
                <a:solidFill>
                  <a:schemeClr val="bg1"/>
                </a:solidFill>
              </a:rPr>
              <a:t>output in the phase correct PWM mode.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If </a:t>
            </a:r>
            <a:r>
              <a:rPr lang="en-CA" sz="2000" dirty="0">
                <a:solidFill>
                  <a:schemeClr val="bg1"/>
                </a:solidFill>
              </a:rPr>
              <a:t>the OCR0A is set equal to BOTTOM, </a:t>
            </a:r>
            <a:r>
              <a:rPr lang="en-CA" sz="2000" dirty="0" smtClean="0">
                <a:solidFill>
                  <a:schemeClr val="bg1"/>
                </a:solidFill>
              </a:rPr>
              <a:t>the output </a:t>
            </a:r>
            <a:r>
              <a:rPr lang="en-CA" sz="2000" dirty="0">
                <a:solidFill>
                  <a:schemeClr val="bg1"/>
                </a:solidFill>
              </a:rPr>
              <a:t>will be continuously low and if set equal to MAX the output will be continuously high </a:t>
            </a:r>
            <a:r>
              <a:rPr lang="en-CA" sz="2000" dirty="0" smtClean="0">
                <a:solidFill>
                  <a:schemeClr val="bg1"/>
                </a:solidFill>
              </a:rPr>
              <a:t>for non-inverted </a:t>
            </a:r>
            <a:r>
              <a:rPr lang="en-CA" sz="2000" dirty="0">
                <a:solidFill>
                  <a:schemeClr val="bg1"/>
                </a:solidFill>
              </a:rPr>
              <a:t>PWM mode</a:t>
            </a:r>
            <a:r>
              <a:rPr lang="en-CA" sz="20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 </a:t>
            </a:r>
            <a:r>
              <a:rPr lang="en-CA" sz="2000" dirty="0">
                <a:solidFill>
                  <a:schemeClr val="bg1"/>
                </a:solidFill>
              </a:rPr>
              <a:t>For inverted PWM the output will have the opposite logic </a:t>
            </a:r>
            <a:r>
              <a:rPr lang="en-CA" sz="2000" dirty="0" smtClean="0">
                <a:solidFill>
                  <a:schemeClr val="bg1"/>
                </a:solidFill>
              </a:rPr>
              <a:t>values.</a:t>
            </a:r>
          </a:p>
          <a:p>
            <a:pPr marL="0" indent="0" algn="just">
              <a:buClrTx/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chemeClr val="bg1"/>
                </a:solidFill>
              </a:rPr>
              <a:t/>
            </a:r>
            <a:br>
              <a:rPr lang="en-CA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28" y="2648493"/>
            <a:ext cx="2236060" cy="8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Example to Self practice: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1140822"/>
            <a:ext cx="11242766" cy="5651864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en-CA" sz="2400" dirty="0" smtClean="0">
                <a:solidFill>
                  <a:schemeClr val="bg1"/>
                </a:solidFill>
              </a:rPr>
              <a:t>Calculate t</a:t>
            </a:r>
            <a:r>
              <a:rPr lang="en-CA" sz="2400" dirty="0" smtClean="0">
                <a:solidFill>
                  <a:schemeClr val="bg1"/>
                </a:solidFill>
              </a:rPr>
              <a:t>he </a:t>
            </a:r>
            <a:r>
              <a:rPr lang="en-CA" sz="2400" dirty="0">
                <a:solidFill>
                  <a:schemeClr val="bg1"/>
                </a:solidFill>
              </a:rPr>
              <a:t>PWM frequency for </a:t>
            </a:r>
            <a:r>
              <a:rPr lang="en-CA" sz="2400" dirty="0" smtClean="0">
                <a:solidFill>
                  <a:schemeClr val="bg1"/>
                </a:solidFill>
              </a:rPr>
              <a:t>the output </a:t>
            </a:r>
            <a:r>
              <a:rPr lang="en-CA" sz="2400" dirty="0">
                <a:solidFill>
                  <a:schemeClr val="bg1"/>
                </a:solidFill>
              </a:rPr>
              <a:t>when using </a:t>
            </a:r>
            <a:r>
              <a:rPr lang="en-CA" sz="2400" dirty="0" smtClean="0">
                <a:solidFill>
                  <a:schemeClr val="bg1"/>
                </a:solidFill>
              </a:rPr>
              <a:t>fast PWM mode and phase </a:t>
            </a:r>
            <a:r>
              <a:rPr lang="en-CA" sz="2400" dirty="0">
                <a:solidFill>
                  <a:schemeClr val="bg1"/>
                </a:solidFill>
              </a:rPr>
              <a:t>correct </a:t>
            </a:r>
            <a:r>
              <a:rPr lang="en-CA" sz="2400" dirty="0" smtClean="0">
                <a:solidFill>
                  <a:schemeClr val="bg1"/>
                </a:solidFill>
              </a:rPr>
              <a:t>PWM when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OC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CA" sz="2400" b="1" dirty="0" smtClean="0">
                <a:solidFill>
                  <a:schemeClr val="accent2">
                    <a:lumMod val="75000"/>
                  </a:schemeClr>
                </a:solidFill>
              </a:rPr>
              <a:t> is 10MHz</a:t>
            </a:r>
            <a:r>
              <a:rPr lang="en-CA" sz="2400" b="1" dirty="0" smtClean="0">
                <a:solidFill>
                  <a:schemeClr val="bg1"/>
                </a:solidFill>
              </a:rPr>
              <a:t> </a:t>
            </a:r>
            <a:r>
              <a:rPr lang="en-CA" sz="2400" dirty="0" smtClean="0">
                <a:solidFill>
                  <a:schemeClr val="bg1"/>
                </a:solidFill>
              </a:rPr>
              <a:t>and the pre-scale factors </a:t>
            </a:r>
            <a:r>
              <a:rPr lang="en-CA" sz="2400" dirty="0" smtClean="0">
                <a:solidFill>
                  <a:schemeClr val="bg1"/>
                </a:solidFill>
              </a:rPr>
              <a:t>are </a:t>
            </a:r>
            <a:r>
              <a:rPr lang="en-CA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, 8, 64, 256, or </a:t>
            </a:r>
            <a:r>
              <a:rPr lang="en-CA" sz="2400" b="1" dirty="0" smtClean="0">
                <a:solidFill>
                  <a:schemeClr val="accent2">
                    <a:lumMod val="75000"/>
                  </a:schemeClr>
                </a:solidFill>
              </a:rPr>
              <a:t>1024</a:t>
            </a:r>
            <a:r>
              <a:rPr lang="en-CA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CA" sz="2400" dirty="0" smtClean="0">
                <a:solidFill>
                  <a:schemeClr val="bg1"/>
                </a:solidFill>
              </a:rPr>
              <a:t> Comment on the results afterward.</a:t>
            </a:r>
            <a:endParaRPr lang="en-CA" sz="24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chemeClr val="bg1"/>
                </a:solidFill>
              </a:rPr>
              <a:t/>
            </a:r>
            <a:br>
              <a:rPr lang="en-CA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9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PWM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661851"/>
            <a:ext cx="11373393" cy="36837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dirty="0">
                <a:solidFill>
                  <a:schemeClr val="bg1"/>
                </a:solidFill>
              </a:rPr>
              <a:t>Pulse Width Modulation, or PWM, is a technique for getting analog results with digital means. Digital control is used to create a square wave, a signal switched between on and off. This on-off pattern can simulate voltages in between the full </a:t>
            </a:r>
            <a:r>
              <a:rPr lang="en-CA" sz="2400" dirty="0" smtClean="0">
                <a:solidFill>
                  <a:schemeClr val="bg1"/>
                </a:solidFill>
              </a:rPr>
              <a:t>VCC </a:t>
            </a:r>
            <a:r>
              <a:rPr lang="en-CA" sz="2400" dirty="0">
                <a:solidFill>
                  <a:schemeClr val="bg1"/>
                </a:solidFill>
              </a:rPr>
              <a:t>of the board (e.g., 5 V on </a:t>
            </a:r>
            <a:r>
              <a:rPr lang="en-CA" sz="2400" dirty="0" smtClean="0">
                <a:solidFill>
                  <a:schemeClr val="bg1"/>
                </a:solidFill>
              </a:rPr>
              <a:t>UNO) </a:t>
            </a:r>
            <a:r>
              <a:rPr lang="en-CA" sz="2400" dirty="0">
                <a:solidFill>
                  <a:schemeClr val="bg1"/>
                </a:solidFill>
              </a:rPr>
              <a:t>and off (0 Volts</a:t>
            </a:r>
            <a:r>
              <a:rPr lang="en-CA" sz="2400" dirty="0" smtClean="0">
                <a:solidFill>
                  <a:schemeClr val="bg1"/>
                </a:solidFill>
              </a:rPr>
              <a:t>). </a:t>
            </a:r>
            <a:r>
              <a:rPr lang="en-CA" sz="2400" dirty="0">
                <a:solidFill>
                  <a:schemeClr val="bg1"/>
                </a:solidFill>
              </a:rPr>
              <a:t>The duration of "on time" is called the pulse width. To get varying analog </a:t>
            </a:r>
            <a:r>
              <a:rPr lang="en-CA" sz="2400" dirty="0" smtClean="0">
                <a:solidFill>
                  <a:schemeClr val="bg1"/>
                </a:solidFill>
              </a:rPr>
              <a:t>values, the pulse width can be varied. </a:t>
            </a:r>
            <a:r>
              <a:rPr lang="en-CA" sz="2400" dirty="0">
                <a:solidFill>
                  <a:schemeClr val="bg1"/>
                </a:solidFill>
              </a:rPr>
              <a:t>If </a:t>
            </a:r>
            <a:r>
              <a:rPr lang="en-CA" sz="2400" dirty="0" smtClean="0">
                <a:solidFill>
                  <a:schemeClr val="bg1"/>
                </a:solidFill>
              </a:rPr>
              <a:t>this </a:t>
            </a:r>
            <a:r>
              <a:rPr lang="en-CA" sz="2400" dirty="0">
                <a:solidFill>
                  <a:schemeClr val="bg1"/>
                </a:solidFill>
              </a:rPr>
              <a:t>on-off pattern </a:t>
            </a:r>
            <a:r>
              <a:rPr lang="en-CA" sz="2400" dirty="0" smtClean="0">
                <a:solidFill>
                  <a:schemeClr val="bg1"/>
                </a:solidFill>
              </a:rPr>
              <a:t>is repeated fast </a:t>
            </a:r>
            <a:r>
              <a:rPr lang="en-CA" sz="2400" dirty="0">
                <a:solidFill>
                  <a:schemeClr val="bg1"/>
                </a:solidFill>
              </a:rPr>
              <a:t>enough with an </a:t>
            </a:r>
            <a:r>
              <a:rPr lang="en-CA" sz="2400" dirty="0" smtClean="0">
                <a:solidFill>
                  <a:schemeClr val="bg1"/>
                </a:solidFill>
              </a:rPr>
              <a:t>LED, </a:t>
            </a:r>
            <a:r>
              <a:rPr lang="en-CA" sz="2400" dirty="0">
                <a:solidFill>
                  <a:schemeClr val="bg1"/>
                </a:solidFill>
              </a:rPr>
              <a:t>for example, the result is as if the signal is a steady voltage between 0 and </a:t>
            </a:r>
            <a:r>
              <a:rPr lang="en-CA" sz="2400" dirty="0" err="1">
                <a:solidFill>
                  <a:schemeClr val="bg1"/>
                </a:solidFill>
              </a:rPr>
              <a:t>Vcc</a:t>
            </a:r>
            <a:r>
              <a:rPr lang="en-CA" sz="2400" dirty="0">
                <a:solidFill>
                  <a:schemeClr val="bg1"/>
                </a:solidFill>
              </a:rPr>
              <a:t> controlling the brightness of the LED.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51" y="3866606"/>
            <a:ext cx="8687656" cy="28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PWM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661851"/>
            <a:ext cx="11373393" cy="2865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dirty="0">
                <a:solidFill>
                  <a:schemeClr val="bg1"/>
                </a:solidFill>
              </a:rPr>
              <a:t>The Arduino's programming language makes PWM easy to use; simply call </a:t>
            </a:r>
            <a:r>
              <a:rPr lang="en-CA" sz="2400" b="1" dirty="0" err="1">
                <a:solidFill>
                  <a:schemeClr val="bg1"/>
                </a:solidFill>
              </a:rPr>
              <a:t>analogWrite</a:t>
            </a:r>
            <a:r>
              <a:rPr lang="en-CA" sz="2400" b="1" dirty="0">
                <a:solidFill>
                  <a:schemeClr val="bg1"/>
                </a:solidFill>
              </a:rPr>
              <a:t>(pin, </a:t>
            </a:r>
            <a:r>
              <a:rPr lang="en-CA" sz="2400" b="1" dirty="0" err="1">
                <a:solidFill>
                  <a:schemeClr val="bg1"/>
                </a:solidFill>
              </a:rPr>
              <a:t>dutyCycle</a:t>
            </a:r>
            <a:r>
              <a:rPr lang="en-CA" sz="2400" b="1" dirty="0">
                <a:solidFill>
                  <a:schemeClr val="bg1"/>
                </a:solidFill>
              </a:rPr>
              <a:t>), </a:t>
            </a:r>
            <a:r>
              <a:rPr lang="en-CA" sz="2400" dirty="0">
                <a:solidFill>
                  <a:schemeClr val="bg1"/>
                </a:solidFill>
              </a:rPr>
              <a:t>where </a:t>
            </a:r>
            <a:r>
              <a:rPr lang="en-CA" sz="2400" b="1" dirty="0" err="1">
                <a:solidFill>
                  <a:schemeClr val="accent2">
                    <a:lumMod val="75000"/>
                  </a:schemeClr>
                </a:solidFill>
              </a:rPr>
              <a:t>dutyCycle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 is a value from 0 to 255</a:t>
            </a:r>
            <a:r>
              <a:rPr lang="en-CA" sz="2400" dirty="0">
                <a:solidFill>
                  <a:schemeClr val="bg1"/>
                </a:solidFill>
              </a:rPr>
              <a:t>, and pin is one of the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PWM pins (3, 5, 6, 9, 10, or 11). </a:t>
            </a:r>
            <a:r>
              <a:rPr lang="en-CA" sz="2400" dirty="0">
                <a:solidFill>
                  <a:schemeClr val="bg1"/>
                </a:solidFill>
              </a:rPr>
              <a:t>The </a:t>
            </a:r>
            <a:r>
              <a:rPr lang="en-CA" sz="2400" b="1" dirty="0" err="1">
                <a:solidFill>
                  <a:schemeClr val="bg1"/>
                </a:solidFill>
              </a:rPr>
              <a:t>analogWrite</a:t>
            </a:r>
            <a:r>
              <a:rPr lang="en-CA" sz="2400" b="1" dirty="0">
                <a:solidFill>
                  <a:schemeClr val="bg1"/>
                </a:solidFill>
              </a:rPr>
              <a:t>() </a:t>
            </a:r>
            <a:r>
              <a:rPr lang="en-CA" sz="2400" dirty="0">
                <a:solidFill>
                  <a:schemeClr val="bg1"/>
                </a:solidFill>
              </a:rPr>
              <a:t>function provides a simple interface to the hardware PWM, but doesn't provide any control over frequency. </a:t>
            </a:r>
            <a:endParaRPr lang="en-CA" sz="2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CA" sz="2400" dirty="0">
                <a:solidFill>
                  <a:schemeClr val="bg1"/>
                </a:solidFill>
              </a:rPr>
              <a:t>The main PWM modes are "Fast PWM" and "Phase-correct PWM"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51" y="3866606"/>
            <a:ext cx="8687656" cy="28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05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51" y="1140822"/>
            <a:ext cx="4415246" cy="5651864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CA" sz="2000" dirty="0">
                <a:solidFill>
                  <a:schemeClr val="bg1"/>
                </a:solidFill>
              </a:rPr>
              <a:t>The fast Pulse Width Modulation or fast PWM mode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(WGM02:0 = 3 or 7) </a:t>
            </a:r>
            <a:r>
              <a:rPr lang="en-CA" sz="2000" dirty="0">
                <a:solidFill>
                  <a:schemeClr val="bg1"/>
                </a:solidFill>
              </a:rPr>
              <a:t>provides a </a:t>
            </a:r>
            <a:r>
              <a:rPr lang="en-CA" sz="2000" dirty="0" smtClean="0">
                <a:solidFill>
                  <a:schemeClr val="bg1"/>
                </a:solidFill>
              </a:rPr>
              <a:t>high-frequency </a:t>
            </a:r>
            <a:r>
              <a:rPr lang="en-CA" sz="2000" dirty="0">
                <a:solidFill>
                  <a:schemeClr val="bg1"/>
                </a:solidFill>
              </a:rPr>
              <a:t>PWM waveform generation option. The fast PWM differs from the other PWM option </a:t>
            </a:r>
            <a:r>
              <a:rPr lang="en-CA" sz="2000" dirty="0" smtClean="0">
                <a:solidFill>
                  <a:schemeClr val="bg1"/>
                </a:solidFill>
              </a:rPr>
              <a:t>in </a:t>
            </a:r>
            <a:r>
              <a:rPr lang="en-CA" sz="2000" dirty="0" smtClean="0">
                <a:solidFill>
                  <a:schemeClr val="bg1"/>
                </a:solidFill>
              </a:rPr>
              <a:t>its </a:t>
            </a:r>
            <a:r>
              <a:rPr lang="en-CA" sz="2000" dirty="0">
                <a:solidFill>
                  <a:schemeClr val="bg1"/>
                </a:solidFill>
              </a:rPr>
              <a:t>single-slope operation.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counter counts from BOTTOM to TOP </a:t>
            </a:r>
            <a:r>
              <a:rPr lang="en-CA" sz="2000" dirty="0" smtClean="0">
                <a:solidFill>
                  <a:schemeClr val="bg1"/>
                </a:solidFill>
              </a:rPr>
              <a:t>and then </a:t>
            </a:r>
            <a:r>
              <a:rPr lang="en-CA" sz="2000" dirty="0">
                <a:solidFill>
                  <a:schemeClr val="bg1"/>
                </a:solidFill>
              </a:rPr>
              <a:t>restarts from BOTTOM.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In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noninverting Compare Output mode</a:t>
            </a:r>
            <a:r>
              <a:rPr lang="en-CA" sz="2000" dirty="0">
                <a:solidFill>
                  <a:schemeClr val="bg1"/>
                </a:solidFill>
              </a:rPr>
              <a:t>, the Output Compare (OC0x) is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cleared</a:t>
            </a:r>
            <a:r>
              <a:rPr lang="en-CA" sz="2000" dirty="0">
                <a:solidFill>
                  <a:schemeClr val="bg1"/>
                </a:solidFill>
              </a:rPr>
              <a:t> on the compare </a:t>
            </a:r>
            <a:r>
              <a:rPr lang="en-CA" sz="2000" dirty="0" smtClean="0">
                <a:solidFill>
                  <a:schemeClr val="bg1"/>
                </a:solidFill>
              </a:rPr>
              <a:t>match between </a:t>
            </a:r>
            <a:r>
              <a:rPr lang="en-CA" sz="2000" dirty="0">
                <a:solidFill>
                  <a:schemeClr val="bg1"/>
                </a:solidFill>
              </a:rPr>
              <a:t>TCNT0 and OCR0x, and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CA" sz="2000" dirty="0">
                <a:solidFill>
                  <a:schemeClr val="bg1"/>
                </a:solidFill>
              </a:rPr>
              <a:t> at BOTTOM.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In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inverting Compare Output mode</a:t>
            </a:r>
            <a:r>
              <a:rPr lang="en-CA" sz="2000" dirty="0">
                <a:solidFill>
                  <a:schemeClr val="bg1"/>
                </a:solidFill>
              </a:rPr>
              <a:t>, the output is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CA" sz="2000" dirty="0">
                <a:solidFill>
                  <a:schemeClr val="bg1"/>
                </a:solidFill>
              </a:rPr>
              <a:t> on compare match and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cleared</a:t>
            </a:r>
            <a:r>
              <a:rPr lang="en-CA" sz="2000" dirty="0">
                <a:solidFill>
                  <a:schemeClr val="bg1"/>
                </a:solidFill>
              </a:rPr>
              <a:t> at BOTTOM</a:t>
            </a:r>
            <a:r>
              <a:rPr lang="en-CA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38" y="539931"/>
            <a:ext cx="7232062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8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1140822"/>
            <a:ext cx="10676708" cy="5408023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Due </a:t>
            </a:r>
            <a:r>
              <a:rPr lang="en-CA" sz="2400" dirty="0">
                <a:solidFill>
                  <a:schemeClr val="bg1"/>
                </a:solidFill>
              </a:rPr>
              <a:t>to the single-slope operation, </a:t>
            </a:r>
            <a:r>
              <a:rPr lang="en-CA" sz="2400" dirty="0" smtClean="0">
                <a:solidFill>
                  <a:schemeClr val="bg1"/>
                </a:solidFill>
              </a:rPr>
              <a:t>the operating </a:t>
            </a:r>
            <a:r>
              <a:rPr lang="en-CA" sz="2400" dirty="0">
                <a:solidFill>
                  <a:schemeClr val="bg1"/>
                </a:solidFill>
              </a:rPr>
              <a:t>frequency of the fast PWM mode can be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twice as high as </a:t>
            </a:r>
            <a:r>
              <a:rPr lang="en-CA" sz="2400" dirty="0">
                <a:solidFill>
                  <a:schemeClr val="bg1"/>
                </a:solidFill>
              </a:rPr>
              <a:t>the phase correct </a:t>
            </a:r>
            <a:r>
              <a:rPr lang="en-CA" sz="2400" dirty="0" smtClean="0">
                <a:solidFill>
                  <a:schemeClr val="bg1"/>
                </a:solidFill>
              </a:rPr>
              <a:t>PWM mode </a:t>
            </a:r>
            <a:r>
              <a:rPr lang="en-CA" sz="2400" dirty="0">
                <a:solidFill>
                  <a:schemeClr val="bg1"/>
                </a:solidFill>
              </a:rPr>
              <a:t>that </a:t>
            </a:r>
            <a:r>
              <a:rPr lang="en-CA" sz="2400" dirty="0" smtClean="0">
                <a:solidFill>
                  <a:schemeClr val="bg1"/>
                </a:solidFill>
              </a:rPr>
              <a:t>uses </a:t>
            </a:r>
            <a:r>
              <a:rPr lang="en-CA" sz="2400" dirty="0">
                <a:solidFill>
                  <a:schemeClr val="bg1"/>
                </a:solidFill>
              </a:rPr>
              <a:t>dual-slope operation. </a:t>
            </a:r>
            <a:endParaRPr lang="en-CA" sz="24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This </a:t>
            </a:r>
            <a:r>
              <a:rPr lang="en-CA" sz="2400" dirty="0">
                <a:solidFill>
                  <a:schemeClr val="bg1"/>
                </a:solidFill>
              </a:rPr>
              <a:t>high frequency makes the fast PWM mode well </a:t>
            </a:r>
            <a:r>
              <a:rPr lang="en-CA" sz="2400" dirty="0" smtClean="0">
                <a:solidFill>
                  <a:schemeClr val="bg1"/>
                </a:solidFill>
              </a:rPr>
              <a:t>suited for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power regulation, rectification, and DAC applications</a:t>
            </a:r>
            <a:r>
              <a:rPr lang="en-CA" sz="2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 </a:t>
            </a:r>
            <a:r>
              <a:rPr lang="en-CA" sz="2400" dirty="0">
                <a:solidFill>
                  <a:schemeClr val="bg1"/>
                </a:solidFill>
              </a:rPr>
              <a:t>High frequency allows physically </a:t>
            </a:r>
            <a:r>
              <a:rPr lang="en-CA" sz="2400" dirty="0" smtClean="0">
                <a:solidFill>
                  <a:schemeClr val="bg1"/>
                </a:solidFill>
              </a:rPr>
              <a:t>small-sized </a:t>
            </a:r>
            <a:r>
              <a:rPr lang="en-CA" sz="2400" dirty="0">
                <a:solidFill>
                  <a:schemeClr val="bg1"/>
                </a:solidFill>
              </a:rPr>
              <a:t>external components (coils, capacitors), and therefore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reduces</a:t>
            </a:r>
            <a:r>
              <a:rPr lang="en-CA" sz="2400" dirty="0">
                <a:solidFill>
                  <a:schemeClr val="bg1"/>
                </a:solidFill>
              </a:rPr>
              <a:t> total system </a:t>
            </a:r>
            <a:r>
              <a:rPr lang="en-CA" sz="2400" dirty="0" smtClean="0">
                <a:solidFill>
                  <a:schemeClr val="bg1"/>
                </a:solidFill>
              </a:rPr>
              <a:t>cost</a:t>
            </a:r>
            <a:r>
              <a:rPr lang="en-CA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ClrTx/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8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944" y="1006662"/>
            <a:ext cx="6021012" cy="3164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595" y="1236617"/>
            <a:ext cx="5251268" cy="505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</a:rPr>
              <a:t>In fast PWM mode, the counter is incremented until the counter value matches the TOP value. The counter is then cleared at the following timer clock cycle.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timing diagram for the fast PWM mode is shown in Figure 12-6.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TCNT0 value is in the timing diagram shown as a histogram for illustrating the single-slope operation.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diagram includes non-inverted and inverted PWM outputs.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small horizontal line marks on the TCNT0 slopes represent compare matches between OCR0x and TCNT0.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6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2632408"/>
            <a:ext cx="5129349" cy="984068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en-CA" sz="2000" dirty="0">
                <a:solidFill>
                  <a:srgbClr val="000000"/>
                </a:solidFill>
              </a:rPr>
              <a:t>In fast PWM mode, the compare unit allows </a:t>
            </a:r>
            <a:r>
              <a:rPr lang="en-CA" sz="2000" dirty="0" smtClean="0">
                <a:solidFill>
                  <a:srgbClr val="000000"/>
                </a:solidFill>
              </a:rPr>
              <a:t>the generation </a:t>
            </a:r>
            <a:r>
              <a:rPr lang="en-CA" sz="2000" dirty="0">
                <a:solidFill>
                  <a:srgbClr val="000000"/>
                </a:solidFill>
              </a:rPr>
              <a:t>of PWM waveforms on the OC0x </a:t>
            </a:r>
            <a:r>
              <a:rPr lang="en-CA" sz="2000" dirty="0" smtClean="0">
                <a:solidFill>
                  <a:srgbClr val="000000"/>
                </a:solidFill>
              </a:rPr>
              <a:t>pins. </a:t>
            </a:r>
            <a:r>
              <a:rPr lang="en-CA" sz="2000" dirty="0">
                <a:solidFill>
                  <a:srgbClr val="000000"/>
                </a:solidFill>
              </a:rPr>
              <a:t>Setting the COM0x1:0 bits to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10 </a:t>
            </a:r>
            <a:r>
              <a:rPr lang="en-CA" sz="2000" dirty="0">
                <a:solidFill>
                  <a:srgbClr val="000000"/>
                </a:solidFill>
              </a:rPr>
              <a:t>will produce a non-inverted PWM and an inverted PWM </a:t>
            </a:r>
            <a:r>
              <a:rPr lang="en-CA" sz="2000" dirty="0" smtClean="0">
                <a:solidFill>
                  <a:srgbClr val="000000"/>
                </a:solidFill>
              </a:rPr>
              <a:t>output can </a:t>
            </a:r>
            <a:r>
              <a:rPr lang="en-CA" sz="2000" dirty="0">
                <a:solidFill>
                  <a:srgbClr val="000000"/>
                </a:solidFill>
              </a:rPr>
              <a:t>be generated by setting the COM0x1:0 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en-CA" sz="2000" dirty="0" smtClean="0">
                <a:solidFill>
                  <a:srgbClr val="000000"/>
                </a:solidFill>
              </a:rPr>
              <a:t>:</a:t>
            </a:r>
            <a:r>
              <a:rPr lang="en-CA" sz="2000" dirty="0" smtClean="0"/>
              <a:t>  </a:t>
            </a:r>
            <a:r>
              <a:rPr lang="en-CA" sz="2000" dirty="0" smtClean="0">
                <a:solidFill>
                  <a:srgbClr val="000000"/>
                </a:solidFill>
              </a:rPr>
              <a:t>Setting </a:t>
            </a:r>
            <a:r>
              <a:rPr lang="en-CA" sz="2000" dirty="0">
                <a:solidFill>
                  <a:srgbClr val="000000"/>
                </a:solidFill>
              </a:rPr>
              <a:t>the COM0A1:0 bits 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01</a:t>
            </a:r>
            <a:r>
              <a:rPr lang="en-CA" sz="2000" dirty="0" smtClean="0">
                <a:solidFill>
                  <a:srgbClr val="000000"/>
                </a:solidFill>
              </a:rPr>
              <a:t> </a:t>
            </a:r>
            <a:r>
              <a:rPr lang="en-CA" sz="2000" dirty="0" smtClean="0">
                <a:solidFill>
                  <a:srgbClr val="000000"/>
                </a:solidFill>
              </a:rPr>
              <a:t>allows the </a:t>
            </a:r>
            <a:r>
              <a:rPr lang="en-CA" sz="2000" dirty="0">
                <a:solidFill>
                  <a:srgbClr val="000000"/>
                </a:solidFill>
              </a:rPr>
              <a:t>OC0A pin to toggle </a:t>
            </a:r>
            <a:r>
              <a:rPr lang="en-CA" sz="2000" dirty="0" smtClean="0">
                <a:solidFill>
                  <a:srgbClr val="000000"/>
                </a:solidFill>
              </a:rPr>
              <a:t>on Compare </a:t>
            </a:r>
            <a:r>
              <a:rPr lang="en-CA" sz="2000" dirty="0">
                <a:solidFill>
                  <a:srgbClr val="000000"/>
                </a:solidFill>
              </a:rPr>
              <a:t>Matches if the WGM02 bit is set. This option is not </a:t>
            </a:r>
            <a:r>
              <a:rPr lang="en-CA" sz="2000" dirty="0" smtClean="0">
                <a:solidFill>
                  <a:srgbClr val="000000"/>
                </a:solidFill>
              </a:rPr>
              <a:t>available for </a:t>
            </a:r>
            <a:r>
              <a:rPr lang="en-CA" sz="2000" dirty="0">
                <a:solidFill>
                  <a:srgbClr val="000000"/>
                </a:solidFill>
              </a:rPr>
              <a:t>the OC0B pin (see </a:t>
            </a:r>
            <a:r>
              <a:rPr lang="en-CA" sz="2000" dirty="0">
                <a:solidFill>
                  <a:srgbClr val="0000FF"/>
                </a:solidFill>
              </a:rPr>
              <a:t>Table 12-6 </a:t>
            </a:r>
            <a:r>
              <a:rPr lang="en-CA" sz="2000" dirty="0" smtClean="0">
                <a:solidFill>
                  <a:srgbClr val="000000"/>
                </a:solidFill>
              </a:rPr>
              <a:t>). </a:t>
            </a:r>
          </a:p>
          <a:p>
            <a:pPr marL="0" indent="0" algn="just">
              <a:buClrTx/>
              <a:buNone/>
            </a:pP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/>
              <a:t/>
            </a:r>
            <a:br>
              <a:rPr lang="en-CA" sz="2000" dirty="0"/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33" y="348344"/>
            <a:ext cx="6190613" cy="2898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93BA3-2DEF-47DC-9D6A-26CB3E39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26" y="4181563"/>
            <a:ext cx="9873798" cy="1207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7A922-FE95-43B1-B54F-C731DC101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927" y="5578275"/>
            <a:ext cx="9873797" cy="12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74" y="1524000"/>
            <a:ext cx="11495315" cy="5024845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dirty="0">
                <a:solidFill>
                  <a:srgbClr val="000000"/>
                </a:solidFill>
              </a:rPr>
              <a:t>actual OC0x value will only be visible </a:t>
            </a:r>
            <a:r>
              <a:rPr lang="en-CA" sz="2400" dirty="0" smtClean="0">
                <a:solidFill>
                  <a:srgbClr val="000000"/>
                </a:solidFill>
              </a:rPr>
              <a:t>on the </a:t>
            </a:r>
            <a:r>
              <a:rPr lang="en-CA" sz="2400" dirty="0">
                <a:solidFill>
                  <a:srgbClr val="000000"/>
                </a:solidFill>
              </a:rPr>
              <a:t>port pin if the data direction for the port pin is set as output. </a:t>
            </a:r>
            <a:endParaRPr lang="en-CA" sz="2400" dirty="0" smtClean="0">
              <a:solidFill>
                <a:srgbClr val="000000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dirty="0">
                <a:solidFill>
                  <a:srgbClr val="000000"/>
                </a:solidFill>
              </a:rPr>
              <a:t>PWM waveform is generated </a:t>
            </a:r>
            <a:r>
              <a:rPr lang="en-CA" sz="2400" dirty="0" smtClean="0">
                <a:solidFill>
                  <a:srgbClr val="000000"/>
                </a:solidFill>
              </a:rPr>
              <a:t>by setting </a:t>
            </a:r>
            <a:r>
              <a:rPr lang="en-CA" sz="2400" dirty="0">
                <a:solidFill>
                  <a:srgbClr val="000000"/>
                </a:solidFill>
              </a:rPr>
              <a:t>(or clearing) the OC0x Register at the compare match between OCR0x </a:t>
            </a:r>
            <a:r>
              <a:rPr lang="en-CA" sz="2400" dirty="0" smtClean="0">
                <a:solidFill>
                  <a:srgbClr val="000000"/>
                </a:solidFill>
              </a:rPr>
              <a:t>and TCNT0</a:t>
            </a:r>
            <a:r>
              <a:rPr lang="en-CA" sz="2400" dirty="0">
                <a:solidFill>
                  <a:srgbClr val="000000"/>
                </a:solidFill>
              </a:rPr>
              <a:t>, and clearing (or setting) the OC0x Register at the timer clock cycle the counter </a:t>
            </a:r>
            <a:r>
              <a:rPr lang="en-CA" sz="2400" dirty="0" smtClean="0">
                <a:solidFill>
                  <a:srgbClr val="000000"/>
                </a:solidFill>
              </a:rPr>
              <a:t>is cleared </a:t>
            </a:r>
            <a:r>
              <a:rPr lang="en-CA" sz="2400" dirty="0">
                <a:solidFill>
                  <a:srgbClr val="000000"/>
                </a:solidFill>
              </a:rPr>
              <a:t>(changes from TOP to BOTTOM</a:t>
            </a:r>
            <a:r>
              <a:rPr lang="en-CA" sz="2400" dirty="0" smtClean="0">
                <a:solidFill>
                  <a:srgbClr val="000000"/>
                </a:solidFill>
              </a:rPr>
              <a:t>). </a:t>
            </a:r>
            <a:endParaRPr lang="en-CA" sz="2400" dirty="0" smtClean="0">
              <a:solidFill>
                <a:srgbClr val="000000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dirty="0">
                <a:solidFill>
                  <a:srgbClr val="000000"/>
                </a:solidFill>
              </a:rPr>
              <a:t>PWM frequency for the output can be calculated by the following equation</a:t>
            </a:r>
            <a:r>
              <a:rPr lang="en-CA" sz="2400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buClrTx/>
            </a:pPr>
            <a:endParaRPr lang="en-CA" sz="2400" dirty="0">
              <a:solidFill>
                <a:srgbClr val="000000"/>
              </a:solidFill>
            </a:endParaRPr>
          </a:p>
          <a:p>
            <a:pPr marL="0" indent="0" algn="just">
              <a:buClrTx/>
              <a:buNone/>
            </a:pPr>
            <a:endParaRPr lang="en-CA" sz="2400" dirty="0" smtClean="0">
              <a:solidFill>
                <a:srgbClr val="000000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i="1" dirty="0">
                <a:solidFill>
                  <a:srgbClr val="000000"/>
                </a:solidFill>
              </a:rPr>
              <a:t>N </a:t>
            </a:r>
            <a:r>
              <a:rPr lang="en-CA" sz="2400" dirty="0">
                <a:solidFill>
                  <a:srgbClr val="000000"/>
                </a:solidFill>
              </a:rPr>
              <a:t>variable represents the </a:t>
            </a:r>
            <a:r>
              <a:rPr lang="en-CA" sz="2400" dirty="0" smtClean="0">
                <a:solidFill>
                  <a:srgbClr val="000000"/>
                </a:solidFill>
              </a:rPr>
              <a:t>pre-scale </a:t>
            </a:r>
            <a:r>
              <a:rPr lang="en-CA" sz="2400" dirty="0">
                <a:solidFill>
                  <a:srgbClr val="000000"/>
                </a:solidFill>
              </a:rPr>
              <a:t>factor (1, 8, 64, 256, or 1024</a:t>
            </a:r>
            <a:r>
              <a:rPr lang="en-CA" sz="2400" dirty="0" smtClean="0">
                <a:solidFill>
                  <a:srgbClr val="000000"/>
                </a:solidFill>
              </a:rPr>
              <a:t>). </a:t>
            </a:r>
            <a:endParaRPr lang="en-CA" sz="2400" dirty="0" smtClean="0">
              <a:solidFill>
                <a:srgbClr val="000000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dirty="0" smtClean="0">
                <a:solidFill>
                  <a:srgbClr val="000000"/>
                </a:solidFill>
              </a:rPr>
              <a:t>waveform generated </a:t>
            </a:r>
            <a:r>
              <a:rPr lang="en-CA" sz="2400" dirty="0">
                <a:solidFill>
                  <a:srgbClr val="000000"/>
                </a:solidFill>
              </a:rPr>
              <a:t>will have </a:t>
            </a:r>
            <a:r>
              <a:rPr lang="en-CA" sz="2400" dirty="0" smtClean="0">
                <a:solidFill>
                  <a:srgbClr val="000000"/>
                </a:solidFill>
              </a:rPr>
              <a:t>a maximum </a:t>
            </a:r>
            <a:r>
              <a:rPr lang="en-CA" sz="2400" dirty="0">
                <a:solidFill>
                  <a:srgbClr val="000000"/>
                </a:solidFill>
              </a:rPr>
              <a:t>frequency of f</a:t>
            </a:r>
            <a:r>
              <a:rPr lang="en-CA" dirty="0">
                <a:solidFill>
                  <a:srgbClr val="000000"/>
                </a:solidFill>
              </a:rPr>
              <a:t>OC</a:t>
            </a:r>
            <a:r>
              <a:rPr lang="en-CA" sz="2400" dirty="0">
                <a:solidFill>
                  <a:srgbClr val="000000"/>
                </a:solidFill>
              </a:rPr>
              <a:t>0 = </a:t>
            </a:r>
            <a:r>
              <a:rPr lang="en-CA" sz="2400" dirty="0" err="1">
                <a:solidFill>
                  <a:srgbClr val="000000"/>
                </a:solidFill>
              </a:rPr>
              <a:t>fclk_I</a:t>
            </a:r>
            <a:r>
              <a:rPr lang="en-CA" sz="2400" dirty="0">
                <a:solidFill>
                  <a:srgbClr val="000000"/>
                </a:solidFill>
              </a:rPr>
              <a:t>/O/2 when OCR0A is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set to zero</a:t>
            </a:r>
            <a:r>
              <a:rPr lang="en-CA" sz="2400" dirty="0" smtClean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buClrTx/>
              <a:buNone/>
            </a:pPr>
            <a:r>
              <a:rPr lang="en-CA" sz="2400" dirty="0" smtClean="0">
                <a:solidFill>
                  <a:srgbClr val="000000"/>
                </a:solidFill>
              </a:rPr>
              <a:t> </a:t>
            </a:r>
            <a:r>
              <a:rPr lang="en-CA" sz="2000" dirty="0"/>
              <a:t/>
            </a:r>
            <a:br>
              <a:rPr lang="en-CA" sz="2000" dirty="0"/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34" y="3780148"/>
            <a:ext cx="2765926" cy="7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Phase correct </a:t>
            </a:r>
            <a:r>
              <a:rPr lang="en-CA" b="1" u="sng" dirty="0">
                <a:solidFill>
                  <a:schemeClr val="bg1"/>
                </a:solidFill>
              </a:rPr>
              <a:t>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1140822"/>
            <a:ext cx="11242766" cy="5408023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The phase correct PWM mode (WGM02:0 = 1 or 5) provides a </a:t>
            </a:r>
            <a:r>
              <a:rPr lang="en-CA" sz="2400" dirty="0" smtClean="0">
                <a:solidFill>
                  <a:schemeClr val="bg1"/>
                </a:solidFill>
              </a:rPr>
              <a:t>high-resolution </a:t>
            </a:r>
            <a:r>
              <a:rPr lang="en-CA" sz="2400" dirty="0">
                <a:solidFill>
                  <a:schemeClr val="bg1"/>
                </a:solidFill>
              </a:rPr>
              <a:t>phase </a:t>
            </a:r>
            <a:r>
              <a:rPr lang="en-CA" sz="2400" dirty="0" smtClean="0">
                <a:solidFill>
                  <a:schemeClr val="bg1"/>
                </a:solidFill>
              </a:rPr>
              <a:t>correct PWM </a:t>
            </a:r>
            <a:r>
              <a:rPr lang="en-CA" sz="2400" dirty="0">
                <a:solidFill>
                  <a:schemeClr val="bg1"/>
                </a:solidFill>
              </a:rPr>
              <a:t>waveform generation option. The phase correct PWM mode is based on a </a:t>
            </a:r>
            <a:r>
              <a:rPr lang="en-CA" sz="2400" dirty="0" smtClean="0">
                <a:solidFill>
                  <a:schemeClr val="bg1"/>
                </a:solidFill>
              </a:rPr>
              <a:t>dual-slope operation</a:t>
            </a:r>
            <a:r>
              <a:rPr lang="en-CA" sz="2400" dirty="0">
                <a:solidFill>
                  <a:schemeClr val="bg1"/>
                </a:solidFill>
              </a:rPr>
              <a:t>. The counter counts repeatedly from BOTTOM to TOP and then from TOP to BOTTOM</a:t>
            </a:r>
            <a:r>
              <a:rPr lang="en-CA" sz="2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 In </a:t>
            </a:r>
            <a:r>
              <a:rPr lang="en-CA" sz="2400" dirty="0">
                <a:solidFill>
                  <a:schemeClr val="bg1"/>
                </a:solidFill>
              </a:rPr>
              <a:t>noninverting Compare Output mode, the Output Compare (OC0x) is cleared on the compare </a:t>
            </a:r>
            <a:r>
              <a:rPr lang="en-CA" sz="2400" dirty="0" smtClean="0">
                <a:solidFill>
                  <a:schemeClr val="bg1"/>
                </a:solidFill>
              </a:rPr>
              <a:t>match between </a:t>
            </a:r>
            <a:r>
              <a:rPr lang="en-CA" sz="2400" dirty="0">
                <a:solidFill>
                  <a:schemeClr val="bg1"/>
                </a:solidFill>
              </a:rPr>
              <a:t>TCNT0 and OCR0x while </a:t>
            </a:r>
            <a:r>
              <a:rPr lang="en-CA" sz="2400" dirty="0" smtClean="0">
                <a:solidFill>
                  <a:schemeClr val="bg1"/>
                </a:solidFill>
              </a:rPr>
              <a:t>up counting</a:t>
            </a:r>
            <a:r>
              <a:rPr lang="en-CA" sz="2400" dirty="0">
                <a:solidFill>
                  <a:schemeClr val="bg1"/>
                </a:solidFill>
              </a:rPr>
              <a:t>, and set on the compare match while </a:t>
            </a:r>
            <a:r>
              <a:rPr lang="en-CA" sz="2400" dirty="0" smtClean="0">
                <a:solidFill>
                  <a:schemeClr val="bg1"/>
                </a:solidFill>
              </a:rPr>
              <a:t>down counting</a:t>
            </a:r>
            <a:r>
              <a:rPr lang="en-CA" sz="2400" dirty="0">
                <a:solidFill>
                  <a:schemeClr val="bg1"/>
                </a:solidFill>
              </a:rPr>
              <a:t>. </a:t>
            </a:r>
            <a:endParaRPr lang="en-CA" sz="24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In </a:t>
            </a:r>
            <a:r>
              <a:rPr lang="en-CA" sz="2400" dirty="0">
                <a:solidFill>
                  <a:schemeClr val="bg1"/>
                </a:solidFill>
              </a:rPr>
              <a:t>inverting Output Compare mode, the operation is inverted. </a:t>
            </a:r>
            <a:endParaRPr lang="en-CA" sz="24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The </a:t>
            </a:r>
            <a:r>
              <a:rPr lang="en-CA" sz="2400" dirty="0">
                <a:solidFill>
                  <a:schemeClr val="bg1"/>
                </a:solidFill>
              </a:rPr>
              <a:t>dual-slope operation </a:t>
            </a:r>
            <a:r>
              <a:rPr lang="en-CA" sz="2400" dirty="0" smtClean="0">
                <a:solidFill>
                  <a:schemeClr val="bg1"/>
                </a:solidFill>
              </a:rPr>
              <a:t>has </a:t>
            </a:r>
            <a:r>
              <a:rPr lang="en-CA" sz="2400" dirty="0" smtClean="0">
                <a:solidFill>
                  <a:schemeClr val="bg1"/>
                </a:solidFill>
              </a:rPr>
              <a:t>a lower </a:t>
            </a:r>
            <a:r>
              <a:rPr lang="en-CA" sz="2400" dirty="0">
                <a:solidFill>
                  <a:schemeClr val="bg1"/>
                </a:solidFill>
              </a:rPr>
              <a:t>maximum operation frequency than </a:t>
            </a:r>
            <a:r>
              <a:rPr lang="en-CA" sz="2400" dirty="0" smtClean="0">
                <a:solidFill>
                  <a:schemeClr val="bg1"/>
                </a:solidFill>
              </a:rPr>
              <a:t>the single-slope </a:t>
            </a:r>
            <a:r>
              <a:rPr lang="en-CA" sz="2400" dirty="0">
                <a:solidFill>
                  <a:schemeClr val="bg1"/>
                </a:solidFill>
              </a:rPr>
              <a:t>operation</a:t>
            </a:r>
            <a:r>
              <a:rPr lang="en-CA" sz="2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 </a:t>
            </a:r>
            <a:r>
              <a:rPr lang="en-CA" sz="2400" dirty="0">
                <a:solidFill>
                  <a:schemeClr val="bg1"/>
                </a:solidFill>
              </a:rPr>
              <a:t>However, due to the symmetric feature of the dual-slope PWM modes, these modes are preferred for motor </a:t>
            </a:r>
            <a:r>
              <a:rPr lang="en-CA" sz="2400" dirty="0" smtClean="0">
                <a:solidFill>
                  <a:schemeClr val="bg1"/>
                </a:solidFill>
              </a:rPr>
              <a:t>control applications. </a:t>
            </a:r>
            <a:endParaRPr lang="en-CA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F91E71D50F940B85C0B5ACD0773A0" ma:contentTypeVersion="2" ma:contentTypeDescription="Create a new document." ma:contentTypeScope="" ma:versionID="917e099a88cd64a042e1319552b7c651">
  <xsd:schema xmlns:xsd="http://www.w3.org/2001/XMLSchema" xmlns:xs="http://www.w3.org/2001/XMLSchema" xmlns:p="http://schemas.microsoft.com/office/2006/metadata/properties" xmlns:ns2="3c5bc391-c282-4689-8f0e-4caff40e9260" targetNamespace="http://schemas.microsoft.com/office/2006/metadata/properties" ma:root="true" ma:fieldsID="6235c56abcc9659f30877fe617670dea" ns2:_="">
    <xsd:import namespace="3c5bc391-c282-4689-8f0e-4caff40e92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5bc391-c282-4689-8f0e-4caff40e9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C0A8B5-F015-475D-AA76-F6A7E2548E85}"/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www.w3.org/XML/1998/namespace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1282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PULse width modulation</vt:lpstr>
      <vt:lpstr>PWM</vt:lpstr>
      <vt:lpstr>PWM</vt:lpstr>
      <vt:lpstr>Fast PWM Mode </vt:lpstr>
      <vt:lpstr>Fast PWM Mode </vt:lpstr>
      <vt:lpstr>Fast PWM Mode </vt:lpstr>
      <vt:lpstr>Fast PWM Mode </vt:lpstr>
      <vt:lpstr>Fast PWM Mode </vt:lpstr>
      <vt:lpstr>Phase correct PWM Mode </vt:lpstr>
      <vt:lpstr>Phase correct PWM Mode </vt:lpstr>
      <vt:lpstr>Phase correct PWM Mode </vt:lpstr>
      <vt:lpstr>Phase correct PWM Mode </vt:lpstr>
      <vt:lpstr>Example to Self practice: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2022-07-11T14:12:00Z</dcterms:created>
  <dcterms:modified xsi:type="dcterms:W3CDTF">2022-07-15T16:51:16Z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0x010100CBEF91E71D50F940B85C0B5ACD0773A0</vt:lpwstr>
  </property>
</Properties>
</file>