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0"/>
  </p:notesMasterIdLst>
  <p:sldIdLst>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1" r:id="rId18"/>
    <p:sldId id="290" r:id="rId19"/>
    <p:sldId id="292" r:id="rId20"/>
    <p:sldId id="294" r:id="rId21"/>
    <p:sldId id="295" r:id="rId22"/>
    <p:sldId id="293" r:id="rId23"/>
    <p:sldId id="296" r:id="rId24"/>
    <p:sldId id="297" r:id="rId25"/>
    <p:sldId id="298" r:id="rId26"/>
    <p:sldId id="299" r:id="rId27"/>
    <p:sldId id="300" r:id="rId28"/>
    <p:sldId id="30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7/14/2022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7/14/2022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E59DB-4C5A-44A3-897C-FF6803F94296}"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6B6E0-E0F8-4800-BD74-7D33DFE5ED7E}"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DC824-D0E7-4046-8B44-4AAD1C4DE2CF}"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CD7CBA-5256-42F3-BAB5-33F095514AE3}"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B80C04-2E33-403B-B014-7E203A57326C}" type="datetime1">
              <a:rPr lang="en-US" smtClean="0"/>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2A49D-7D7F-4D69-A8AA-65D6B58C15F2}" type="datetime1">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2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7/14/2022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t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dirty="0" smtClean="0">
                <a:solidFill>
                  <a:schemeClr val="bg1"/>
                </a:solidFill>
              </a:rPr>
              <a:t>Processor</a:t>
            </a:r>
            <a:r>
              <a:rPr lang="en-US" sz="6000" dirty="0" smtClean="0"/>
              <a:t> </a:t>
            </a:r>
            <a:r>
              <a:rPr lang="en-US" sz="6000" dirty="0" smtClean="0">
                <a:solidFill>
                  <a:schemeClr val="bg1"/>
                </a:solidFill>
              </a:rPr>
              <a:t>logic</a:t>
            </a:r>
            <a:r>
              <a:rPr lang="en-US" sz="6000" dirty="0" smtClean="0"/>
              <a:t> </a:t>
            </a:r>
            <a:r>
              <a:rPr lang="en-US" sz="6000" dirty="0" smtClean="0">
                <a:solidFill>
                  <a:schemeClr val="bg1"/>
                </a:solidFill>
              </a:rPr>
              <a:t>design</a:t>
            </a:r>
            <a:endParaRPr lang="en-US" sz="6000" dirty="0">
              <a:solidFill>
                <a:schemeClr val="bg1"/>
              </a:solidFill>
            </a:endParaRP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4828904"/>
            <a:ext cx="7197726" cy="1240970"/>
          </a:xfrm>
        </p:spPr>
        <p:txBody>
          <a:bodyPr>
            <a:normAutofit/>
          </a:bodyPr>
          <a:lstStyle/>
          <a:p>
            <a:pPr algn="ctr"/>
            <a:r>
              <a:rPr lang="en-US" dirty="0" smtClean="0">
                <a:solidFill>
                  <a:schemeClr val="bg1"/>
                </a:solidFill>
              </a:rPr>
              <a:t>By Tahseen </a:t>
            </a:r>
            <a:r>
              <a:rPr lang="en-US" dirty="0" err="1" smtClean="0">
                <a:solidFill>
                  <a:schemeClr val="bg1"/>
                </a:solidFill>
              </a:rPr>
              <a:t>Asma</a:t>
            </a:r>
            <a:r>
              <a:rPr lang="en-US" dirty="0" smtClean="0">
                <a:solidFill>
                  <a:schemeClr val="bg1"/>
                </a:solidFill>
              </a:rPr>
              <a:t> Meem</a:t>
            </a:r>
            <a:endParaRPr lang="en-US" dirty="0">
              <a:solidFill>
                <a:schemeClr val="bg1"/>
              </a:solidFill>
            </a:endParaRP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117295"/>
            <a:ext cx="6282266" cy="888274"/>
          </a:xfrm>
        </p:spPr>
        <p:txBody>
          <a:bodyPr>
            <a:normAutofit/>
          </a:bodyPr>
          <a:lstStyle/>
          <a:p>
            <a:r>
              <a:rPr lang="en-US" b="1" u="sng" dirty="0" smtClean="0">
                <a:solidFill>
                  <a:schemeClr val="bg1"/>
                </a:solidFill>
              </a:rPr>
              <a:t>Design of arithmetic unit</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6" y="1005569"/>
                <a:ext cx="11100434" cy="5709557"/>
              </a:xfrm>
            </p:spPr>
            <p:txBody>
              <a:bodyPr>
                <a:normAutofit/>
              </a:bodyPr>
              <a:lstStyle/>
              <a:p>
                <a:pPr marL="0" indent="0" algn="just">
                  <a:buClrTx/>
                  <a:buNone/>
                </a:pPr>
                <a:r>
                  <a:rPr lang="en-CA" sz="2400" dirty="0" smtClean="0">
                    <a:solidFill>
                      <a:schemeClr val="bg1"/>
                    </a:solidFill>
                  </a:rPr>
                  <a:t>The condition illustrated in Fig.9-6(g) inserts all 1’s into B terminals. This produces a decrement operation F=A-1. To show this operation, consider a parallel adder with </a:t>
                </a:r>
                <a:r>
                  <a:rPr lang="en-CA" sz="2400" i="1" dirty="0" smtClean="0">
                    <a:solidFill>
                      <a:schemeClr val="bg1"/>
                    </a:solidFill>
                  </a:rPr>
                  <a:t>n</a:t>
                </a:r>
                <a:r>
                  <a:rPr lang="en-CA" sz="2400" dirty="0" smtClean="0">
                    <a:solidFill>
                      <a:schemeClr val="bg1"/>
                    </a:solidFill>
                  </a:rPr>
                  <a:t> full adder circuits. When the output carry is 1, it represents the number </a:t>
                </a:r>
                <a14:m>
                  <m:oMath xmlns:m="http://schemas.openxmlformats.org/officeDocument/2006/math">
                    <m:sSup>
                      <m:sSupPr>
                        <m:ctrlPr>
                          <a:rPr lang="en-CA" sz="2400" i="1" smtClean="0">
                            <a:solidFill>
                              <a:schemeClr val="bg1"/>
                            </a:solidFill>
                            <a:latin typeface="Cambria Math" panose="02040503050406030204" pitchFamily="18" charset="0"/>
                          </a:rPr>
                        </m:ctrlPr>
                      </m:sSupPr>
                      <m:e>
                        <m:r>
                          <a:rPr lang="en-CA" sz="2400" b="0" i="1" smtClean="0">
                            <a:solidFill>
                              <a:schemeClr val="bg1"/>
                            </a:solidFill>
                            <a:latin typeface="Cambria Math" panose="02040503050406030204" pitchFamily="18" charset="0"/>
                          </a:rPr>
                          <m:t>2</m:t>
                        </m:r>
                      </m:e>
                      <m:sup>
                        <m:r>
                          <a:rPr lang="en-CA" sz="2400" b="0" i="1" smtClean="0">
                            <a:solidFill>
                              <a:schemeClr val="bg1"/>
                            </a:solidFill>
                            <a:latin typeface="Cambria Math" panose="02040503050406030204" pitchFamily="18" charset="0"/>
                          </a:rPr>
                          <m:t>𝑛</m:t>
                        </m:r>
                      </m:sup>
                    </m:sSup>
                  </m:oMath>
                </a14:m>
                <a:r>
                  <a:rPr lang="en-CA" sz="2400" dirty="0" smtClean="0">
                    <a:solidFill>
                      <a:schemeClr val="bg1"/>
                    </a:solidFill>
                  </a:rPr>
                  <a:t> , because </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 in binary consists of a 1 followed by </a:t>
                </a:r>
                <a:r>
                  <a:rPr lang="en-CA" sz="2400" i="1" dirty="0" smtClean="0">
                    <a:solidFill>
                      <a:schemeClr val="bg1"/>
                    </a:solidFill>
                  </a:rPr>
                  <a:t>n</a:t>
                </a:r>
                <a:r>
                  <a:rPr lang="en-CA" sz="2400" dirty="0" smtClean="0">
                    <a:solidFill>
                      <a:schemeClr val="bg1"/>
                    </a:solidFill>
                  </a:rPr>
                  <a:t> 0’s. Subtracting 1 from </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 we obtain </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-1 which in binary is a number of</a:t>
                </a:r>
                <a:r>
                  <a:rPr lang="en-CA" sz="2400" i="1" dirty="0" smtClean="0">
                    <a:solidFill>
                      <a:schemeClr val="bg1"/>
                    </a:solidFill>
                  </a:rPr>
                  <a:t> n </a:t>
                </a:r>
                <a:r>
                  <a:rPr lang="en-CA" sz="2400" dirty="0" smtClean="0">
                    <a:solidFill>
                      <a:schemeClr val="bg1"/>
                    </a:solidFill>
                  </a:rPr>
                  <a:t>1’s. Adding </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-1 to A, we obtain F=A+</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-1=</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+A-1. If output carry </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 is removed then we obtain F=A-1.</a:t>
                </a: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smtClean="0">
                  <a:solidFill>
                    <a:schemeClr val="bg1"/>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314326" y="1005569"/>
                <a:ext cx="11100434" cy="5709557"/>
              </a:xfrm>
              <a:blipFill>
                <a:blip r:embed="rId2"/>
                <a:stretch>
                  <a:fillRect l="-879" r="-824"/>
                </a:stretch>
              </a:blipFill>
            </p:spPr>
            <p:txBody>
              <a:bodyPr/>
              <a:lstStyle/>
              <a:p>
                <a:r>
                  <a:rPr lang="en-CA">
                    <a:noFill/>
                  </a:rPr>
                  <a:t> </a:t>
                </a:r>
              </a:p>
            </p:txBody>
          </p:sp>
        </mc:Fallback>
      </mc:AlternateContent>
      <p:pic>
        <p:nvPicPr>
          <p:cNvPr id="5" name="Picture 4"/>
          <p:cNvPicPr>
            <a:picLocks noChangeAspect="1"/>
          </p:cNvPicPr>
          <p:nvPr/>
        </p:nvPicPr>
        <p:blipFill>
          <a:blip r:embed="rId3"/>
          <a:stretch>
            <a:fillRect/>
          </a:stretch>
        </p:blipFill>
        <p:spPr>
          <a:xfrm>
            <a:off x="1310639" y="3794760"/>
            <a:ext cx="9432879" cy="2790007"/>
          </a:xfrm>
          <a:prstGeom prst="rect">
            <a:avLst/>
          </a:prstGeom>
        </p:spPr>
      </p:pic>
    </p:spTree>
    <p:extLst>
      <p:ext uri="{BB962C8B-B14F-4D97-AF65-F5344CB8AC3E}">
        <p14:creationId xmlns:p14="http://schemas.microsoft.com/office/powerpoint/2010/main" val="26624189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117295"/>
            <a:ext cx="6282266" cy="888274"/>
          </a:xfrm>
        </p:spPr>
        <p:txBody>
          <a:bodyPr>
            <a:normAutofit/>
          </a:bodyPr>
          <a:lstStyle/>
          <a:p>
            <a:r>
              <a:rPr lang="en-US" b="1" u="sng" dirty="0" smtClean="0">
                <a:solidFill>
                  <a:schemeClr val="bg1"/>
                </a:solidFill>
              </a:rPr>
              <a:t>Design of arithmetic unit</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6" y="1188720"/>
            <a:ext cx="11100434" cy="5526406"/>
          </a:xfrm>
        </p:spPr>
        <p:txBody>
          <a:bodyPr>
            <a:normAutofit/>
          </a:bodyPr>
          <a:lstStyle/>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smtClean="0">
              <a:solidFill>
                <a:schemeClr val="bg1"/>
              </a:solidFill>
            </a:endParaRPr>
          </a:p>
        </p:txBody>
      </p:sp>
      <p:pic>
        <p:nvPicPr>
          <p:cNvPr id="4" name="Picture 3"/>
          <p:cNvPicPr>
            <a:picLocks noChangeAspect="1"/>
          </p:cNvPicPr>
          <p:nvPr/>
        </p:nvPicPr>
        <p:blipFill>
          <a:blip r:embed="rId2"/>
          <a:stretch>
            <a:fillRect/>
          </a:stretch>
        </p:blipFill>
        <p:spPr>
          <a:xfrm>
            <a:off x="685801" y="1188720"/>
            <a:ext cx="10439399" cy="5282337"/>
          </a:xfrm>
          <a:prstGeom prst="rect">
            <a:avLst/>
          </a:prstGeom>
        </p:spPr>
      </p:pic>
    </p:spTree>
    <p:extLst>
      <p:ext uri="{BB962C8B-B14F-4D97-AF65-F5344CB8AC3E}">
        <p14:creationId xmlns:p14="http://schemas.microsoft.com/office/powerpoint/2010/main" val="23839128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a:solidFill>
                  <a:schemeClr val="bg1"/>
                </a:solidFill>
              </a:rPr>
              <a:t>True/Complement, one/zero Circuit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6" y="1188720"/>
            <a:ext cx="11100434" cy="5526406"/>
          </a:xfrm>
        </p:spPr>
        <p:txBody>
          <a:bodyPr>
            <a:normAutofit/>
          </a:bodyPr>
          <a:lstStyle/>
          <a:p>
            <a:pPr marL="0" indent="0" algn="just">
              <a:buClrTx/>
              <a:buNone/>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smtClean="0">
              <a:solidFill>
                <a:schemeClr val="bg1"/>
              </a:solidFill>
            </a:endParaRPr>
          </a:p>
        </p:txBody>
      </p:sp>
      <p:sp>
        <p:nvSpPr>
          <p:cNvPr id="5" name="Rectangle 4"/>
          <p:cNvSpPr/>
          <p:nvPr/>
        </p:nvSpPr>
        <p:spPr>
          <a:xfrm>
            <a:off x="426720" y="1188721"/>
            <a:ext cx="11399520" cy="4893647"/>
          </a:xfrm>
          <a:prstGeom prst="rect">
            <a:avLst/>
          </a:prstGeom>
        </p:spPr>
        <p:txBody>
          <a:bodyPr wrap="square">
            <a:spAutoFit/>
          </a:bodyPr>
          <a:lstStyle/>
          <a:p>
            <a:pPr algn="just"/>
            <a:r>
              <a:rPr lang="en-CA" sz="2400" dirty="0">
                <a:solidFill>
                  <a:schemeClr val="bg1"/>
                </a:solidFill>
              </a:rPr>
              <a:t>The values of the Y inputs to the full-adder circuits are a function of selection variables </a:t>
            </a:r>
            <a:r>
              <a:rPr lang="en-CA" sz="2400" dirty="0" smtClean="0">
                <a:solidFill>
                  <a:schemeClr val="bg1"/>
                </a:solidFill>
              </a:rPr>
              <a:t>𝑆</a:t>
            </a:r>
            <a:r>
              <a:rPr lang="en-CA" sz="2000" dirty="0" smtClean="0">
                <a:solidFill>
                  <a:schemeClr val="bg1"/>
                </a:solidFill>
              </a:rPr>
              <a:t>1 </a:t>
            </a:r>
            <a:r>
              <a:rPr lang="en-CA" sz="2400" dirty="0" smtClean="0">
                <a:solidFill>
                  <a:schemeClr val="bg1"/>
                </a:solidFill>
              </a:rPr>
              <a:t>and 𝑆</a:t>
            </a:r>
            <a:r>
              <a:rPr lang="en-CA" sz="2000" dirty="0" smtClean="0">
                <a:solidFill>
                  <a:schemeClr val="bg1"/>
                </a:solidFill>
              </a:rPr>
              <a:t>0 .</a:t>
            </a:r>
          </a:p>
          <a:p>
            <a:pPr algn="just"/>
            <a:endParaRPr lang="en-CA" sz="2200" dirty="0" smtClean="0">
              <a:solidFill>
                <a:schemeClr val="bg1"/>
              </a:solidFill>
            </a:endParaRPr>
          </a:p>
          <a:p>
            <a:pPr algn="just"/>
            <a:endParaRPr lang="en-CA" sz="2200" dirty="0">
              <a:solidFill>
                <a:schemeClr val="bg1"/>
              </a:solidFill>
            </a:endParaRPr>
          </a:p>
          <a:p>
            <a:pPr algn="just"/>
            <a:endParaRPr lang="en-CA" sz="2200" dirty="0" smtClean="0">
              <a:solidFill>
                <a:schemeClr val="bg1"/>
              </a:solidFill>
            </a:endParaRPr>
          </a:p>
          <a:p>
            <a:pPr algn="just"/>
            <a:endParaRPr lang="en-CA" sz="2200" dirty="0">
              <a:solidFill>
                <a:schemeClr val="bg1"/>
              </a:solidFill>
            </a:endParaRPr>
          </a:p>
          <a:p>
            <a:pPr algn="just"/>
            <a:endParaRPr lang="en-CA" sz="2200" dirty="0" smtClean="0">
              <a:solidFill>
                <a:schemeClr val="bg1"/>
              </a:solidFill>
            </a:endParaRPr>
          </a:p>
          <a:p>
            <a:pPr algn="just"/>
            <a:endParaRPr lang="en-CA" sz="2200" dirty="0">
              <a:solidFill>
                <a:schemeClr val="bg1"/>
              </a:solidFill>
            </a:endParaRPr>
          </a:p>
          <a:p>
            <a:pPr algn="just"/>
            <a:endParaRPr lang="en-CA" sz="2200" dirty="0" smtClean="0">
              <a:solidFill>
                <a:schemeClr val="bg1"/>
              </a:solidFill>
            </a:endParaRPr>
          </a:p>
          <a:p>
            <a:pPr algn="just"/>
            <a:endParaRPr lang="en-CA" sz="2200" dirty="0" smtClean="0">
              <a:solidFill>
                <a:schemeClr val="bg1"/>
              </a:solidFill>
            </a:endParaRPr>
          </a:p>
          <a:p>
            <a:pPr algn="just"/>
            <a:endParaRPr lang="en-CA" sz="2200" dirty="0">
              <a:solidFill>
                <a:schemeClr val="bg1"/>
              </a:solidFill>
            </a:endParaRPr>
          </a:p>
          <a:p>
            <a:pPr algn="just"/>
            <a:r>
              <a:rPr lang="en-CA" sz="2200" dirty="0" smtClean="0">
                <a:solidFill>
                  <a:schemeClr val="bg1"/>
                </a:solidFill>
              </a:rPr>
              <a:t>The </a:t>
            </a:r>
            <a:r>
              <a:rPr lang="en-CA" sz="2200" dirty="0">
                <a:solidFill>
                  <a:schemeClr val="bg1"/>
                </a:solidFill>
              </a:rPr>
              <a:t>arithmetic circuit needs a combinational circuit in each stage specified by Boolean functions –</a:t>
            </a:r>
          </a:p>
          <a:p>
            <a:pPr algn="ctr"/>
            <a:r>
              <a:rPr lang="en-CA" sz="2200" dirty="0">
                <a:solidFill>
                  <a:schemeClr val="bg1"/>
                </a:solidFill>
              </a:rPr>
              <a:t>Xi = Ai</a:t>
            </a:r>
          </a:p>
          <a:p>
            <a:pPr algn="ctr"/>
            <a:r>
              <a:rPr lang="en-CA" sz="2200" dirty="0">
                <a:solidFill>
                  <a:schemeClr val="bg1"/>
                </a:solidFill>
              </a:rPr>
              <a:t>Yi = BiS0 + Bi’S1 , </a:t>
            </a:r>
            <a:r>
              <a:rPr lang="en-CA" sz="2200" dirty="0" err="1">
                <a:solidFill>
                  <a:schemeClr val="bg1"/>
                </a:solidFill>
              </a:rPr>
              <a:t>i</a:t>
            </a:r>
            <a:r>
              <a:rPr lang="en-CA" sz="2200" dirty="0">
                <a:solidFill>
                  <a:schemeClr val="bg1"/>
                </a:solidFill>
              </a:rPr>
              <a:t>= 1,2,3,...,n</a:t>
            </a:r>
          </a:p>
        </p:txBody>
      </p:sp>
      <p:pic>
        <p:nvPicPr>
          <p:cNvPr id="6" name="Picture 5"/>
          <p:cNvPicPr>
            <a:picLocks noChangeAspect="1"/>
          </p:cNvPicPr>
          <p:nvPr/>
        </p:nvPicPr>
        <p:blipFill>
          <a:blip r:embed="rId2"/>
          <a:stretch>
            <a:fillRect/>
          </a:stretch>
        </p:blipFill>
        <p:spPr>
          <a:xfrm>
            <a:off x="1570144" y="1989017"/>
            <a:ext cx="8540508" cy="2643943"/>
          </a:xfrm>
          <a:prstGeom prst="rect">
            <a:avLst/>
          </a:prstGeom>
        </p:spPr>
      </p:pic>
    </p:spTree>
    <p:extLst>
      <p:ext uri="{BB962C8B-B14F-4D97-AF65-F5344CB8AC3E}">
        <p14:creationId xmlns:p14="http://schemas.microsoft.com/office/powerpoint/2010/main" val="29848291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4 bit Arithmetic circuit </a:t>
            </a:r>
            <a:endParaRPr lang="en-US" b="1" u="sng" dirty="0">
              <a:solidFill>
                <a:schemeClr val="bg1"/>
              </a:solidFill>
            </a:endParaRPr>
          </a:p>
        </p:txBody>
      </p:sp>
      <p:pic>
        <p:nvPicPr>
          <p:cNvPr id="7" name="Picture 6"/>
          <p:cNvPicPr>
            <a:picLocks noChangeAspect="1"/>
          </p:cNvPicPr>
          <p:nvPr/>
        </p:nvPicPr>
        <p:blipFill rotWithShape="1">
          <a:blip r:embed="rId2"/>
          <a:srcRect r="3247"/>
          <a:stretch/>
        </p:blipFill>
        <p:spPr>
          <a:xfrm>
            <a:off x="5699494" y="226423"/>
            <a:ext cx="6126746" cy="6383383"/>
          </a:xfrm>
          <a:prstGeom prst="rect">
            <a:avLst/>
          </a:prstGeom>
        </p:spPr>
      </p:pic>
    </p:spTree>
    <p:extLst>
      <p:ext uri="{BB962C8B-B14F-4D97-AF65-F5344CB8AC3E}">
        <p14:creationId xmlns:p14="http://schemas.microsoft.com/office/powerpoint/2010/main" val="15459880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02325" y="117295"/>
            <a:ext cx="9860279" cy="888274"/>
          </a:xfrm>
        </p:spPr>
        <p:txBody>
          <a:bodyPr>
            <a:normAutofit/>
          </a:bodyPr>
          <a:lstStyle/>
          <a:p>
            <a:r>
              <a:rPr lang="en-US" b="1" u="sng" dirty="0" smtClean="0">
                <a:solidFill>
                  <a:schemeClr val="bg1"/>
                </a:solidFill>
              </a:rPr>
              <a:t>4 bit Adder/</a:t>
            </a:r>
            <a:r>
              <a:rPr lang="en-US" b="1" u="sng" dirty="0" err="1" smtClean="0">
                <a:solidFill>
                  <a:schemeClr val="bg1"/>
                </a:solidFill>
              </a:rPr>
              <a:t>subtractor</a:t>
            </a:r>
            <a:r>
              <a:rPr lang="en-US" b="1" u="sng" dirty="0" smtClean="0">
                <a:solidFill>
                  <a:schemeClr val="bg1"/>
                </a:solidFill>
              </a:rPr>
              <a:t> circuit </a:t>
            </a:r>
            <a:endParaRPr lang="en-US" b="1" u="sng" dirty="0">
              <a:solidFill>
                <a:schemeClr val="bg1"/>
              </a:solidFill>
            </a:endParaRPr>
          </a:p>
        </p:txBody>
      </p:sp>
      <p:sp>
        <p:nvSpPr>
          <p:cNvPr id="5" name="Rectangle 4"/>
          <p:cNvSpPr/>
          <p:nvPr/>
        </p:nvSpPr>
        <p:spPr>
          <a:xfrm>
            <a:off x="470263" y="938233"/>
            <a:ext cx="5791200" cy="2462213"/>
          </a:xfrm>
          <a:prstGeom prst="rect">
            <a:avLst/>
          </a:prstGeom>
        </p:spPr>
        <p:txBody>
          <a:bodyPr wrap="square">
            <a:spAutoFit/>
          </a:bodyPr>
          <a:lstStyle/>
          <a:p>
            <a:pPr algn="just"/>
            <a:r>
              <a:rPr lang="en-CA" sz="2200" b="1" u="sng" dirty="0" smtClean="0">
                <a:solidFill>
                  <a:schemeClr val="accent6">
                    <a:lumMod val="75000"/>
                  </a:schemeClr>
                </a:solidFill>
              </a:rPr>
              <a:t>HOMEWORK: </a:t>
            </a:r>
            <a:r>
              <a:rPr lang="en-CA" sz="2200" dirty="0" smtClean="0">
                <a:solidFill>
                  <a:schemeClr val="bg1"/>
                </a:solidFill>
              </a:rPr>
              <a:t>Design </a:t>
            </a:r>
            <a:r>
              <a:rPr lang="en-CA" sz="2200" dirty="0">
                <a:solidFill>
                  <a:schemeClr val="bg1"/>
                </a:solidFill>
              </a:rPr>
              <a:t>an adder/</a:t>
            </a:r>
            <a:r>
              <a:rPr lang="en-CA" sz="2200" dirty="0" err="1">
                <a:solidFill>
                  <a:schemeClr val="bg1"/>
                </a:solidFill>
              </a:rPr>
              <a:t>subtractor</a:t>
            </a:r>
            <a:r>
              <a:rPr lang="en-CA" sz="2200" dirty="0">
                <a:solidFill>
                  <a:schemeClr val="bg1"/>
                </a:solidFill>
              </a:rPr>
              <a:t> circuit with one selection variable s and two inputs A and B: when s= 0 the circuit performs A+B. When S=1 the circuit performs A-B by taking the 2’s complement of B</a:t>
            </a:r>
            <a:r>
              <a:rPr lang="en-CA" sz="2200" dirty="0" smtClean="0">
                <a:solidFill>
                  <a:schemeClr val="bg1"/>
                </a:solidFill>
              </a:rPr>
              <a:t>.</a:t>
            </a:r>
          </a:p>
          <a:p>
            <a:pPr algn="just"/>
            <a:r>
              <a:rPr lang="en-CA" sz="2200" b="1" dirty="0" smtClean="0">
                <a:solidFill>
                  <a:schemeClr val="accent1"/>
                </a:solidFill>
              </a:rPr>
              <a:t>Solution: </a:t>
            </a:r>
          </a:p>
          <a:p>
            <a:pPr algn="just"/>
            <a:endParaRPr lang="en-CA" sz="2200" dirty="0">
              <a:solidFill>
                <a:schemeClr val="bg1"/>
              </a:solidFill>
            </a:endParaRPr>
          </a:p>
        </p:txBody>
      </p:sp>
      <p:pic>
        <p:nvPicPr>
          <p:cNvPr id="3" name="Picture 2"/>
          <p:cNvPicPr>
            <a:picLocks noChangeAspect="1"/>
          </p:cNvPicPr>
          <p:nvPr/>
        </p:nvPicPr>
        <p:blipFill>
          <a:blip r:embed="rId2"/>
          <a:stretch>
            <a:fillRect/>
          </a:stretch>
        </p:blipFill>
        <p:spPr>
          <a:xfrm>
            <a:off x="6629400" y="117295"/>
            <a:ext cx="5458097" cy="6566303"/>
          </a:xfrm>
          <a:prstGeom prst="rect">
            <a:avLst/>
          </a:prstGeom>
        </p:spPr>
      </p:pic>
      <p:pic>
        <p:nvPicPr>
          <p:cNvPr id="4" name="Picture 3"/>
          <p:cNvPicPr>
            <a:picLocks noChangeAspect="1"/>
          </p:cNvPicPr>
          <p:nvPr/>
        </p:nvPicPr>
        <p:blipFill>
          <a:blip r:embed="rId3"/>
          <a:stretch>
            <a:fillRect/>
          </a:stretch>
        </p:blipFill>
        <p:spPr>
          <a:xfrm>
            <a:off x="2873830" y="2365193"/>
            <a:ext cx="3148012" cy="4380729"/>
          </a:xfrm>
          <a:prstGeom prst="rect">
            <a:avLst/>
          </a:prstGeom>
        </p:spPr>
      </p:pic>
    </p:spTree>
    <p:extLst>
      <p:ext uri="{BB962C8B-B14F-4D97-AF65-F5344CB8AC3E}">
        <p14:creationId xmlns:p14="http://schemas.microsoft.com/office/powerpoint/2010/main" val="33290163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Logical circuit </a:t>
            </a:r>
            <a:endParaRPr lang="en-US" b="1" u="sng" dirty="0">
              <a:solidFill>
                <a:schemeClr val="bg1"/>
              </a:solidFill>
            </a:endParaRPr>
          </a:p>
        </p:txBody>
      </p:sp>
      <p:sp>
        <p:nvSpPr>
          <p:cNvPr id="5" name="Rectangle 4"/>
          <p:cNvSpPr/>
          <p:nvPr/>
        </p:nvSpPr>
        <p:spPr>
          <a:xfrm>
            <a:off x="470263" y="938233"/>
            <a:ext cx="5791200" cy="5509200"/>
          </a:xfrm>
          <a:prstGeom prst="rect">
            <a:avLst/>
          </a:prstGeom>
        </p:spPr>
        <p:txBody>
          <a:bodyPr wrap="square">
            <a:spAutoFit/>
          </a:bodyPr>
          <a:lstStyle/>
          <a:p>
            <a:pPr algn="just"/>
            <a:r>
              <a:rPr lang="en-CA" sz="2200" dirty="0">
                <a:solidFill>
                  <a:schemeClr val="bg1"/>
                </a:solidFill>
              </a:rPr>
              <a:t>The logic </a:t>
            </a:r>
            <a:r>
              <a:rPr lang="en-CA" sz="2200" dirty="0" smtClean="0">
                <a:solidFill>
                  <a:schemeClr val="bg1"/>
                </a:solidFill>
              </a:rPr>
              <a:t>micro-operations </a:t>
            </a:r>
            <a:r>
              <a:rPr lang="en-CA" sz="2200" dirty="0">
                <a:solidFill>
                  <a:schemeClr val="bg1"/>
                </a:solidFill>
              </a:rPr>
              <a:t>manipulate the bits of the operands separately and treat each bit as a binary variable.</a:t>
            </a:r>
          </a:p>
          <a:p>
            <a:pPr algn="just"/>
            <a:r>
              <a:rPr lang="en-CA" sz="2200" dirty="0">
                <a:solidFill>
                  <a:schemeClr val="bg1"/>
                </a:solidFill>
              </a:rPr>
              <a:t>All logic operations can be obtained by means of AND, </a:t>
            </a:r>
            <a:r>
              <a:rPr lang="en-CA" sz="2200" dirty="0" smtClean="0">
                <a:solidFill>
                  <a:schemeClr val="bg1"/>
                </a:solidFill>
              </a:rPr>
              <a:t>OR, </a:t>
            </a:r>
            <a:r>
              <a:rPr lang="en-CA" sz="2200" dirty="0">
                <a:solidFill>
                  <a:schemeClr val="bg1"/>
                </a:solidFill>
              </a:rPr>
              <a:t>and NOT operations. </a:t>
            </a:r>
          </a:p>
          <a:p>
            <a:pPr algn="just"/>
            <a:r>
              <a:rPr lang="en-CA" sz="2200" dirty="0">
                <a:solidFill>
                  <a:schemeClr val="bg1"/>
                </a:solidFill>
              </a:rPr>
              <a:t>For 3 operations, we need 2 selection variables but 2 selection lines can choose between </a:t>
            </a:r>
            <a:r>
              <a:rPr lang="en-CA" sz="2200" b="1" dirty="0">
                <a:solidFill>
                  <a:schemeClr val="accent1"/>
                </a:solidFill>
              </a:rPr>
              <a:t>4 logic </a:t>
            </a:r>
            <a:r>
              <a:rPr lang="en-CA" sz="2200" b="1" dirty="0" smtClean="0">
                <a:solidFill>
                  <a:schemeClr val="accent1"/>
                </a:solidFill>
              </a:rPr>
              <a:t>operations</a:t>
            </a:r>
            <a:r>
              <a:rPr lang="en-CA" sz="2200" dirty="0" smtClean="0">
                <a:solidFill>
                  <a:schemeClr val="bg1"/>
                </a:solidFill>
              </a:rPr>
              <a:t>, </a:t>
            </a:r>
            <a:r>
              <a:rPr lang="en-CA" sz="2200" dirty="0">
                <a:solidFill>
                  <a:schemeClr val="bg1"/>
                </a:solidFill>
              </a:rPr>
              <a:t>and hence XOR operation was also incorporated </a:t>
            </a:r>
            <a:r>
              <a:rPr lang="en-CA" sz="2200" dirty="0" smtClean="0">
                <a:solidFill>
                  <a:schemeClr val="bg1"/>
                </a:solidFill>
              </a:rPr>
              <a:t>into </a:t>
            </a:r>
            <a:r>
              <a:rPr lang="en-CA" sz="2200" dirty="0">
                <a:solidFill>
                  <a:schemeClr val="bg1"/>
                </a:solidFill>
              </a:rPr>
              <a:t>the logical circuit</a:t>
            </a:r>
            <a:r>
              <a:rPr lang="en-CA" sz="2200" dirty="0" smtClean="0">
                <a:solidFill>
                  <a:schemeClr val="bg1"/>
                </a:solidFill>
              </a:rPr>
              <a:t>.</a:t>
            </a:r>
          </a:p>
          <a:p>
            <a:pPr algn="just"/>
            <a:r>
              <a:rPr lang="en-CA" sz="2200" dirty="0">
                <a:solidFill>
                  <a:schemeClr val="bg1"/>
                </a:solidFill>
              </a:rPr>
              <a:t>The logic circuit can be combined with the arithmetic circuit to produce one arithmetic logic unit.</a:t>
            </a:r>
          </a:p>
          <a:p>
            <a:pPr algn="just"/>
            <a:r>
              <a:rPr lang="en-CA" sz="2200" i="1" dirty="0">
                <a:solidFill>
                  <a:schemeClr val="bg1"/>
                </a:solidFill>
              </a:rPr>
              <a:t>Selection variables s1 and s0 can be made common to both sections, provided we use a third variable s2 to differentiate between the two</a:t>
            </a:r>
            <a:r>
              <a:rPr lang="en-CA" sz="2200" i="1" dirty="0" smtClean="0">
                <a:solidFill>
                  <a:schemeClr val="bg1"/>
                </a:solidFill>
              </a:rPr>
              <a:t>.</a:t>
            </a:r>
            <a:endParaRPr lang="en-CA" sz="2200" i="1" dirty="0">
              <a:solidFill>
                <a:schemeClr val="bg1"/>
              </a:solidFill>
            </a:endParaRPr>
          </a:p>
        </p:txBody>
      </p:sp>
      <p:pic>
        <p:nvPicPr>
          <p:cNvPr id="6" name="Picture 5"/>
          <p:cNvPicPr>
            <a:picLocks noChangeAspect="1"/>
          </p:cNvPicPr>
          <p:nvPr/>
        </p:nvPicPr>
        <p:blipFill>
          <a:blip r:embed="rId2"/>
          <a:stretch>
            <a:fillRect/>
          </a:stretch>
        </p:blipFill>
        <p:spPr>
          <a:xfrm>
            <a:off x="6359162" y="117295"/>
            <a:ext cx="5643982" cy="3089093"/>
          </a:xfrm>
          <a:prstGeom prst="rect">
            <a:avLst/>
          </a:prstGeom>
        </p:spPr>
      </p:pic>
      <p:pic>
        <p:nvPicPr>
          <p:cNvPr id="8" name="Picture 7"/>
          <p:cNvPicPr>
            <a:picLocks noChangeAspect="1"/>
          </p:cNvPicPr>
          <p:nvPr/>
        </p:nvPicPr>
        <p:blipFill>
          <a:blip r:embed="rId3"/>
          <a:stretch>
            <a:fillRect/>
          </a:stretch>
        </p:blipFill>
        <p:spPr>
          <a:xfrm>
            <a:off x="6359162" y="3339464"/>
            <a:ext cx="4883604" cy="3384931"/>
          </a:xfrm>
          <a:prstGeom prst="rect">
            <a:avLst/>
          </a:prstGeom>
        </p:spPr>
      </p:pic>
    </p:spTree>
    <p:extLst>
      <p:ext uri="{BB962C8B-B14F-4D97-AF65-F5344CB8AC3E}">
        <p14:creationId xmlns:p14="http://schemas.microsoft.com/office/powerpoint/2010/main" val="4017355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Logical circuit </a:t>
            </a:r>
            <a:endParaRPr lang="en-US" b="1" u="sng" dirty="0">
              <a:solidFill>
                <a:schemeClr val="bg1"/>
              </a:solidFill>
            </a:endParaRPr>
          </a:p>
        </p:txBody>
      </p:sp>
      <p:pic>
        <p:nvPicPr>
          <p:cNvPr id="3" name="Picture 2"/>
          <p:cNvPicPr>
            <a:picLocks noChangeAspect="1"/>
          </p:cNvPicPr>
          <p:nvPr/>
        </p:nvPicPr>
        <p:blipFill>
          <a:blip r:embed="rId2"/>
          <a:stretch>
            <a:fillRect/>
          </a:stretch>
        </p:blipFill>
        <p:spPr>
          <a:xfrm>
            <a:off x="4189500" y="499425"/>
            <a:ext cx="6225949" cy="2598106"/>
          </a:xfrm>
          <a:prstGeom prst="rect">
            <a:avLst/>
          </a:prstGeom>
        </p:spPr>
      </p:pic>
      <p:pic>
        <p:nvPicPr>
          <p:cNvPr id="4" name="Picture 3"/>
          <p:cNvPicPr>
            <a:picLocks noChangeAspect="1"/>
          </p:cNvPicPr>
          <p:nvPr/>
        </p:nvPicPr>
        <p:blipFill>
          <a:blip r:embed="rId3"/>
          <a:stretch>
            <a:fillRect/>
          </a:stretch>
        </p:blipFill>
        <p:spPr>
          <a:xfrm>
            <a:off x="1521823" y="3286979"/>
            <a:ext cx="9294222" cy="3331534"/>
          </a:xfrm>
          <a:prstGeom prst="rect">
            <a:avLst/>
          </a:prstGeom>
        </p:spPr>
      </p:pic>
    </p:spTree>
    <p:extLst>
      <p:ext uri="{BB962C8B-B14F-4D97-AF65-F5344CB8AC3E}">
        <p14:creationId xmlns:p14="http://schemas.microsoft.com/office/powerpoint/2010/main" val="32488672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Arithmetic Logic circuit </a:t>
            </a:r>
            <a:endParaRPr lang="en-US" b="1" u="sng" dirty="0">
              <a:solidFill>
                <a:schemeClr val="bg1"/>
              </a:solidFill>
            </a:endParaRPr>
          </a:p>
        </p:txBody>
      </p:sp>
      <p:sp>
        <p:nvSpPr>
          <p:cNvPr id="3" name="TextBox 2"/>
          <p:cNvSpPr txBox="1"/>
          <p:nvPr/>
        </p:nvSpPr>
        <p:spPr>
          <a:xfrm>
            <a:off x="557349" y="1079862"/>
            <a:ext cx="11138262" cy="95410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2800" dirty="0" smtClean="0"/>
              <a:t>Design a 2-bit ALU for the operations listed below in the Table:</a:t>
            </a:r>
          </a:p>
          <a:p>
            <a:endParaRPr lang="en-CA" sz="2800" dirty="0"/>
          </a:p>
        </p:txBody>
      </p:sp>
      <p:graphicFrame>
        <p:nvGraphicFramePr>
          <p:cNvPr id="4" name="Table 3"/>
          <p:cNvGraphicFramePr>
            <a:graphicFrameLocks noGrp="1"/>
          </p:cNvGraphicFramePr>
          <p:nvPr>
            <p:extLst>
              <p:ext uri="{D42A27DB-BD31-4B8C-83A1-F6EECF244321}">
                <p14:modId xmlns:p14="http://schemas.microsoft.com/office/powerpoint/2010/main" val="991880484"/>
              </p:ext>
            </p:extLst>
          </p:nvPr>
        </p:nvGraphicFramePr>
        <p:xfrm>
          <a:off x="557349" y="1706879"/>
          <a:ext cx="10972800" cy="4648321"/>
        </p:xfrm>
        <a:graphic>
          <a:graphicData uri="http://schemas.openxmlformats.org/drawingml/2006/table">
            <a:tbl>
              <a:tblPr firstRow="1" firstCol="1" bandRow="1">
                <a:tableStyleId>{5C22544A-7EE6-4342-B048-85BDC9FD1C3A}</a:tableStyleId>
              </a:tblPr>
              <a:tblGrid>
                <a:gridCol w="975977">
                  <a:extLst>
                    <a:ext uri="{9D8B030D-6E8A-4147-A177-3AD203B41FA5}">
                      <a16:colId xmlns:a16="http://schemas.microsoft.com/office/drawing/2014/main" val="3939505422"/>
                    </a:ext>
                  </a:extLst>
                </a:gridCol>
                <a:gridCol w="1239809">
                  <a:extLst>
                    <a:ext uri="{9D8B030D-6E8A-4147-A177-3AD203B41FA5}">
                      <a16:colId xmlns:a16="http://schemas.microsoft.com/office/drawing/2014/main" val="2005552645"/>
                    </a:ext>
                  </a:extLst>
                </a:gridCol>
                <a:gridCol w="1239809">
                  <a:extLst>
                    <a:ext uri="{9D8B030D-6E8A-4147-A177-3AD203B41FA5}">
                      <a16:colId xmlns:a16="http://schemas.microsoft.com/office/drawing/2014/main" val="1334445692"/>
                    </a:ext>
                  </a:extLst>
                </a:gridCol>
                <a:gridCol w="1969845">
                  <a:extLst>
                    <a:ext uri="{9D8B030D-6E8A-4147-A177-3AD203B41FA5}">
                      <a16:colId xmlns:a16="http://schemas.microsoft.com/office/drawing/2014/main" val="3311776632"/>
                    </a:ext>
                  </a:extLst>
                </a:gridCol>
                <a:gridCol w="1219200">
                  <a:extLst>
                    <a:ext uri="{9D8B030D-6E8A-4147-A177-3AD203B41FA5}">
                      <a16:colId xmlns:a16="http://schemas.microsoft.com/office/drawing/2014/main" val="314354436"/>
                    </a:ext>
                  </a:extLst>
                </a:gridCol>
                <a:gridCol w="943204">
                  <a:extLst>
                    <a:ext uri="{9D8B030D-6E8A-4147-A177-3AD203B41FA5}">
                      <a16:colId xmlns:a16="http://schemas.microsoft.com/office/drawing/2014/main" val="1023598678"/>
                    </a:ext>
                  </a:extLst>
                </a:gridCol>
                <a:gridCol w="3384956">
                  <a:extLst>
                    <a:ext uri="{9D8B030D-6E8A-4147-A177-3AD203B41FA5}">
                      <a16:colId xmlns:a16="http://schemas.microsoft.com/office/drawing/2014/main" val="466637812"/>
                    </a:ext>
                  </a:extLst>
                </a:gridCol>
              </a:tblGrid>
              <a:tr h="320164">
                <a:tc rowSpan="2">
                  <a:txBody>
                    <a:bodyPr/>
                    <a:lstStyle/>
                    <a:p>
                      <a:pPr algn="ctr">
                        <a:lnSpc>
                          <a:spcPct val="100000"/>
                        </a:lnSpc>
                        <a:spcAft>
                          <a:spcPts val="0"/>
                        </a:spcAft>
                      </a:pPr>
                      <a:r>
                        <a:rPr lang="en-CA" sz="2000" dirty="0">
                          <a:effectLst/>
                        </a:rPr>
                        <a:t>Binary Code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gridSpan="4">
                  <a:txBody>
                    <a:bodyPr/>
                    <a:lstStyle/>
                    <a:p>
                      <a:pPr marL="156845" algn="ctr">
                        <a:lnSpc>
                          <a:spcPct val="100000"/>
                        </a:lnSpc>
                        <a:spcAft>
                          <a:spcPts val="0"/>
                        </a:spcAft>
                      </a:pPr>
                      <a:r>
                        <a:rPr lang="en-CA" sz="2000">
                          <a:effectLst/>
                        </a:rPr>
                        <a:t>Function of selection variables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47034">
                <a:tc vMerge="1">
                  <a:txBody>
                    <a:bodyPr/>
                    <a:lstStyle/>
                    <a:p>
                      <a:endParaRPr lang="en-CA"/>
                    </a:p>
                  </a:txBody>
                  <a:tcPr/>
                </a:tc>
                <a:tc>
                  <a:txBody>
                    <a:bodyPr/>
                    <a:lstStyle/>
                    <a:p>
                      <a:pPr marR="38100" algn="ctr">
                        <a:lnSpc>
                          <a:spcPct val="100000"/>
                        </a:lnSpc>
                        <a:spcAft>
                          <a:spcPts val="0"/>
                        </a:spcAft>
                      </a:pPr>
                      <a:r>
                        <a:rPr lang="en-CA" sz="2000" dirty="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873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D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9370" algn="ctr">
                        <a:lnSpc>
                          <a:spcPct val="100000"/>
                        </a:lnSpc>
                        <a:spcAft>
                          <a:spcPts val="0"/>
                        </a:spcAft>
                      </a:pPr>
                      <a:r>
                        <a:rPr lang="en-CA" sz="2000" dirty="0">
                          <a:effectLst/>
                        </a:rPr>
                        <a:t>H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3190523013"/>
                  </a:ext>
                </a:extLst>
              </a:tr>
              <a:tr h="630785">
                <a:tc>
                  <a:txBody>
                    <a:bodyPr/>
                    <a:lstStyle/>
                    <a:p>
                      <a:pPr marR="34925" algn="ctr">
                        <a:lnSpc>
                          <a:spcPct val="100000"/>
                        </a:lnSpc>
                        <a:spcAft>
                          <a:spcPts val="0"/>
                        </a:spcAft>
                      </a:pPr>
                      <a:r>
                        <a:rPr lang="en-CA" sz="2000">
                          <a:effectLst/>
                        </a:rPr>
                        <a:t>0 0 0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dirty="0" smtClean="0">
                          <a:effectLst/>
                        </a:rPr>
                        <a:t>Input </a:t>
                      </a:r>
                      <a:r>
                        <a:rPr lang="en-CA" sz="2000" dirty="0">
                          <a:effectLst/>
                        </a:rPr>
                        <a:t>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dirty="0">
                          <a:effectLst/>
                        </a:rPr>
                        <a:t>Input 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746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1750" algn="ctr">
                        <a:lnSpc>
                          <a:spcPct val="100000"/>
                        </a:lnSpc>
                        <a:spcAft>
                          <a:spcPts val="0"/>
                        </a:spcAft>
                      </a:pPr>
                      <a:r>
                        <a:rPr lang="en-CA" sz="2000" dirty="0">
                          <a:effectLst/>
                        </a:rPr>
                        <a:t>None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3655" algn="ctr">
                        <a:lnSpc>
                          <a:spcPct val="100000"/>
                        </a:lnSpc>
                        <a:spcAft>
                          <a:spcPts val="0"/>
                        </a:spcAft>
                      </a:pPr>
                      <a:r>
                        <a:rPr lang="en-CA" sz="2000" dirty="0">
                          <a:effectLst/>
                        </a:rPr>
                        <a:t>Circulate-Left with Carry</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97859172"/>
                  </a:ext>
                </a:extLst>
              </a:tr>
              <a:tr h="403628">
                <a:tc>
                  <a:txBody>
                    <a:bodyPr/>
                    <a:lstStyle/>
                    <a:p>
                      <a:pPr marR="34925" algn="ctr">
                        <a:lnSpc>
                          <a:spcPct val="100000"/>
                        </a:lnSpc>
                        <a:spcAft>
                          <a:spcPts val="0"/>
                        </a:spcAft>
                      </a:pPr>
                      <a:r>
                        <a:rPr lang="en-CA" sz="2000">
                          <a:effectLst/>
                        </a:rPr>
                        <a:t>0 0 1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079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marR="13970" algn="ctr">
                        <a:lnSpc>
                          <a:spcPct val="100000"/>
                        </a:lnSpc>
                        <a:spcAft>
                          <a:spcPts val="0"/>
                        </a:spcAft>
                      </a:pPr>
                      <a:r>
                        <a:rPr lang="en-CA" sz="2000" dirty="0">
                          <a:effectLst/>
                        </a:rPr>
                        <a:t>Circulate-Right with Carry</a:t>
                      </a:r>
                    </a:p>
                    <a:p>
                      <a:pPr marL="33655" algn="ctr">
                        <a:lnSpc>
                          <a:spcPct val="100000"/>
                        </a:lnSpc>
                        <a:spcAft>
                          <a:spcPts val="0"/>
                        </a:spcAft>
                      </a:pPr>
                      <a:r>
                        <a:rPr lang="en-CA" sz="2000" dirty="0">
                          <a:effectLst/>
                        </a:rPr>
                        <a:t>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649116545"/>
                  </a:ext>
                </a:extLst>
              </a:tr>
              <a:tr h="320164">
                <a:tc>
                  <a:txBody>
                    <a:bodyPr/>
                    <a:lstStyle/>
                    <a:p>
                      <a:pPr marR="34925" algn="ctr">
                        <a:lnSpc>
                          <a:spcPct val="100000"/>
                        </a:lnSpc>
                        <a:spcAft>
                          <a:spcPts val="0"/>
                        </a:spcAft>
                      </a:pPr>
                      <a:r>
                        <a:rPr lang="en-CA" sz="2000">
                          <a:effectLst/>
                        </a:rPr>
                        <a:t>0 1 0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57785" algn="ctr">
                        <a:lnSpc>
                          <a:spcPct val="100000"/>
                        </a:lnSpc>
                        <a:spcAft>
                          <a:spcPts val="0"/>
                        </a:spcAft>
                      </a:pPr>
                      <a:r>
                        <a:rPr lang="en-CA" sz="2000" dirty="0" smtClean="0">
                          <a:effectLst/>
                        </a:rPr>
                        <a:t>A+B`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3655" algn="ctr">
                        <a:lnSpc>
                          <a:spcPct val="100000"/>
                        </a:lnSpc>
                        <a:spcAft>
                          <a:spcPts val="0"/>
                        </a:spcAft>
                      </a:pPr>
                      <a:r>
                        <a:rPr lang="en-CA" sz="2000">
                          <a:effectLst/>
                        </a:rPr>
                        <a:t>No shift</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535047974"/>
                  </a:ext>
                </a:extLst>
              </a:tr>
              <a:tr h="320164">
                <a:tc>
                  <a:txBody>
                    <a:bodyPr/>
                    <a:lstStyle/>
                    <a:p>
                      <a:pPr marR="34925" algn="ctr">
                        <a:lnSpc>
                          <a:spcPct val="100000"/>
                        </a:lnSpc>
                        <a:spcAft>
                          <a:spcPts val="0"/>
                        </a:spcAft>
                      </a:pPr>
                      <a:r>
                        <a:rPr lang="en-CA" sz="2000">
                          <a:effectLst/>
                        </a:rPr>
                        <a:t>0 1 1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5560"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R3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0’s to the output Bus</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5944642"/>
                  </a:ext>
                </a:extLst>
              </a:tr>
              <a:tr h="547034">
                <a:tc>
                  <a:txBody>
                    <a:bodyPr/>
                    <a:lstStyle/>
                    <a:p>
                      <a:pPr marR="34925" algn="ctr">
                        <a:lnSpc>
                          <a:spcPct val="100000"/>
                        </a:lnSpc>
                        <a:spcAft>
                          <a:spcPts val="0"/>
                        </a:spcAft>
                      </a:pPr>
                      <a:r>
                        <a:rPr lang="en-CA" sz="2000">
                          <a:effectLst/>
                        </a:rPr>
                        <a:t>1 0 0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R4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45720" algn="ctr">
                        <a:lnSpc>
                          <a:spcPct val="100000"/>
                        </a:lnSpc>
                        <a:spcAft>
                          <a:spcPts val="0"/>
                        </a:spcAft>
                      </a:pPr>
                      <a:r>
                        <a:rPr lang="en-CA" sz="2000" dirty="0">
                          <a:effectLst/>
                        </a:rPr>
                        <a:t>A </a:t>
                      </a:r>
                      <a:r>
                        <a:rPr lang="en-CA" sz="2000" dirty="0" smtClean="0">
                          <a:effectLst/>
                        </a:rPr>
                        <a:t>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45720" algn="ctr">
                        <a:lnSpc>
                          <a:spcPct val="100000"/>
                        </a:lnSpc>
                        <a:spcAft>
                          <a:spcPts val="0"/>
                        </a:spcAft>
                      </a:pPr>
                      <a:r>
                        <a:rPr lang="en-CA" sz="2000" dirty="0" smtClean="0">
                          <a:effectLst/>
                        </a:rPr>
                        <a:t>A 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dirty="0">
                          <a:effectLst/>
                        </a:rPr>
                        <a:t>-</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23811077"/>
                  </a:ext>
                </a:extLst>
              </a:tr>
              <a:tr h="320164">
                <a:tc>
                  <a:txBody>
                    <a:bodyPr/>
                    <a:lstStyle/>
                    <a:p>
                      <a:pPr marR="34925" algn="ctr">
                        <a:lnSpc>
                          <a:spcPct val="100000"/>
                        </a:lnSpc>
                        <a:spcAft>
                          <a:spcPts val="0"/>
                        </a:spcAft>
                      </a:pPr>
                      <a:r>
                        <a:rPr lang="en-CA" sz="2000">
                          <a:effectLst/>
                        </a:rPr>
                        <a:t>1 0 1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XOR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XOR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R5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algn="ctr">
                        <a:lnSpc>
                          <a:spcPct val="100000"/>
                        </a:lnSpc>
                        <a:spcAft>
                          <a:spcPts val="0"/>
                        </a:spcAft>
                      </a:pPr>
                      <a:r>
                        <a:rPr lang="en-CA" sz="2000" dirty="0">
                          <a:effectLst/>
                        </a:rPr>
                        <a:t>Shift Left with I</a:t>
                      </a:r>
                      <a:r>
                        <a:rPr lang="en-CA" sz="2000" baseline="-25000" dirty="0">
                          <a:effectLst/>
                        </a:rPr>
                        <a:t>L</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3235350611"/>
                  </a:ext>
                </a:extLst>
              </a:tr>
              <a:tr h="548095">
                <a:tc>
                  <a:txBody>
                    <a:bodyPr/>
                    <a:lstStyle/>
                    <a:p>
                      <a:pPr marR="34925" algn="ctr">
                        <a:lnSpc>
                          <a:spcPct val="100000"/>
                        </a:lnSpc>
                        <a:spcAft>
                          <a:spcPts val="0"/>
                        </a:spcAft>
                      </a:pPr>
                      <a:r>
                        <a:rPr lang="en-CA" sz="2000">
                          <a:effectLst/>
                        </a:rPr>
                        <a:t>1 1 0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50165" algn="ctr">
                        <a:lnSpc>
                          <a:spcPct val="100000"/>
                        </a:lnSpc>
                        <a:spcAft>
                          <a:spcPts val="0"/>
                        </a:spcAft>
                      </a:pPr>
                      <a:r>
                        <a:rPr lang="en-CA" sz="2000" dirty="0">
                          <a:effectLst/>
                        </a:rPr>
                        <a:t>A AND </a:t>
                      </a:r>
                      <a:r>
                        <a:rPr lang="en-CA" sz="2000" dirty="0" smtClean="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AND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8100" algn="ctr">
                        <a:lnSpc>
                          <a:spcPct val="100000"/>
                        </a:lnSpc>
                        <a:spcAft>
                          <a:spcPts val="0"/>
                        </a:spcAft>
                      </a:pP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R6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1270" marR="13970" algn="ctr">
                        <a:lnSpc>
                          <a:spcPct val="100000"/>
                        </a:lnSpc>
                        <a:spcAft>
                          <a:spcPts val="0"/>
                        </a:spcAft>
                      </a:pPr>
                      <a:r>
                        <a:rPr lang="en-CA" sz="2000" dirty="0">
                          <a:effectLst/>
                        </a:rPr>
                        <a:t>Shift Right with I</a:t>
                      </a:r>
                      <a:r>
                        <a:rPr lang="en-CA" sz="2000" baseline="-25000" dirty="0">
                          <a:effectLst/>
                        </a:rPr>
                        <a:t>R</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386241963"/>
                  </a:ext>
                </a:extLst>
              </a:tr>
              <a:tr h="338186">
                <a:tc>
                  <a:txBody>
                    <a:bodyPr/>
                    <a:lstStyle/>
                    <a:p>
                      <a:pPr marR="34925" algn="ctr">
                        <a:lnSpc>
                          <a:spcPct val="100000"/>
                        </a:lnSpc>
                        <a:spcAft>
                          <a:spcPts val="0"/>
                        </a:spcAft>
                      </a:pPr>
                      <a:r>
                        <a:rPr lang="en-CA" sz="2000">
                          <a:effectLst/>
                        </a:rPr>
                        <a:t>1 1 1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810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4925" algn="ctr">
                        <a:lnSpc>
                          <a:spcPct val="100000"/>
                        </a:lnSpc>
                        <a:spcAft>
                          <a:spcPts val="0"/>
                        </a:spcAft>
                      </a:pPr>
                      <a:r>
                        <a:rPr lang="en-CA" sz="2000" dirty="0">
                          <a:effectLst/>
                        </a:rPr>
                        <a:t>1’s to the output Bus</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2366638424"/>
                  </a:ext>
                </a:extLst>
              </a:tr>
            </a:tbl>
          </a:graphicData>
        </a:graphic>
      </p:graphicFrame>
    </p:spTree>
    <p:extLst>
      <p:ext uri="{BB962C8B-B14F-4D97-AF65-F5344CB8AC3E}">
        <p14:creationId xmlns:p14="http://schemas.microsoft.com/office/powerpoint/2010/main" val="23201107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Arithmetic Logic circuit </a:t>
            </a:r>
            <a:endParaRPr lang="en-US" b="1" u="sng" dirty="0">
              <a:solidFill>
                <a:schemeClr val="bg1"/>
              </a:solidFill>
            </a:endParaRPr>
          </a:p>
        </p:txBody>
      </p:sp>
      <p:pic>
        <p:nvPicPr>
          <p:cNvPr id="5" name="Picture 4"/>
          <p:cNvPicPr>
            <a:picLocks noChangeAspect="1"/>
          </p:cNvPicPr>
          <p:nvPr/>
        </p:nvPicPr>
        <p:blipFill>
          <a:blip r:embed="rId2"/>
          <a:stretch>
            <a:fillRect/>
          </a:stretch>
        </p:blipFill>
        <p:spPr>
          <a:xfrm>
            <a:off x="114396" y="1403670"/>
            <a:ext cx="9430198" cy="54543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099527886"/>
              </p:ext>
            </p:extLst>
          </p:nvPr>
        </p:nvGraphicFramePr>
        <p:xfrm>
          <a:off x="10014857" y="2508856"/>
          <a:ext cx="2081349" cy="4079964"/>
        </p:xfrm>
        <a:graphic>
          <a:graphicData uri="http://schemas.openxmlformats.org/drawingml/2006/table">
            <a:tbl>
              <a:tblPr firstRow="1" bandRow="1">
                <a:tableStyleId>{5C22544A-7EE6-4342-B048-85BDC9FD1C3A}</a:tableStyleId>
              </a:tblPr>
              <a:tblGrid>
                <a:gridCol w="1088377">
                  <a:extLst>
                    <a:ext uri="{9D8B030D-6E8A-4147-A177-3AD203B41FA5}">
                      <a16:colId xmlns:a16="http://schemas.microsoft.com/office/drawing/2014/main" val="363725021"/>
                    </a:ext>
                  </a:extLst>
                </a:gridCol>
                <a:gridCol w="526127">
                  <a:extLst>
                    <a:ext uri="{9D8B030D-6E8A-4147-A177-3AD203B41FA5}">
                      <a16:colId xmlns:a16="http://schemas.microsoft.com/office/drawing/2014/main" val="3643352939"/>
                    </a:ext>
                  </a:extLst>
                </a:gridCol>
                <a:gridCol w="466845">
                  <a:extLst>
                    <a:ext uri="{9D8B030D-6E8A-4147-A177-3AD203B41FA5}">
                      <a16:colId xmlns:a16="http://schemas.microsoft.com/office/drawing/2014/main" val="3882864041"/>
                    </a:ext>
                  </a:extLst>
                </a:gridCol>
              </a:tblGrid>
              <a:tr h="312057">
                <a:tc>
                  <a:txBody>
                    <a:bodyPr/>
                    <a:lstStyle/>
                    <a:p>
                      <a:pPr algn="ctr"/>
                      <a:r>
                        <a:rPr lang="en-CA" sz="1600" b="1" dirty="0" smtClean="0"/>
                        <a:t>Xi</a:t>
                      </a:r>
                      <a:endParaRPr lang="en-CA" sz="1600" b="1" dirty="0"/>
                    </a:p>
                  </a:txBody>
                  <a:tcPr/>
                </a:tc>
                <a:tc>
                  <a:txBody>
                    <a:bodyPr/>
                    <a:lstStyle/>
                    <a:p>
                      <a:pPr algn="ctr"/>
                      <a:r>
                        <a:rPr lang="en-CA" sz="1600" b="1" dirty="0" smtClean="0"/>
                        <a:t>Yi</a:t>
                      </a:r>
                      <a:endParaRPr lang="en-CA" sz="1600" b="1" dirty="0"/>
                    </a:p>
                  </a:txBody>
                  <a:tcPr/>
                </a:tc>
                <a:tc>
                  <a:txBody>
                    <a:bodyPr/>
                    <a:lstStyle/>
                    <a:p>
                      <a:pPr algn="ctr"/>
                      <a:r>
                        <a:rPr lang="en-CA" sz="1600" b="1" dirty="0" err="1" smtClean="0"/>
                        <a:t>Zi</a:t>
                      </a:r>
                      <a:endParaRPr lang="en-CA" sz="1600" b="1" dirty="0"/>
                    </a:p>
                  </a:txBody>
                  <a:tcPr/>
                </a:tc>
                <a:extLst>
                  <a:ext uri="{0D108BD9-81ED-4DB2-BD59-A6C34878D82A}">
                    <a16:rowId xmlns:a16="http://schemas.microsoft.com/office/drawing/2014/main" val="2461190251"/>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0</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2506957345"/>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0</a:t>
                      </a:r>
                      <a:endParaRPr lang="en-CA" sz="1400" b="1" dirty="0"/>
                    </a:p>
                  </a:txBody>
                  <a:tcPr/>
                </a:tc>
                <a:tc>
                  <a:txBody>
                    <a:bodyPr/>
                    <a:lstStyle/>
                    <a:p>
                      <a:pPr algn="ctr"/>
                      <a:r>
                        <a:rPr lang="en-CA" sz="1400" b="1" dirty="0" smtClean="0"/>
                        <a:t>1</a:t>
                      </a:r>
                      <a:endParaRPr lang="en-CA" sz="1400" b="1" dirty="0"/>
                    </a:p>
                  </a:txBody>
                  <a:tcPr/>
                </a:tc>
                <a:extLst>
                  <a:ext uri="{0D108BD9-81ED-4DB2-BD59-A6C34878D82A}">
                    <a16:rowId xmlns:a16="http://schemas.microsoft.com/office/drawing/2014/main" val="1576458030"/>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1429301131"/>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1</a:t>
                      </a:r>
                      <a:endParaRPr lang="en-CA" sz="1400" b="1" dirty="0"/>
                    </a:p>
                  </a:txBody>
                  <a:tcPr/>
                </a:tc>
                <a:extLst>
                  <a:ext uri="{0D108BD9-81ED-4DB2-BD59-A6C34878D82A}">
                    <a16:rowId xmlns:a16="http://schemas.microsoft.com/office/drawing/2014/main" val="2970210664"/>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2945117105"/>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1</a:t>
                      </a:r>
                      <a:endParaRPr lang="en-CA" sz="1400" b="1" dirty="0"/>
                    </a:p>
                  </a:txBody>
                  <a:tcPr/>
                </a:tc>
                <a:extLst>
                  <a:ext uri="{0D108BD9-81ED-4DB2-BD59-A6C34878D82A}">
                    <a16:rowId xmlns:a16="http://schemas.microsoft.com/office/drawing/2014/main" val="2739360721"/>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1</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2442397496"/>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1</a:t>
                      </a:r>
                      <a:endParaRPr lang="en-CA" sz="1400" b="1" dirty="0"/>
                    </a:p>
                  </a:txBody>
                  <a:tcPr/>
                </a:tc>
                <a:tc>
                  <a:txBody>
                    <a:bodyPr/>
                    <a:lstStyle/>
                    <a:p>
                      <a:pPr algn="ctr"/>
                      <a:r>
                        <a:rPr lang="en-CA" sz="1400" b="1" dirty="0" smtClean="0"/>
                        <a:t>1</a:t>
                      </a:r>
                      <a:endParaRPr lang="en-CA" sz="1400" b="1" dirty="0"/>
                    </a:p>
                  </a:txBody>
                  <a:tcPr/>
                </a:tc>
                <a:extLst>
                  <a:ext uri="{0D108BD9-81ED-4DB2-BD59-A6C34878D82A}">
                    <a16:rowId xmlns:a16="http://schemas.microsoft.com/office/drawing/2014/main" val="3338541310"/>
                  </a:ext>
                </a:extLst>
              </a:tr>
              <a:tr h="312057">
                <a:tc>
                  <a:txBody>
                    <a:bodyPr/>
                    <a:lstStyle/>
                    <a:p>
                      <a:pPr algn="ctr"/>
                      <a:r>
                        <a:rPr lang="en-CA" sz="1400" b="1" dirty="0" smtClean="0"/>
                        <a:t>A+B</a:t>
                      </a:r>
                      <a:endParaRPr lang="en-CA" sz="1400" b="1" dirty="0"/>
                    </a:p>
                  </a:txBody>
                  <a:tcPr/>
                </a:tc>
                <a:tc>
                  <a:txBody>
                    <a:bodyPr/>
                    <a:lstStyle/>
                    <a:p>
                      <a:pPr algn="ctr"/>
                      <a:r>
                        <a:rPr lang="en-CA" sz="1400" b="1" dirty="0" smtClean="0"/>
                        <a:t>0</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537525403"/>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526545539"/>
                  </a:ext>
                </a:extLst>
              </a:tr>
              <a:tr h="312057">
                <a:tc>
                  <a:txBody>
                    <a:bodyPr/>
                    <a:lstStyle/>
                    <a:p>
                      <a:pPr algn="ctr"/>
                      <a:r>
                        <a:rPr lang="en-CA" sz="1400" b="1" dirty="0" smtClean="0"/>
                        <a:t>A+B`</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4124765585"/>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1</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3894543157"/>
                  </a:ext>
                </a:extLst>
              </a:tr>
            </a:tbl>
          </a:graphicData>
        </a:graphic>
      </p:graphicFrame>
      <p:cxnSp>
        <p:nvCxnSpPr>
          <p:cNvPr id="8" name="Straight Arrow Connector 7"/>
          <p:cNvCxnSpPr/>
          <p:nvPr/>
        </p:nvCxnSpPr>
        <p:spPr>
          <a:xfrm flipV="1">
            <a:off x="8146869" y="3007262"/>
            <a:ext cx="2116183" cy="127505"/>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p:cNvCxnSpPr/>
          <p:nvPr/>
        </p:nvCxnSpPr>
        <p:spPr>
          <a:xfrm flipV="1">
            <a:off x="8146869" y="3312061"/>
            <a:ext cx="2090057" cy="105791"/>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p:cNvCxnSpPr/>
          <p:nvPr/>
        </p:nvCxnSpPr>
        <p:spPr>
          <a:xfrm flipV="1">
            <a:off x="7872548" y="3625344"/>
            <a:ext cx="2364378" cy="7570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p:nvPr/>
        </p:nvCxnSpPr>
        <p:spPr>
          <a:xfrm flipV="1">
            <a:off x="8442960" y="3915757"/>
            <a:ext cx="1793966" cy="78377"/>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flipV="1">
            <a:off x="8995955" y="4284547"/>
            <a:ext cx="1267097" cy="9769"/>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a:off x="8146869" y="4549442"/>
            <a:ext cx="2103120" cy="1628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8146869" y="4803961"/>
            <a:ext cx="2090057" cy="9678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7961811" y="5126974"/>
            <a:ext cx="2288178" cy="92235"/>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a:xfrm>
            <a:off x="7480663" y="5410797"/>
            <a:ext cx="2756263" cy="5304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a:off x="7545977" y="5655431"/>
            <a:ext cx="2690949" cy="13142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a:off x="7480663" y="5983257"/>
            <a:ext cx="2782389" cy="9375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a:off x="8486503" y="6381809"/>
            <a:ext cx="1846217" cy="79769"/>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443883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Arithmetic Logic circuit </a:t>
            </a:r>
            <a:endParaRPr lang="en-US" b="1" u="sng"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66762660"/>
              </p:ext>
            </p:extLst>
          </p:nvPr>
        </p:nvGraphicFramePr>
        <p:xfrm>
          <a:off x="409303" y="1947575"/>
          <a:ext cx="2952207" cy="2183191"/>
        </p:xfrm>
        <a:graphic>
          <a:graphicData uri="http://schemas.openxmlformats.org/drawingml/2006/table">
            <a:tbl>
              <a:tblPr firstRow="1" bandRow="1">
                <a:tableStyleId>{5C22544A-7EE6-4342-B048-85BDC9FD1C3A}</a:tableStyleId>
              </a:tblPr>
              <a:tblGrid>
                <a:gridCol w="984069">
                  <a:extLst>
                    <a:ext uri="{9D8B030D-6E8A-4147-A177-3AD203B41FA5}">
                      <a16:colId xmlns:a16="http://schemas.microsoft.com/office/drawing/2014/main" val="1278249800"/>
                    </a:ext>
                  </a:extLst>
                </a:gridCol>
                <a:gridCol w="984069">
                  <a:extLst>
                    <a:ext uri="{9D8B030D-6E8A-4147-A177-3AD203B41FA5}">
                      <a16:colId xmlns:a16="http://schemas.microsoft.com/office/drawing/2014/main" val="1452373893"/>
                    </a:ext>
                  </a:extLst>
                </a:gridCol>
                <a:gridCol w="984069">
                  <a:extLst>
                    <a:ext uri="{9D8B030D-6E8A-4147-A177-3AD203B41FA5}">
                      <a16:colId xmlns:a16="http://schemas.microsoft.com/office/drawing/2014/main" val="2516731280"/>
                    </a:ext>
                  </a:extLst>
                </a:gridCol>
              </a:tblGrid>
              <a:tr h="699831">
                <a:tc>
                  <a:txBody>
                    <a:bodyPr/>
                    <a:lstStyle/>
                    <a:p>
                      <a:pPr algn="ctr"/>
                      <a:r>
                        <a:rPr lang="en-CA" smtClean="0"/>
                        <a:t>      S0</a:t>
                      </a:r>
                      <a:endParaRPr lang="en-CA" dirty="0" smtClean="0"/>
                    </a:p>
                    <a:p>
                      <a:pPr algn="l"/>
                      <a:r>
                        <a:rPr lang="en-CA" dirty="0" smtClean="0"/>
                        <a:t>S2S1</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extLst>
                  <a:ext uri="{0D108BD9-81ED-4DB2-BD59-A6C34878D82A}">
                    <a16:rowId xmlns:a16="http://schemas.microsoft.com/office/drawing/2014/main" val="3451745046"/>
                  </a:ext>
                </a:extLst>
              </a:tr>
              <a:tr h="370840">
                <a:tc>
                  <a:txBody>
                    <a:bodyPr/>
                    <a:lstStyle/>
                    <a:p>
                      <a:pPr algn="ctr"/>
                      <a:r>
                        <a:rPr lang="en-CA" dirty="0" smtClean="0"/>
                        <a:t>00</a:t>
                      </a:r>
                      <a:endParaRPr lang="en-CA" dirty="0"/>
                    </a:p>
                  </a:txBody>
                  <a:tcPr/>
                </a:tc>
                <a:tc>
                  <a:txBody>
                    <a:bodyPr/>
                    <a:lstStyle/>
                    <a:p>
                      <a:pPr algn="ctr"/>
                      <a:r>
                        <a:rPr lang="en-CA" dirty="0" smtClean="0"/>
                        <a:t>A</a:t>
                      </a:r>
                      <a:endParaRPr lang="en-CA" dirty="0"/>
                    </a:p>
                  </a:txBody>
                  <a:tcPr/>
                </a:tc>
                <a:tc>
                  <a:txBody>
                    <a:bodyPr/>
                    <a:lstStyle/>
                    <a:p>
                      <a:pPr algn="ctr"/>
                      <a:r>
                        <a:rPr lang="en-CA" dirty="0" smtClean="0"/>
                        <a:t>A</a:t>
                      </a:r>
                      <a:endParaRPr lang="en-CA" dirty="0"/>
                    </a:p>
                  </a:txBody>
                  <a:tcPr/>
                </a:tc>
                <a:extLst>
                  <a:ext uri="{0D108BD9-81ED-4DB2-BD59-A6C34878D82A}">
                    <a16:rowId xmlns:a16="http://schemas.microsoft.com/office/drawing/2014/main" val="4269534048"/>
                  </a:ext>
                </a:extLst>
              </a:tr>
              <a:tr h="370840">
                <a:tc>
                  <a:txBody>
                    <a:bodyPr/>
                    <a:lstStyle/>
                    <a:p>
                      <a:pPr algn="ctr"/>
                      <a:r>
                        <a:rPr lang="en-CA" dirty="0" smtClean="0"/>
                        <a:t>01</a:t>
                      </a:r>
                      <a:endParaRPr lang="en-CA" dirty="0"/>
                    </a:p>
                  </a:txBody>
                  <a:tcPr/>
                </a:tc>
                <a:tc>
                  <a:txBody>
                    <a:bodyPr/>
                    <a:lstStyle/>
                    <a:p>
                      <a:pPr algn="ctr"/>
                      <a:r>
                        <a:rPr lang="en-CA" dirty="0" smtClean="0"/>
                        <a:t>A</a:t>
                      </a:r>
                      <a:endParaRPr lang="en-CA" dirty="0"/>
                    </a:p>
                  </a:txBody>
                  <a:tcPr/>
                </a:tc>
                <a:tc>
                  <a:txBody>
                    <a:bodyPr/>
                    <a:lstStyle/>
                    <a:p>
                      <a:pPr algn="ctr"/>
                      <a:r>
                        <a:rPr lang="en-CA" dirty="0" smtClean="0"/>
                        <a:t>A</a:t>
                      </a:r>
                      <a:endParaRPr lang="en-CA" dirty="0"/>
                    </a:p>
                  </a:txBody>
                  <a:tcPr/>
                </a:tc>
                <a:extLst>
                  <a:ext uri="{0D108BD9-81ED-4DB2-BD59-A6C34878D82A}">
                    <a16:rowId xmlns:a16="http://schemas.microsoft.com/office/drawing/2014/main" val="140848850"/>
                  </a:ext>
                </a:extLst>
              </a:tr>
              <a:tr h="370840">
                <a:tc>
                  <a:txBody>
                    <a:bodyPr/>
                    <a:lstStyle/>
                    <a:p>
                      <a:pPr algn="ctr"/>
                      <a:r>
                        <a:rPr lang="en-CA" dirty="0" smtClean="0"/>
                        <a:t>11</a:t>
                      </a:r>
                      <a:endParaRPr lang="en-CA" dirty="0"/>
                    </a:p>
                  </a:txBody>
                  <a:tcPr/>
                </a:tc>
                <a:tc>
                  <a:txBody>
                    <a:bodyPr/>
                    <a:lstStyle/>
                    <a:p>
                      <a:pPr algn="ctr"/>
                      <a:r>
                        <a:rPr lang="en-CA" dirty="0" smtClean="0"/>
                        <a:t>A+B`</a:t>
                      </a:r>
                      <a:endParaRPr lang="en-CA" dirty="0"/>
                    </a:p>
                  </a:txBody>
                  <a:tcPr/>
                </a:tc>
                <a:tc>
                  <a:txBody>
                    <a:bodyPr/>
                    <a:lstStyle/>
                    <a:p>
                      <a:pPr algn="ctr"/>
                      <a:r>
                        <a:rPr lang="en-CA" dirty="0" smtClean="0"/>
                        <a:t>A</a:t>
                      </a:r>
                      <a:endParaRPr lang="en-CA" dirty="0"/>
                    </a:p>
                  </a:txBody>
                  <a:tcPr/>
                </a:tc>
                <a:extLst>
                  <a:ext uri="{0D108BD9-81ED-4DB2-BD59-A6C34878D82A}">
                    <a16:rowId xmlns:a16="http://schemas.microsoft.com/office/drawing/2014/main" val="3640278167"/>
                  </a:ext>
                </a:extLst>
              </a:tr>
              <a:tr h="370840">
                <a:tc>
                  <a:txBody>
                    <a:bodyPr/>
                    <a:lstStyle/>
                    <a:p>
                      <a:pPr algn="ctr"/>
                      <a:r>
                        <a:rPr lang="en-CA" dirty="0" smtClean="0"/>
                        <a:t>10</a:t>
                      </a:r>
                      <a:endParaRPr lang="en-CA" dirty="0"/>
                    </a:p>
                  </a:txBody>
                  <a:tcPr/>
                </a:tc>
                <a:tc>
                  <a:txBody>
                    <a:bodyPr/>
                    <a:lstStyle/>
                    <a:p>
                      <a:pPr algn="ctr"/>
                      <a:r>
                        <a:rPr lang="en-CA" dirty="0" smtClean="0"/>
                        <a:t>A+B</a:t>
                      </a:r>
                      <a:endParaRPr lang="en-CA" dirty="0"/>
                    </a:p>
                  </a:txBody>
                  <a:tcPr/>
                </a:tc>
                <a:tc>
                  <a:txBody>
                    <a:bodyPr/>
                    <a:lstStyle/>
                    <a:p>
                      <a:pPr algn="ctr"/>
                      <a:r>
                        <a:rPr lang="en-CA" dirty="0" smtClean="0"/>
                        <a:t>A</a:t>
                      </a:r>
                      <a:endParaRPr lang="en-CA" dirty="0"/>
                    </a:p>
                  </a:txBody>
                  <a:tcPr/>
                </a:tc>
                <a:extLst>
                  <a:ext uri="{0D108BD9-81ED-4DB2-BD59-A6C34878D82A}">
                    <a16:rowId xmlns:a16="http://schemas.microsoft.com/office/drawing/2014/main" val="26669601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47897379"/>
              </p:ext>
            </p:extLst>
          </p:nvPr>
        </p:nvGraphicFramePr>
        <p:xfrm>
          <a:off x="4489845" y="1964264"/>
          <a:ext cx="3093720" cy="2203753"/>
        </p:xfrm>
        <a:graphic>
          <a:graphicData uri="http://schemas.openxmlformats.org/drawingml/2006/table">
            <a:tbl>
              <a:tblPr firstRow="1" bandRow="1">
                <a:tableStyleId>{5C22544A-7EE6-4342-B048-85BDC9FD1C3A}</a:tableStyleId>
              </a:tblPr>
              <a:tblGrid>
                <a:gridCol w="1031240">
                  <a:extLst>
                    <a:ext uri="{9D8B030D-6E8A-4147-A177-3AD203B41FA5}">
                      <a16:colId xmlns:a16="http://schemas.microsoft.com/office/drawing/2014/main" val="1278249800"/>
                    </a:ext>
                  </a:extLst>
                </a:gridCol>
                <a:gridCol w="1031240">
                  <a:extLst>
                    <a:ext uri="{9D8B030D-6E8A-4147-A177-3AD203B41FA5}">
                      <a16:colId xmlns:a16="http://schemas.microsoft.com/office/drawing/2014/main" val="1452373893"/>
                    </a:ext>
                  </a:extLst>
                </a:gridCol>
                <a:gridCol w="1031240">
                  <a:extLst>
                    <a:ext uri="{9D8B030D-6E8A-4147-A177-3AD203B41FA5}">
                      <a16:colId xmlns:a16="http://schemas.microsoft.com/office/drawing/2014/main" val="724531165"/>
                    </a:ext>
                  </a:extLst>
                </a:gridCol>
              </a:tblGrid>
              <a:tr h="720393">
                <a:tc>
                  <a:txBody>
                    <a:bodyPr/>
                    <a:lstStyle/>
                    <a:p>
                      <a:pPr algn="ctr"/>
                      <a:r>
                        <a:rPr lang="en-CA" baseline="0" dirty="0" smtClean="0"/>
                        <a:t>         </a:t>
                      </a:r>
                      <a:r>
                        <a:rPr lang="en-CA" dirty="0" smtClean="0"/>
                        <a:t>S0</a:t>
                      </a:r>
                    </a:p>
                    <a:p>
                      <a:pPr algn="l"/>
                      <a:r>
                        <a:rPr lang="en-CA" dirty="0" smtClean="0"/>
                        <a:t>S2S1</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extLst>
                  <a:ext uri="{0D108BD9-81ED-4DB2-BD59-A6C34878D82A}">
                    <a16:rowId xmlns:a16="http://schemas.microsoft.com/office/drawing/2014/main" val="3451745046"/>
                  </a:ext>
                </a:extLst>
              </a:tr>
              <a:tr h="370840">
                <a:tc>
                  <a:txBody>
                    <a:bodyPr/>
                    <a:lstStyle/>
                    <a:p>
                      <a:pPr algn="ctr"/>
                      <a:r>
                        <a:rPr lang="en-CA" dirty="0" smtClean="0"/>
                        <a:t>00</a:t>
                      </a:r>
                      <a:endParaRPr lang="en-CA" dirty="0"/>
                    </a:p>
                  </a:txBody>
                  <a:tcPr/>
                </a:tc>
                <a:tc>
                  <a:txBody>
                    <a:bodyPr/>
                    <a:lstStyle/>
                    <a:p>
                      <a:pPr algn="ctr"/>
                      <a:r>
                        <a:rPr lang="en-CA" dirty="0" smtClean="0"/>
                        <a:t>0</a:t>
                      </a:r>
                      <a:endParaRPr lang="en-CA" dirty="0"/>
                    </a:p>
                  </a:txBody>
                  <a:tcPr/>
                </a:tc>
                <a:tc>
                  <a:txBody>
                    <a:bodyPr/>
                    <a:lstStyle/>
                    <a:p>
                      <a:pPr algn="ctr"/>
                      <a:r>
                        <a:rPr lang="en-CA" dirty="0" smtClean="0"/>
                        <a:t>B</a:t>
                      </a:r>
                      <a:endParaRPr lang="en-CA" dirty="0"/>
                    </a:p>
                  </a:txBody>
                  <a:tcPr/>
                </a:tc>
                <a:extLst>
                  <a:ext uri="{0D108BD9-81ED-4DB2-BD59-A6C34878D82A}">
                    <a16:rowId xmlns:a16="http://schemas.microsoft.com/office/drawing/2014/main" val="4269534048"/>
                  </a:ext>
                </a:extLst>
              </a:tr>
              <a:tr h="370840">
                <a:tc>
                  <a:txBody>
                    <a:bodyPr/>
                    <a:lstStyle/>
                    <a:p>
                      <a:pPr algn="ctr"/>
                      <a:r>
                        <a:rPr lang="en-CA" dirty="0" smtClean="0"/>
                        <a:t>01</a:t>
                      </a:r>
                      <a:endParaRPr lang="en-CA" dirty="0"/>
                    </a:p>
                  </a:txBody>
                  <a:tcPr/>
                </a:tc>
                <a:tc>
                  <a:txBody>
                    <a:bodyPr/>
                    <a:lstStyle/>
                    <a:p>
                      <a:pPr algn="ctr"/>
                      <a:r>
                        <a:rPr lang="en-CA" dirty="0" smtClean="0"/>
                        <a:t>B`</a:t>
                      </a:r>
                      <a:endParaRPr lang="en-CA" dirty="0"/>
                    </a:p>
                  </a:txBody>
                  <a:tcPr/>
                </a:tc>
                <a:tc>
                  <a:txBody>
                    <a:bodyPr/>
                    <a:lstStyle/>
                    <a:p>
                      <a:pPr algn="ctr"/>
                      <a:r>
                        <a:rPr lang="en-CA" dirty="0" smtClean="0"/>
                        <a:t>1</a:t>
                      </a:r>
                      <a:endParaRPr lang="en-CA" dirty="0"/>
                    </a:p>
                  </a:txBody>
                  <a:tcPr/>
                </a:tc>
                <a:extLst>
                  <a:ext uri="{0D108BD9-81ED-4DB2-BD59-A6C34878D82A}">
                    <a16:rowId xmlns:a16="http://schemas.microsoft.com/office/drawing/2014/main" val="140848850"/>
                  </a:ext>
                </a:extLst>
              </a:tr>
              <a:tr h="370840">
                <a:tc>
                  <a:txBody>
                    <a:bodyPr/>
                    <a:lstStyle/>
                    <a:p>
                      <a:pPr algn="ctr"/>
                      <a:r>
                        <a:rPr lang="en-CA" dirty="0" smtClean="0"/>
                        <a:t>11</a:t>
                      </a:r>
                      <a:endParaRPr lang="en-CA" dirty="0"/>
                    </a:p>
                  </a:txBody>
                  <a:tcPr/>
                </a:tc>
                <a:tc>
                  <a:txBody>
                    <a:bodyPr/>
                    <a:lstStyle/>
                    <a:p>
                      <a:pPr algn="ctr"/>
                      <a:r>
                        <a:rPr lang="en-CA" dirty="0" smtClean="0"/>
                        <a:t>B`</a:t>
                      </a:r>
                      <a:endParaRPr lang="en-CA" dirty="0"/>
                    </a:p>
                  </a:txBody>
                  <a:tcPr/>
                </a:tc>
                <a:tc>
                  <a:txBody>
                    <a:bodyPr/>
                    <a:lstStyle/>
                    <a:p>
                      <a:pPr algn="ctr"/>
                      <a:r>
                        <a:rPr lang="en-CA" dirty="0" smtClean="0"/>
                        <a:t>1</a:t>
                      </a:r>
                      <a:endParaRPr lang="en-CA" dirty="0"/>
                    </a:p>
                  </a:txBody>
                  <a:tcPr/>
                </a:tc>
                <a:extLst>
                  <a:ext uri="{0D108BD9-81ED-4DB2-BD59-A6C34878D82A}">
                    <a16:rowId xmlns:a16="http://schemas.microsoft.com/office/drawing/2014/main" val="3640278167"/>
                  </a:ext>
                </a:extLst>
              </a:tr>
              <a:tr h="370840">
                <a:tc>
                  <a:txBody>
                    <a:bodyPr/>
                    <a:lstStyle/>
                    <a:p>
                      <a:pPr algn="ctr"/>
                      <a:r>
                        <a:rPr lang="en-CA" dirty="0" smtClean="0"/>
                        <a:t>10</a:t>
                      </a:r>
                      <a:endParaRPr lang="en-CA" dirty="0"/>
                    </a:p>
                  </a:txBody>
                  <a:tcPr/>
                </a:tc>
                <a:tc>
                  <a:txBody>
                    <a:bodyPr/>
                    <a:lstStyle/>
                    <a:p>
                      <a:pPr algn="ctr"/>
                      <a:r>
                        <a:rPr lang="en-CA" dirty="0" smtClean="0"/>
                        <a:t>0</a:t>
                      </a:r>
                      <a:endParaRPr lang="en-CA" dirty="0"/>
                    </a:p>
                  </a:txBody>
                  <a:tcPr/>
                </a:tc>
                <a:tc>
                  <a:txBody>
                    <a:bodyPr/>
                    <a:lstStyle/>
                    <a:p>
                      <a:pPr algn="ctr"/>
                      <a:r>
                        <a:rPr lang="en-CA" dirty="0" smtClean="0"/>
                        <a:t>B</a:t>
                      </a:r>
                      <a:endParaRPr lang="en-CA" dirty="0"/>
                    </a:p>
                  </a:txBody>
                  <a:tcPr/>
                </a:tc>
                <a:extLst>
                  <a:ext uri="{0D108BD9-81ED-4DB2-BD59-A6C34878D82A}">
                    <a16:rowId xmlns:a16="http://schemas.microsoft.com/office/drawing/2014/main" val="26669601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74723528"/>
              </p:ext>
            </p:extLst>
          </p:nvPr>
        </p:nvGraphicFramePr>
        <p:xfrm>
          <a:off x="7909560" y="1945218"/>
          <a:ext cx="3562895" cy="2246508"/>
        </p:xfrm>
        <a:graphic>
          <a:graphicData uri="http://schemas.openxmlformats.org/drawingml/2006/table">
            <a:tbl>
              <a:tblPr firstRow="1" bandRow="1">
                <a:tableStyleId>{5C22544A-7EE6-4342-B048-85BDC9FD1C3A}</a:tableStyleId>
              </a:tblPr>
              <a:tblGrid>
                <a:gridCol w="1042851">
                  <a:extLst>
                    <a:ext uri="{9D8B030D-6E8A-4147-A177-3AD203B41FA5}">
                      <a16:colId xmlns:a16="http://schemas.microsoft.com/office/drawing/2014/main" val="1278249800"/>
                    </a:ext>
                  </a:extLst>
                </a:gridCol>
                <a:gridCol w="505098">
                  <a:extLst>
                    <a:ext uri="{9D8B030D-6E8A-4147-A177-3AD203B41FA5}">
                      <a16:colId xmlns:a16="http://schemas.microsoft.com/office/drawing/2014/main" val="1452373893"/>
                    </a:ext>
                  </a:extLst>
                </a:gridCol>
                <a:gridCol w="589788">
                  <a:extLst>
                    <a:ext uri="{9D8B030D-6E8A-4147-A177-3AD203B41FA5}">
                      <a16:colId xmlns:a16="http://schemas.microsoft.com/office/drawing/2014/main" val="724531165"/>
                    </a:ext>
                  </a:extLst>
                </a:gridCol>
                <a:gridCol w="712579">
                  <a:extLst>
                    <a:ext uri="{9D8B030D-6E8A-4147-A177-3AD203B41FA5}">
                      <a16:colId xmlns:a16="http://schemas.microsoft.com/office/drawing/2014/main" val="1076094095"/>
                    </a:ext>
                  </a:extLst>
                </a:gridCol>
                <a:gridCol w="712579">
                  <a:extLst>
                    <a:ext uri="{9D8B030D-6E8A-4147-A177-3AD203B41FA5}">
                      <a16:colId xmlns:a16="http://schemas.microsoft.com/office/drawing/2014/main" val="2516731280"/>
                    </a:ext>
                  </a:extLst>
                </a:gridCol>
              </a:tblGrid>
              <a:tr h="763148">
                <a:tc>
                  <a:txBody>
                    <a:bodyPr/>
                    <a:lstStyle/>
                    <a:p>
                      <a:pPr algn="ctr"/>
                      <a:r>
                        <a:rPr lang="en-CA" baseline="0" dirty="0" smtClean="0"/>
                        <a:t>      </a:t>
                      </a:r>
                      <a:r>
                        <a:rPr lang="en-CA" dirty="0" smtClean="0"/>
                        <a:t>S0Cin</a:t>
                      </a:r>
                    </a:p>
                    <a:p>
                      <a:pPr algn="l"/>
                      <a:r>
                        <a:rPr lang="en-CA" dirty="0" smtClean="0"/>
                        <a:t>S2S1</a:t>
                      </a:r>
                      <a:endParaRPr lang="en-CA" dirty="0"/>
                    </a:p>
                  </a:txBody>
                  <a:tcPr/>
                </a:tc>
                <a:tc>
                  <a:txBody>
                    <a:bodyPr/>
                    <a:lstStyle/>
                    <a:p>
                      <a:pPr algn="ctr"/>
                      <a:r>
                        <a:rPr lang="en-CA" dirty="0" smtClean="0"/>
                        <a:t>00</a:t>
                      </a:r>
                      <a:endParaRPr lang="en-CA" dirty="0"/>
                    </a:p>
                  </a:txBody>
                  <a:tcPr/>
                </a:tc>
                <a:tc>
                  <a:txBody>
                    <a:bodyPr/>
                    <a:lstStyle/>
                    <a:p>
                      <a:pPr algn="ctr"/>
                      <a:r>
                        <a:rPr lang="en-CA" dirty="0" smtClean="0"/>
                        <a:t>01</a:t>
                      </a:r>
                      <a:endParaRPr lang="en-CA" dirty="0"/>
                    </a:p>
                  </a:txBody>
                  <a:tcPr/>
                </a:tc>
                <a:tc>
                  <a:txBody>
                    <a:bodyPr/>
                    <a:lstStyle/>
                    <a:p>
                      <a:pPr algn="ctr"/>
                      <a:r>
                        <a:rPr lang="en-CA" dirty="0" smtClean="0"/>
                        <a:t>11</a:t>
                      </a:r>
                      <a:endParaRPr lang="en-CA" dirty="0"/>
                    </a:p>
                  </a:txBody>
                  <a:tcPr/>
                </a:tc>
                <a:tc>
                  <a:txBody>
                    <a:bodyPr/>
                    <a:lstStyle/>
                    <a:p>
                      <a:pPr algn="ctr"/>
                      <a:r>
                        <a:rPr lang="en-CA" dirty="0" smtClean="0"/>
                        <a:t>10</a:t>
                      </a:r>
                      <a:endParaRPr lang="en-CA" dirty="0"/>
                    </a:p>
                  </a:txBody>
                  <a:tcPr/>
                </a:tc>
                <a:extLst>
                  <a:ext uri="{0D108BD9-81ED-4DB2-BD59-A6C34878D82A}">
                    <a16:rowId xmlns:a16="http://schemas.microsoft.com/office/drawing/2014/main" val="3451745046"/>
                  </a:ext>
                </a:extLst>
              </a:tr>
              <a:tr h="370840">
                <a:tc>
                  <a:txBody>
                    <a:bodyPr/>
                    <a:lstStyle/>
                    <a:p>
                      <a:pPr algn="ctr"/>
                      <a:r>
                        <a:rPr lang="en-CA" dirty="0" smtClean="0"/>
                        <a:t>00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0</a:t>
                      </a:r>
                      <a:endParaRPr lang="en-CA" dirty="0"/>
                    </a:p>
                  </a:txBody>
                  <a:tcPr/>
                </a:tc>
                <a:extLst>
                  <a:ext uri="{0D108BD9-81ED-4DB2-BD59-A6C34878D82A}">
                    <a16:rowId xmlns:a16="http://schemas.microsoft.com/office/drawing/2014/main" val="1534337162"/>
                  </a:ext>
                </a:extLst>
              </a:tr>
              <a:tr h="370840">
                <a:tc>
                  <a:txBody>
                    <a:bodyPr/>
                    <a:lstStyle/>
                    <a:p>
                      <a:pPr algn="ctr"/>
                      <a:r>
                        <a:rPr lang="en-CA" dirty="0" smtClean="0"/>
                        <a:t>01</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0</a:t>
                      </a:r>
                      <a:endParaRPr lang="en-CA" dirty="0"/>
                    </a:p>
                  </a:txBody>
                  <a:tcPr/>
                </a:tc>
                <a:extLst>
                  <a:ext uri="{0D108BD9-81ED-4DB2-BD59-A6C34878D82A}">
                    <a16:rowId xmlns:a16="http://schemas.microsoft.com/office/drawing/2014/main" val="4269534048"/>
                  </a:ext>
                </a:extLst>
              </a:tr>
              <a:tr h="370840">
                <a:tc>
                  <a:txBody>
                    <a:bodyPr/>
                    <a:lstStyle/>
                    <a:p>
                      <a:pPr algn="ctr"/>
                      <a:r>
                        <a:rPr lang="en-CA" dirty="0" smtClean="0"/>
                        <a:t>11</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extLst>
                  <a:ext uri="{0D108BD9-81ED-4DB2-BD59-A6C34878D82A}">
                    <a16:rowId xmlns:a16="http://schemas.microsoft.com/office/drawing/2014/main" val="140848850"/>
                  </a:ext>
                </a:extLst>
              </a:tr>
              <a:tr h="370840">
                <a:tc>
                  <a:txBody>
                    <a:bodyPr/>
                    <a:lstStyle/>
                    <a:p>
                      <a:pPr algn="ctr"/>
                      <a:r>
                        <a:rPr lang="en-CA" dirty="0" smtClean="0"/>
                        <a:t>10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extLst>
                  <a:ext uri="{0D108BD9-81ED-4DB2-BD59-A6C34878D82A}">
                    <a16:rowId xmlns:a16="http://schemas.microsoft.com/office/drawing/2014/main" val="3640278167"/>
                  </a:ext>
                </a:extLst>
              </a:tr>
            </a:tbl>
          </a:graphicData>
        </a:graphic>
      </p:graphicFrame>
      <p:sp>
        <p:nvSpPr>
          <p:cNvPr id="8" name="TextBox 7"/>
          <p:cNvSpPr txBox="1"/>
          <p:nvPr/>
        </p:nvSpPr>
        <p:spPr>
          <a:xfrm>
            <a:off x="137388" y="4663197"/>
            <a:ext cx="3829895" cy="461665"/>
          </a:xfrm>
          <a:prstGeom prst="rect">
            <a:avLst/>
          </a:prstGeom>
          <a:noFill/>
        </p:spPr>
        <p:txBody>
          <a:bodyPr wrap="none" rtlCol="0">
            <a:spAutoFit/>
          </a:bodyPr>
          <a:lstStyle/>
          <a:p>
            <a:r>
              <a:rPr lang="en-CA" sz="2400" b="1" dirty="0" smtClean="0">
                <a:solidFill>
                  <a:schemeClr val="bg1"/>
                </a:solidFill>
              </a:rPr>
              <a:t>Xi=Ai+S2S1S0`Bi`+S2S1`S0`Bi</a:t>
            </a:r>
            <a:endParaRPr lang="en-CA" sz="2400" b="1" dirty="0">
              <a:solidFill>
                <a:schemeClr val="bg1"/>
              </a:solidFill>
            </a:endParaRPr>
          </a:p>
        </p:txBody>
      </p:sp>
      <p:sp>
        <p:nvSpPr>
          <p:cNvPr id="9" name="TextBox 8"/>
          <p:cNvSpPr txBox="1"/>
          <p:nvPr/>
        </p:nvSpPr>
        <p:spPr>
          <a:xfrm>
            <a:off x="4896971" y="4511581"/>
            <a:ext cx="2009012" cy="461665"/>
          </a:xfrm>
          <a:prstGeom prst="rect">
            <a:avLst/>
          </a:prstGeom>
          <a:noFill/>
        </p:spPr>
        <p:txBody>
          <a:bodyPr wrap="none" rtlCol="0">
            <a:spAutoFit/>
          </a:bodyPr>
          <a:lstStyle/>
          <a:p>
            <a:r>
              <a:rPr lang="en-CA" sz="2400" b="1" dirty="0" smtClean="0">
                <a:solidFill>
                  <a:schemeClr val="bg1"/>
                </a:solidFill>
              </a:rPr>
              <a:t>Yi=S0Bi`+S1Bi`</a:t>
            </a:r>
            <a:endParaRPr lang="en-CA" sz="2400" b="1" dirty="0">
              <a:solidFill>
                <a:schemeClr val="bg1"/>
              </a:solidFill>
            </a:endParaRPr>
          </a:p>
        </p:txBody>
      </p:sp>
      <p:sp>
        <p:nvSpPr>
          <p:cNvPr id="10" name="TextBox 9"/>
          <p:cNvSpPr txBox="1"/>
          <p:nvPr/>
        </p:nvSpPr>
        <p:spPr>
          <a:xfrm>
            <a:off x="8410047" y="4663198"/>
            <a:ext cx="1359668" cy="461665"/>
          </a:xfrm>
          <a:prstGeom prst="rect">
            <a:avLst/>
          </a:prstGeom>
          <a:noFill/>
        </p:spPr>
        <p:txBody>
          <a:bodyPr wrap="none" rtlCol="0">
            <a:spAutoFit/>
          </a:bodyPr>
          <a:lstStyle/>
          <a:p>
            <a:r>
              <a:rPr lang="en-CA" sz="2400" b="1" dirty="0" err="1" smtClean="0">
                <a:solidFill>
                  <a:schemeClr val="bg1"/>
                </a:solidFill>
              </a:rPr>
              <a:t>Zi</a:t>
            </a:r>
            <a:r>
              <a:rPr lang="en-CA" sz="2400" b="1" smtClean="0">
                <a:solidFill>
                  <a:schemeClr val="bg1"/>
                </a:solidFill>
              </a:rPr>
              <a:t>=S2`Cin</a:t>
            </a:r>
            <a:endParaRPr lang="en-CA" sz="2400" b="1" dirty="0">
              <a:solidFill>
                <a:schemeClr val="bg1"/>
              </a:solidFill>
            </a:endParaRPr>
          </a:p>
        </p:txBody>
      </p:sp>
      <p:cxnSp>
        <p:nvCxnSpPr>
          <p:cNvPr id="12" name="Straight Connector 11"/>
          <p:cNvCxnSpPr/>
          <p:nvPr/>
        </p:nvCxnSpPr>
        <p:spPr>
          <a:xfrm>
            <a:off x="409303" y="1944429"/>
            <a:ext cx="940526" cy="68555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4574754" y="1984826"/>
            <a:ext cx="940526" cy="685559"/>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939784" y="1944429"/>
            <a:ext cx="940526" cy="685559"/>
          </a:xfrm>
          <a:prstGeom prst="line">
            <a:avLst/>
          </a:prstGeom>
        </p:spPr>
        <p:style>
          <a:lnRef idx="1">
            <a:schemeClr val="dk1"/>
          </a:lnRef>
          <a:fillRef idx="0">
            <a:schemeClr val="dk1"/>
          </a:fillRef>
          <a:effectRef idx="0">
            <a:schemeClr val="dk1"/>
          </a:effectRef>
          <a:fontRef idx="minor">
            <a:schemeClr val="tx1"/>
          </a:fontRef>
        </p:style>
      </p:cxnSp>
      <p:sp>
        <p:nvSpPr>
          <p:cNvPr id="17" name="Rectangle 16"/>
          <p:cNvSpPr/>
          <p:nvPr/>
        </p:nvSpPr>
        <p:spPr>
          <a:xfrm>
            <a:off x="5738949" y="3108960"/>
            <a:ext cx="1558834" cy="679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6766560" y="2778034"/>
            <a:ext cx="583474" cy="13527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9596846" y="2778034"/>
            <a:ext cx="949233" cy="644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p:cNvSpPr/>
          <p:nvPr/>
        </p:nvSpPr>
        <p:spPr>
          <a:xfrm>
            <a:off x="1548238" y="2696509"/>
            <a:ext cx="1584960" cy="1370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1611086" y="3422469"/>
            <a:ext cx="600891" cy="2960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1548238" y="3788229"/>
            <a:ext cx="733408" cy="3425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77589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inVertical)">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7" grpId="0" animBg="1"/>
      <p:bldP spid="18" grpId="0" animBg="1"/>
      <p:bldP spid="19" grpId="0" animBg="1"/>
      <p:bldP spid="20"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348344"/>
            <a:ext cx="6282266" cy="888274"/>
          </a:xfrm>
        </p:spPr>
        <p:txBody>
          <a:bodyPr>
            <a:normAutofit/>
          </a:bodyPr>
          <a:lstStyle/>
          <a:p>
            <a:r>
              <a:rPr lang="en-US" b="1" u="sng" dirty="0" smtClean="0">
                <a:solidFill>
                  <a:schemeClr val="bg1"/>
                </a:solidFill>
              </a:rPr>
              <a:t>Processor organization</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384421"/>
            <a:ext cx="10426335" cy="5033796"/>
          </a:xfrm>
        </p:spPr>
        <p:txBody>
          <a:bodyPr>
            <a:normAutofit/>
          </a:bodyPr>
          <a:lstStyle/>
          <a:p>
            <a:pPr algn="just">
              <a:buClrTx/>
              <a:buFont typeface="Arial" panose="020B0604020202020204" pitchFamily="34" charset="0"/>
              <a:buChar char="•"/>
            </a:pPr>
            <a:r>
              <a:rPr lang="en-US" sz="2200" dirty="0" smtClean="0">
                <a:solidFill>
                  <a:schemeClr val="bg1"/>
                </a:solidFill>
              </a:rPr>
              <a:t>A processor unit is a part of a digital system that implements operations in the system.</a:t>
            </a:r>
          </a:p>
          <a:p>
            <a:pPr algn="just">
              <a:buClrTx/>
              <a:buFont typeface="Arial" panose="020B0604020202020204" pitchFamily="34" charset="0"/>
              <a:buChar char="•"/>
            </a:pPr>
            <a:r>
              <a:rPr lang="en-US" sz="2200" dirty="0" smtClean="0">
                <a:solidFill>
                  <a:schemeClr val="bg1"/>
                </a:solidFill>
              </a:rPr>
              <a:t>It comprises a number of registers </a:t>
            </a:r>
            <a:r>
              <a:rPr lang="en-CA" sz="2200" dirty="0">
                <a:solidFill>
                  <a:schemeClr val="bg1"/>
                </a:solidFill>
              </a:rPr>
              <a:t>and </a:t>
            </a:r>
            <a:r>
              <a:rPr lang="en-CA" sz="2200" dirty="0" smtClean="0">
                <a:solidFill>
                  <a:schemeClr val="bg1"/>
                </a:solidFill>
              </a:rPr>
              <a:t>digital </a:t>
            </a:r>
            <a:r>
              <a:rPr lang="en-CA" sz="2200" dirty="0">
                <a:solidFill>
                  <a:schemeClr val="bg1"/>
                </a:solidFill>
              </a:rPr>
              <a:t>functions that implement arithmetic, logic, </a:t>
            </a:r>
            <a:r>
              <a:rPr lang="en-CA" sz="2200" dirty="0" smtClean="0">
                <a:solidFill>
                  <a:schemeClr val="bg1"/>
                </a:solidFill>
              </a:rPr>
              <a:t>shift, </a:t>
            </a:r>
            <a:r>
              <a:rPr lang="en-CA" sz="2200" dirty="0">
                <a:solidFill>
                  <a:schemeClr val="bg1"/>
                </a:solidFill>
              </a:rPr>
              <a:t>and transfer </a:t>
            </a:r>
            <a:r>
              <a:rPr lang="en-CA" sz="2200" dirty="0" smtClean="0">
                <a:solidFill>
                  <a:schemeClr val="bg1"/>
                </a:solidFill>
              </a:rPr>
              <a:t>micro-operations.</a:t>
            </a:r>
          </a:p>
          <a:p>
            <a:pPr algn="just">
              <a:buClrTx/>
              <a:buFont typeface="Arial" panose="020B0604020202020204" pitchFamily="34" charset="0"/>
              <a:buChar char="•"/>
            </a:pPr>
            <a:r>
              <a:rPr lang="en-CA" sz="2200" dirty="0" smtClean="0">
                <a:solidFill>
                  <a:schemeClr val="bg1"/>
                </a:solidFill>
              </a:rPr>
              <a:t>The processor unit when combined with a control unit that supervises the sequence of micro-operations is called a central processing unit (CPU). </a:t>
            </a:r>
          </a:p>
          <a:p>
            <a:pPr algn="just">
              <a:buClrTx/>
              <a:buFont typeface="Arial" panose="020B0604020202020204" pitchFamily="34" charset="0"/>
              <a:buChar char="•"/>
            </a:pPr>
            <a:r>
              <a:rPr lang="en-US" sz="2200" b="1" dirty="0" smtClean="0">
                <a:solidFill>
                  <a:schemeClr val="accent1"/>
                </a:solidFill>
              </a:rPr>
              <a:t>A central </a:t>
            </a:r>
            <a:r>
              <a:rPr lang="en-US" sz="2200" b="1" dirty="0">
                <a:solidFill>
                  <a:schemeClr val="accent1"/>
                </a:solidFill>
              </a:rPr>
              <a:t>processing unit (CPU) consists of MEMORY (Register banks), ARITHMETIC LOGIC UNIT (ALU</a:t>
            </a:r>
            <a:r>
              <a:rPr lang="en-US" sz="2200" b="1" dirty="0" smtClean="0">
                <a:solidFill>
                  <a:schemeClr val="accent1"/>
                </a:solidFill>
              </a:rPr>
              <a:t>), </a:t>
            </a:r>
            <a:r>
              <a:rPr lang="en-US" sz="2200" b="1" dirty="0">
                <a:solidFill>
                  <a:schemeClr val="accent1"/>
                </a:solidFill>
              </a:rPr>
              <a:t>and CONTROL UNIT (CU</a:t>
            </a:r>
            <a:r>
              <a:rPr lang="en-US" sz="2200" b="1" dirty="0" smtClean="0">
                <a:solidFill>
                  <a:schemeClr val="accent1"/>
                </a:solidFill>
              </a:rPr>
              <a:t>).</a:t>
            </a:r>
          </a:p>
          <a:p>
            <a:pPr algn="just">
              <a:buClrTx/>
              <a:buFont typeface="Arial" panose="020B0604020202020204" pitchFamily="34" charset="0"/>
              <a:buChar char="•"/>
            </a:pPr>
            <a:r>
              <a:rPr lang="en-US" sz="2200" dirty="0" smtClean="0">
                <a:solidFill>
                  <a:schemeClr val="bg1"/>
                </a:solidFill>
              </a:rPr>
              <a:t>There are </a:t>
            </a:r>
            <a:r>
              <a:rPr lang="en-US" sz="2200" b="1" dirty="0" smtClean="0">
                <a:solidFill>
                  <a:schemeClr val="accent1"/>
                </a:solidFill>
              </a:rPr>
              <a:t>three organizations </a:t>
            </a:r>
            <a:r>
              <a:rPr lang="en-US" sz="2200" dirty="0" smtClean="0">
                <a:solidFill>
                  <a:schemeClr val="bg1"/>
                </a:solidFill>
              </a:rPr>
              <a:t>for organizing a general-purpose processor unit:</a:t>
            </a:r>
          </a:p>
          <a:p>
            <a:pPr marL="457200" indent="-457200" algn="just">
              <a:buClrTx/>
              <a:buFont typeface="+mj-lt"/>
              <a:buAutoNum type="arabicPeriod"/>
            </a:pPr>
            <a:r>
              <a:rPr lang="en-US" sz="2200" dirty="0" smtClean="0">
                <a:solidFill>
                  <a:schemeClr val="bg1"/>
                </a:solidFill>
              </a:rPr>
              <a:t>Bus organization</a:t>
            </a:r>
          </a:p>
          <a:p>
            <a:pPr marL="457200" indent="-457200" algn="just">
              <a:buClrTx/>
              <a:buFont typeface="+mj-lt"/>
              <a:buAutoNum type="arabicPeriod"/>
            </a:pPr>
            <a:r>
              <a:rPr lang="en-US" sz="2200" dirty="0" smtClean="0">
                <a:solidFill>
                  <a:schemeClr val="bg1"/>
                </a:solidFill>
              </a:rPr>
              <a:t>Scratchpad memory</a:t>
            </a:r>
          </a:p>
          <a:p>
            <a:pPr marL="457200" indent="-457200" algn="just">
              <a:buClrTx/>
              <a:buFont typeface="+mj-lt"/>
              <a:buAutoNum type="arabicPeriod"/>
            </a:pPr>
            <a:r>
              <a:rPr lang="en-US" sz="2200" dirty="0" smtClean="0">
                <a:solidFill>
                  <a:schemeClr val="bg1"/>
                </a:solidFill>
              </a:rPr>
              <a:t>Two-port memory</a:t>
            </a:r>
            <a:endParaRPr lang="en-US" sz="22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Arithmetic Logic circuit </a:t>
            </a:r>
            <a:endParaRPr lang="en-US" b="1" u="sng" dirty="0">
              <a:solidFill>
                <a:schemeClr val="bg1"/>
              </a:solidFill>
            </a:endParaRPr>
          </a:p>
        </p:txBody>
      </p:sp>
      <p:pic>
        <p:nvPicPr>
          <p:cNvPr id="5" name="Picture 4"/>
          <p:cNvPicPr>
            <a:picLocks noChangeAspect="1"/>
          </p:cNvPicPr>
          <p:nvPr/>
        </p:nvPicPr>
        <p:blipFill>
          <a:blip r:embed="rId2"/>
          <a:stretch>
            <a:fillRect/>
          </a:stretch>
        </p:blipFill>
        <p:spPr>
          <a:xfrm>
            <a:off x="6080760" y="117295"/>
            <a:ext cx="5906453" cy="6646990"/>
          </a:xfrm>
          <a:prstGeom prst="rect">
            <a:avLst/>
          </a:prstGeom>
        </p:spPr>
      </p:pic>
    </p:spTree>
    <p:extLst>
      <p:ext uri="{BB962C8B-B14F-4D97-AF65-F5344CB8AC3E}">
        <p14:creationId xmlns:p14="http://schemas.microsoft.com/office/powerpoint/2010/main" val="32864498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SHIFTER DESIGN</a:t>
            </a:r>
            <a:endParaRPr lang="en-US" b="1" u="sng" dirty="0">
              <a:solidFill>
                <a:schemeClr val="bg1"/>
              </a:solidFill>
            </a:endParaRPr>
          </a:p>
        </p:txBody>
      </p:sp>
      <p:sp>
        <p:nvSpPr>
          <p:cNvPr id="3" name="TextBox 2"/>
          <p:cNvSpPr txBox="1"/>
          <p:nvPr/>
        </p:nvSpPr>
        <p:spPr>
          <a:xfrm>
            <a:off x="557349" y="1079862"/>
            <a:ext cx="11138262" cy="95410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2800" dirty="0" smtClean="0"/>
              <a:t>Design a 3-bit shifter for the shifting operations listed below in the Table:</a:t>
            </a:r>
          </a:p>
          <a:p>
            <a:endParaRPr lang="en-CA" sz="2800" dirty="0"/>
          </a:p>
        </p:txBody>
      </p:sp>
      <p:graphicFrame>
        <p:nvGraphicFramePr>
          <p:cNvPr id="4" name="Table 3"/>
          <p:cNvGraphicFramePr>
            <a:graphicFrameLocks noGrp="1"/>
          </p:cNvGraphicFramePr>
          <p:nvPr>
            <p:extLst>
              <p:ext uri="{D42A27DB-BD31-4B8C-83A1-F6EECF244321}">
                <p14:modId xmlns:p14="http://schemas.microsoft.com/office/powerpoint/2010/main" val="991880484"/>
              </p:ext>
            </p:extLst>
          </p:nvPr>
        </p:nvGraphicFramePr>
        <p:xfrm>
          <a:off x="557349" y="1706879"/>
          <a:ext cx="10972800" cy="4648321"/>
        </p:xfrm>
        <a:graphic>
          <a:graphicData uri="http://schemas.openxmlformats.org/drawingml/2006/table">
            <a:tbl>
              <a:tblPr firstRow="1" firstCol="1" bandRow="1">
                <a:tableStyleId>{5C22544A-7EE6-4342-B048-85BDC9FD1C3A}</a:tableStyleId>
              </a:tblPr>
              <a:tblGrid>
                <a:gridCol w="975977">
                  <a:extLst>
                    <a:ext uri="{9D8B030D-6E8A-4147-A177-3AD203B41FA5}">
                      <a16:colId xmlns:a16="http://schemas.microsoft.com/office/drawing/2014/main" val="3939505422"/>
                    </a:ext>
                  </a:extLst>
                </a:gridCol>
                <a:gridCol w="1239809">
                  <a:extLst>
                    <a:ext uri="{9D8B030D-6E8A-4147-A177-3AD203B41FA5}">
                      <a16:colId xmlns:a16="http://schemas.microsoft.com/office/drawing/2014/main" val="2005552645"/>
                    </a:ext>
                  </a:extLst>
                </a:gridCol>
                <a:gridCol w="1239809">
                  <a:extLst>
                    <a:ext uri="{9D8B030D-6E8A-4147-A177-3AD203B41FA5}">
                      <a16:colId xmlns:a16="http://schemas.microsoft.com/office/drawing/2014/main" val="1334445692"/>
                    </a:ext>
                  </a:extLst>
                </a:gridCol>
                <a:gridCol w="1969845">
                  <a:extLst>
                    <a:ext uri="{9D8B030D-6E8A-4147-A177-3AD203B41FA5}">
                      <a16:colId xmlns:a16="http://schemas.microsoft.com/office/drawing/2014/main" val="3311776632"/>
                    </a:ext>
                  </a:extLst>
                </a:gridCol>
                <a:gridCol w="1219200">
                  <a:extLst>
                    <a:ext uri="{9D8B030D-6E8A-4147-A177-3AD203B41FA5}">
                      <a16:colId xmlns:a16="http://schemas.microsoft.com/office/drawing/2014/main" val="314354436"/>
                    </a:ext>
                  </a:extLst>
                </a:gridCol>
                <a:gridCol w="943204">
                  <a:extLst>
                    <a:ext uri="{9D8B030D-6E8A-4147-A177-3AD203B41FA5}">
                      <a16:colId xmlns:a16="http://schemas.microsoft.com/office/drawing/2014/main" val="1023598678"/>
                    </a:ext>
                  </a:extLst>
                </a:gridCol>
                <a:gridCol w="3384956">
                  <a:extLst>
                    <a:ext uri="{9D8B030D-6E8A-4147-A177-3AD203B41FA5}">
                      <a16:colId xmlns:a16="http://schemas.microsoft.com/office/drawing/2014/main" val="466637812"/>
                    </a:ext>
                  </a:extLst>
                </a:gridCol>
              </a:tblGrid>
              <a:tr h="320164">
                <a:tc rowSpan="2">
                  <a:txBody>
                    <a:bodyPr/>
                    <a:lstStyle/>
                    <a:p>
                      <a:pPr algn="ctr">
                        <a:lnSpc>
                          <a:spcPct val="100000"/>
                        </a:lnSpc>
                        <a:spcAft>
                          <a:spcPts val="0"/>
                        </a:spcAft>
                      </a:pPr>
                      <a:r>
                        <a:rPr lang="en-CA" sz="2000" dirty="0">
                          <a:effectLst/>
                        </a:rPr>
                        <a:t>Binary Code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gridSpan="4">
                  <a:txBody>
                    <a:bodyPr/>
                    <a:lstStyle/>
                    <a:p>
                      <a:pPr marL="156845" algn="ctr">
                        <a:lnSpc>
                          <a:spcPct val="100000"/>
                        </a:lnSpc>
                        <a:spcAft>
                          <a:spcPts val="0"/>
                        </a:spcAft>
                      </a:pPr>
                      <a:r>
                        <a:rPr lang="en-CA" sz="2000">
                          <a:effectLst/>
                        </a:rPr>
                        <a:t>Function of selection variables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47034">
                <a:tc vMerge="1">
                  <a:txBody>
                    <a:bodyPr/>
                    <a:lstStyle/>
                    <a:p>
                      <a:endParaRPr lang="en-CA"/>
                    </a:p>
                  </a:txBody>
                  <a:tcPr/>
                </a:tc>
                <a:tc>
                  <a:txBody>
                    <a:bodyPr/>
                    <a:lstStyle/>
                    <a:p>
                      <a:pPr marR="38100" algn="ctr">
                        <a:lnSpc>
                          <a:spcPct val="100000"/>
                        </a:lnSpc>
                        <a:spcAft>
                          <a:spcPts val="0"/>
                        </a:spcAft>
                      </a:pPr>
                      <a:r>
                        <a:rPr lang="en-CA" sz="2000" dirty="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873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D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9370" algn="ctr">
                        <a:lnSpc>
                          <a:spcPct val="100000"/>
                        </a:lnSpc>
                        <a:spcAft>
                          <a:spcPts val="0"/>
                        </a:spcAft>
                      </a:pPr>
                      <a:r>
                        <a:rPr lang="en-CA" sz="2000" dirty="0">
                          <a:effectLst/>
                        </a:rPr>
                        <a:t>H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3190523013"/>
                  </a:ext>
                </a:extLst>
              </a:tr>
              <a:tr h="630785">
                <a:tc>
                  <a:txBody>
                    <a:bodyPr/>
                    <a:lstStyle/>
                    <a:p>
                      <a:pPr marR="34925" algn="ctr">
                        <a:lnSpc>
                          <a:spcPct val="100000"/>
                        </a:lnSpc>
                        <a:spcAft>
                          <a:spcPts val="0"/>
                        </a:spcAft>
                      </a:pPr>
                      <a:r>
                        <a:rPr lang="en-CA" sz="2000">
                          <a:effectLst/>
                        </a:rPr>
                        <a:t>0 0 0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dirty="0" smtClean="0">
                          <a:effectLst/>
                        </a:rPr>
                        <a:t>Input </a:t>
                      </a:r>
                      <a:r>
                        <a:rPr lang="en-CA" sz="2000" dirty="0">
                          <a:effectLst/>
                        </a:rPr>
                        <a:t>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dirty="0">
                          <a:effectLst/>
                        </a:rPr>
                        <a:t>Input 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746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1750" algn="ctr">
                        <a:lnSpc>
                          <a:spcPct val="100000"/>
                        </a:lnSpc>
                        <a:spcAft>
                          <a:spcPts val="0"/>
                        </a:spcAft>
                      </a:pPr>
                      <a:r>
                        <a:rPr lang="en-CA" sz="2000" dirty="0">
                          <a:effectLst/>
                        </a:rPr>
                        <a:t>None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3655" algn="ctr">
                        <a:lnSpc>
                          <a:spcPct val="100000"/>
                        </a:lnSpc>
                        <a:spcAft>
                          <a:spcPts val="0"/>
                        </a:spcAft>
                      </a:pPr>
                      <a:r>
                        <a:rPr lang="en-CA" sz="2000" dirty="0">
                          <a:effectLst/>
                        </a:rPr>
                        <a:t>Circulate-Left with Carry</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97859172"/>
                  </a:ext>
                </a:extLst>
              </a:tr>
              <a:tr h="403628">
                <a:tc>
                  <a:txBody>
                    <a:bodyPr/>
                    <a:lstStyle/>
                    <a:p>
                      <a:pPr marR="34925" algn="ctr">
                        <a:lnSpc>
                          <a:spcPct val="100000"/>
                        </a:lnSpc>
                        <a:spcAft>
                          <a:spcPts val="0"/>
                        </a:spcAft>
                      </a:pPr>
                      <a:r>
                        <a:rPr lang="en-CA" sz="2000">
                          <a:effectLst/>
                        </a:rPr>
                        <a:t>0 0 1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079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marR="13970" algn="ctr">
                        <a:lnSpc>
                          <a:spcPct val="100000"/>
                        </a:lnSpc>
                        <a:spcAft>
                          <a:spcPts val="0"/>
                        </a:spcAft>
                      </a:pPr>
                      <a:r>
                        <a:rPr lang="en-CA" sz="2000" dirty="0">
                          <a:effectLst/>
                        </a:rPr>
                        <a:t>Circulate-Right with Carry</a:t>
                      </a:r>
                    </a:p>
                    <a:p>
                      <a:pPr marL="33655" algn="ctr">
                        <a:lnSpc>
                          <a:spcPct val="100000"/>
                        </a:lnSpc>
                        <a:spcAft>
                          <a:spcPts val="0"/>
                        </a:spcAft>
                      </a:pPr>
                      <a:r>
                        <a:rPr lang="en-CA" sz="2000" dirty="0">
                          <a:effectLst/>
                        </a:rPr>
                        <a:t>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649116545"/>
                  </a:ext>
                </a:extLst>
              </a:tr>
              <a:tr h="320164">
                <a:tc>
                  <a:txBody>
                    <a:bodyPr/>
                    <a:lstStyle/>
                    <a:p>
                      <a:pPr marR="34925" algn="ctr">
                        <a:lnSpc>
                          <a:spcPct val="100000"/>
                        </a:lnSpc>
                        <a:spcAft>
                          <a:spcPts val="0"/>
                        </a:spcAft>
                      </a:pPr>
                      <a:r>
                        <a:rPr lang="en-CA" sz="2000">
                          <a:effectLst/>
                        </a:rPr>
                        <a:t>0 1 0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57785" algn="ctr">
                        <a:lnSpc>
                          <a:spcPct val="100000"/>
                        </a:lnSpc>
                        <a:spcAft>
                          <a:spcPts val="0"/>
                        </a:spcAft>
                      </a:pPr>
                      <a:r>
                        <a:rPr lang="en-CA" sz="2000" dirty="0" smtClean="0">
                          <a:effectLst/>
                        </a:rPr>
                        <a:t>A+B`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3655" algn="ctr">
                        <a:lnSpc>
                          <a:spcPct val="100000"/>
                        </a:lnSpc>
                        <a:spcAft>
                          <a:spcPts val="0"/>
                        </a:spcAft>
                      </a:pPr>
                      <a:r>
                        <a:rPr lang="en-CA" sz="2000">
                          <a:effectLst/>
                        </a:rPr>
                        <a:t>No shift</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535047974"/>
                  </a:ext>
                </a:extLst>
              </a:tr>
              <a:tr h="320164">
                <a:tc>
                  <a:txBody>
                    <a:bodyPr/>
                    <a:lstStyle/>
                    <a:p>
                      <a:pPr marR="34925" algn="ctr">
                        <a:lnSpc>
                          <a:spcPct val="100000"/>
                        </a:lnSpc>
                        <a:spcAft>
                          <a:spcPts val="0"/>
                        </a:spcAft>
                      </a:pPr>
                      <a:r>
                        <a:rPr lang="en-CA" sz="2000">
                          <a:effectLst/>
                        </a:rPr>
                        <a:t>0 1 1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5560"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R3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0’s to the output Bus</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5944642"/>
                  </a:ext>
                </a:extLst>
              </a:tr>
              <a:tr h="547034">
                <a:tc>
                  <a:txBody>
                    <a:bodyPr/>
                    <a:lstStyle/>
                    <a:p>
                      <a:pPr marR="34925" algn="ctr">
                        <a:lnSpc>
                          <a:spcPct val="100000"/>
                        </a:lnSpc>
                        <a:spcAft>
                          <a:spcPts val="0"/>
                        </a:spcAft>
                      </a:pPr>
                      <a:r>
                        <a:rPr lang="en-CA" sz="2000">
                          <a:effectLst/>
                        </a:rPr>
                        <a:t>1 0 0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R4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45720" algn="ctr">
                        <a:lnSpc>
                          <a:spcPct val="100000"/>
                        </a:lnSpc>
                        <a:spcAft>
                          <a:spcPts val="0"/>
                        </a:spcAft>
                      </a:pPr>
                      <a:r>
                        <a:rPr lang="en-CA" sz="2000" dirty="0">
                          <a:effectLst/>
                        </a:rPr>
                        <a:t>A </a:t>
                      </a:r>
                      <a:r>
                        <a:rPr lang="en-CA" sz="2000" dirty="0" smtClean="0">
                          <a:effectLst/>
                        </a:rPr>
                        <a:t>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45720" algn="ctr">
                        <a:lnSpc>
                          <a:spcPct val="100000"/>
                        </a:lnSpc>
                        <a:spcAft>
                          <a:spcPts val="0"/>
                        </a:spcAft>
                      </a:pPr>
                      <a:r>
                        <a:rPr lang="en-CA" sz="2000" dirty="0" smtClean="0">
                          <a:effectLst/>
                        </a:rPr>
                        <a:t>A 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dirty="0">
                          <a:effectLst/>
                        </a:rPr>
                        <a:t>-</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23811077"/>
                  </a:ext>
                </a:extLst>
              </a:tr>
              <a:tr h="320164">
                <a:tc>
                  <a:txBody>
                    <a:bodyPr/>
                    <a:lstStyle/>
                    <a:p>
                      <a:pPr marR="34925" algn="ctr">
                        <a:lnSpc>
                          <a:spcPct val="100000"/>
                        </a:lnSpc>
                        <a:spcAft>
                          <a:spcPts val="0"/>
                        </a:spcAft>
                      </a:pPr>
                      <a:r>
                        <a:rPr lang="en-CA" sz="2000">
                          <a:effectLst/>
                        </a:rPr>
                        <a:t>1 0 1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XOR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XOR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R5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algn="ctr">
                        <a:lnSpc>
                          <a:spcPct val="100000"/>
                        </a:lnSpc>
                        <a:spcAft>
                          <a:spcPts val="0"/>
                        </a:spcAft>
                      </a:pPr>
                      <a:r>
                        <a:rPr lang="en-CA" sz="2000" dirty="0">
                          <a:effectLst/>
                        </a:rPr>
                        <a:t>Shift Left with I</a:t>
                      </a:r>
                      <a:r>
                        <a:rPr lang="en-CA" sz="2000" baseline="-25000" dirty="0">
                          <a:effectLst/>
                        </a:rPr>
                        <a:t>L</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3235350611"/>
                  </a:ext>
                </a:extLst>
              </a:tr>
              <a:tr h="548095">
                <a:tc>
                  <a:txBody>
                    <a:bodyPr/>
                    <a:lstStyle/>
                    <a:p>
                      <a:pPr marR="34925" algn="ctr">
                        <a:lnSpc>
                          <a:spcPct val="100000"/>
                        </a:lnSpc>
                        <a:spcAft>
                          <a:spcPts val="0"/>
                        </a:spcAft>
                      </a:pPr>
                      <a:r>
                        <a:rPr lang="en-CA" sz="2000">
                          <a:effectLst/>
                        </a:rPr>
                        <a:t>1 1 0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50165" algn="ctr">
                        <a:lnSpc>
                          <a:spcPct val="100000"/>
                        </a:lnSpc>
                        <a:spcAft>
                          <a:spcPts val="0"/>
                        </a:spcAft>
                      </a:pPr>
                      <a:r>
                        <a:rPr lang="en-CA" sz="2000" dirty="0">
                          <a:effectLst/>
                        </a:rPr>
                        <a:t>A AND </a:t>
                      </a:r>
                      <a:r>
                        <a:rPr lang="en-CA" sz="2000" dirty="0" smtClean="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AND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8100" algn="ctr">
                        <a:lnSpc>
                          <a:spcPct val="100000"/>
                        </a:lnSpc>
                        <a:spcAft>
                          <a:spcPts val="0"/>
                        </a:spcAft>
                      </a:pP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R6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1270" marR="13970" algn="ctr">
                        <a:lnSpc>
                          <a:spcPct val="100000"/>
                        </a:lnSpc>
                        <a:spcAft>
                          <a:spcPts val="0"/>
                        </a:spcAft>
                      </a:pPr>
                      <a:r>
                        <a:rPr lang="en-CA" sz="2000" dirty="0">
                          <a:effectLst/>
                        </a:rPr>
                        <a:t>Shift Right with I</a:t>
                      </a:r>
                      <a:r>
                        <a:rPr lang="en-CA" sz="2000" baseline="-25000" dirty="0">
                          <a:effectLst/>
                        </a:rPr>
                        <a:t>R</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386241963"/>
                  </a:ext>
                </a:extLst>
              </a:tr>
              <a:tr h="338186">
                <a:tc>
                  <a:txBody>
                    <a:bodyPr/>
                    <a:lstStyle/>
                    <a:p>
                      <a:pPr marR="34925" algn="ctr">
                        <a:lnSpc>
                          <a:spcPct val="100000"/>
                        </a:lnSpc>
                        <a:spcAft>
                          <a:spcPts val="0"/>
                        </a:spcAft>
                      </a:pPr>
                      <a:r>
                        <a:rPr lang="en-CA" sz="2000">
                          <a:effectLst/>
                        </a:rPr>
                        <a:t>1 1 1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810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4925" algn="ctr">
                        <a:lnSpc>
                          <a:spcPct val="100000"/>
                        </a:lnSpc>
                        <a:spcAft>
                          <a:spcPts val="0"/>
                        </a:spcAft>
                      </a:pPr>
                      <a:r>
                        <a:rPr lang="en-CA" sz="2000" dirty="0">
                          <a:effectLst/>
                        </a:rPr>
                        <a:t>1’s to the output Bus</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2366638424"/>
                  </a:ext>
                </a:extLst>
              </a:tr>
            </a:tbl>
          </a:graphicData>
        </a:graphic>
      </p:graphicFrame>
    </p:spTree>
    <p:extLst>
      <p:ext uri="{BB962C8B-B14F-4D97-AF65-F5344CB8AC3E}">
        <p14:creationId xmlns:p14="http://schemas.microsoft.com/office/powerpoint/2010/main" val="20876806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SHIFTER DESIGN</a:t>
            </a:r>
            <a:endParaRPr lang="en-US" b="1" u="sng" dirty="0">
              <a:solidFill>
                <a:schemeClr val="bg1"/>
              </a:solidFill>
            </a:endParaRPr>
          </a:p>
        </p:txBody>
      </p:sp>
      <p:pic>
        <p:nvPicPr>
          <p:cNvPr id="61" name="Picture 60"/>
          <p:cNvPicPr>
            <a:picLocks noChangeAspect="1"/>
          </p:cNvPicPr>
          <p:nvPr/>
        </p:nvPicPr>
        <p:blipFill rotWithShape="1">
          <a:blip r:embed="rId2">
            <a:extLst>
              <a:ext uri="{28A0092B-C50C-407E-A947-70E740481C1C}">
                <a14:useLocalDpi xmlns:a14="http://schemas.microsoft.com/office/drawing/2010/main" val="0"/>
              </a:ext>
            </a:extLst>
          </a:blip>
          <a:srcRect l="16624" t="17723" r="16624" b="16092"/>
          <a:stretch/>
        </p:blipFill>
        <p:spPr>
          <a:xfrm>
            <a:off x="531222" y="981154"/>
            <a:ext cx="11059887" cy="5551461"/>
          </a:xfrm>
          <a:prstGeom prst="rect">
            <a:avLst/>
          </a:prstGeom>
        </p:spPr>
      </p:pic>
    </p:spTree>
    <p:extLst>
      <p:ext uri="{BB962C8B-B14F-4D97-AF65-F5344CB8AC3E}">
        <p14:creationId xmlns:p14="http://schemas.microsoft.com/office/powerpoint/2010/main" val="2097667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Processor unit </a:t>
            </a:r>
            <a:endParaRPr lang="en-US" b="1" u="sng" dirty="0">
              <a:solidFill>
                <a:schemeClr val="bg1"/>
              </a:solidFill>
            </a:endParaRPr>
          </a:p>
        </p:txBody>
      </p:sp>
      <p:pic>
        <p:nvPicPr>
          <p:cNvPr id="5" name="Picture 4"/>
          <p:cNvPicPr>
            <a:picLocks noChangeAspect="1"/>
          </p:cNvPicPr>
          <p:nvPr/>
        </p:nvPicPr>
        <p:blipFill>
          <a:blip r:embed="rId2"/>
          <a:stretch>
            <a:fillRect/>
          </a:stretch>
        </p:blipFill>
        <p:spPr>
          <a:xfrm>
            <a:off x="104504" y="1005569"/>
            <a:ext cx="6958560" cy="5168808"/>
          </a:xfrm>
          <a:prstGeom prst="rect">
            <a:avLst/>
          </a:prstGeom>
        </p:spPr>
      </p:pic>
      <p:pic>
        <p:nvPicPr>
          <p:cNvPr id="6" name="Picture 5"/>
          <p:cNvPicPr>
            <a:picLocks noChangeAspect="1"/>
          </p:cNvPicPr>
          <p:nvPr/>
        </p:nvPicPr>
        <p:blipFill>
          <a:blip r:embed="rId3"/>
          <a:stretch>
            <a:fillRect/>
          </a:stretch>
        </p:blipFill>
        <p:spPr>
          <a:xfrm>
            <a:off x="7232207" y="261257"/>
            <a:ext cx="4877741" cy="6130834"/>
          </a:xfrm>
          <a:prstGeom prst="rect">
            <a:avLst/>
          </a:prstGeom>
        </p:spPr>
      </p:pic>
    </p:spTree>
    <p:extLst>
      <p:ext uri="{BB962C8B-B14F-4D97-AF65-F5344CB8AC3E}">
        <p14:creationId xmlns:p14="http://schemas.microsoft.com/office/powerpoint/2010/main" val="40099325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Processor unit</a:t>
            </a:r>
            <a:endParaRPr lang="en-US" b="1" u="sng"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91880484"/>
              </p:ext>
            </p:extLst>
          </p:nvPr>
        </p:nvGraphicFramePr>
        <p:xfrm>
          <a:off x="557349" y="1706879"/>
          <a:ext cx="10972800" cy="4648321"/>
        </p:xfrm>
        <a:graphic>
          <a:graphicData uri="http://schemas.openxmlformats.org/drawingml/2006/table">
            <a:tbl>
              <a:tblPr firstRow="1" firstCol="1" bandRow="1">
                <a:tableStyleId>{5C22544A-7EE6-4342-B048-85BDC9FD1C3A}</a:tableStyleId>
              </a:tblPr>
              <a:tblGrid>
                <a:gridCol w="975977">
                  <a:extLst>
                    <a:ext uri="{9D8B030D-6E8A-4147-A177-3AD203B41FA5}">
                      <a16:colId xmlns:a16="http://schemas.microsoft.com/office/drawing/2014/main" val="3939505422"/>
                    </a:ext>
                  </a:extLst>
                </a:gridCol>
                <a:gridCol w="1239809">
                  <a:extLst>
                    <a:ext uri="{9D8B030D-6E8A-4147-A177-3AD203B41FA5}">
                      <a16:colId xmlns:a16="http://schemas.microsoft.com/office/drawing/2014/main" val="2005552645"/>
                    </a:ext>
                  </a:extLst>
                </a:gridCol>
                <a:gridCol w="1239809">
                  <a:extLst>
                    <a:ext uri="{9D8B030D-6E8A-4147-A177-3AD203B41FA5}">
                      <a16:colId xmlns:a16="http://schemas.microsoft.com/office/drawing/2014/main" val="1334445692"/>
                    </a:ext>
                  </a:extLst>
                </a:gridCol>
                <a:gridCol w="1969845">
                  <a:extLst>
                    <a:ext uri="{9D8B030D-6E8A-4147-A177-3AD203B41FA5}">
                      <a16:colId xmlns:a16="http://schemas.microsoft.com/office/drawing/2014/main" val="3311776632"/>
                    </a:ext>
                  </a:extLst>
                </a:gridCol>
                <a:gridCol w="1219200">
                  <a:extLst>
                    <a:ext uri="{9D8B030D-6E8A-4147-A177-3AD203B41FA5}">
                      <a16:colId xmlns:a16="http://schemas.microsoft.com/office/drawing/2014/main" val="314354436"/>
                    </a:ext>
                  </a:extLst>
                </a:gridCol>
                <a:gridCol w="943204">
                  <a:extLst>
                    <a:ext uri="{9D8B030D-6E8A-4147-A177-3AD203B41FA5}">
                      <a16:colId xmlns:a16="http://schemas.microsoft.com/office/drawing/2014/main" val="1023598678"/>
                    </a:ext>
                  </a:extLst>
                </a:gridCol>
                <a:gridCol w="3384956">
                  <a:extLst>
                    <a:ext uri="{9D8B030D-6E8A-4147-A177-3AD203B41FA5}">
                      <a16:colId xmlns:a16="http://schemas.microsoft.com/office/drawing/2014/main" val="466637812"/>
                    </a:ext>
                  </a:extLst>
                </a:gridCol>
              </a:tblGrid>
              <a:tr h="320164">
                <a:tc rowSpan="2">
                  <a:txBody>
                    <a:bodyPr/>
                    <a:lstStyle/>
                    <a:p>
                      <a:pPr algn="ctr">
                        <a:lnSpc>
                          <a:spcPct val="100000"/>
                        </a:lnSpc>
                        <a:spcAft>
                          <a:spcPts val="0"/>
                        </a:spcAft>
                      </a:pPr>
                      <a:r>
                        <a:rPr lang="en-CA" sz="2000" dirty="0">
                          <a:effectLst/>
                        </a:rPr>
                        <a:t>Binary Code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gridSpan="4">
                  <a:txBody>
                    <a:bodyPr/>
                    <a:lstStyle/>
                    <a:p>
                      <a:pPr marL="156845" algn="ctr">
                        <a:lnSpc>
                          <a:spcPct val="100000"/>
                        </a:lnSpc>
                        <a:spcAft>
                          <a:spcPts val="0"/>
                        </a:spcAft>
                      </a:pPr>
                      <a:r>
                        <a:rPr lang="en-CA" sz="2000" dirty="0">
                          <a:effectLst/>
                        </a:rPr>
                        <a:t>Function of selection variables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47034">
                <a:tc vMerge="1">
                  <a:txBody>
                    <a:bodyPr/>
                    <a:lstStyle/>
                    <a:p>
                      <a:endParaRPr lang="en-CA"/>
                    </a:p>
                  </a:txBody>
                  <a:tcPr/>
                </a:tc>
                <a:tc>
                  <a:txBody>
                    <a:bodyPr/>
                    <a:lstStyle/>
                    <a:p>
                      <a:pPr marR="38100" algn="ctr">
                        <a:lnSpc>
                          <a:spcPct val="100000"/>
                        </a:lnSpc>
                        <a:spcAft>
                          <a:spcPts val="0"/>
                        </a:spcAft>
                      </a:pPr>
                      <a:r>
                        <a:rPr lang="en-CA" sz="2000" dirty="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873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D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9370" algn="ctr">
                        <a:lnSpc>
                          <a:spcPct val="100000"/>
                        </a:lnSpc>
                        <a:spcAft>
                          <a:spcPts val="0"/>
                        </a:spcAft>
                      </a:pPr>
                      <a:r>
                        <a:rPr lang="en-CA" sz="2000" dirty="0">
                          <a:effectLst/>
                        </a:rPr>
                        <a:t>H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3190523013"/>
                  </a:ext>
                </a:extLst>
              </a:tr>
              <a:tr h="630785">
                <a:tc>
                  <a:txBody>
                    <a:bodyPr/>
                    <a:lstStyle/>
                    <a:p>
                      <a:pPr marR="34925" algn="ctr">
                        <a:lnSpc>
                          <a:spcPct val="100000"/>
                        </a:lnSpc>
                        <a:spcAft>
                          <a:spcPts val="0"/>
                        </a:spcAft>
                      </a:pPr>
                      <a:r>
                        <a:rPr lang="en-CA" sz="2000">
                          <a:effectLst/>
                        </a:rPr>
                        <a:t>0 0 0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dirty="0" smtClean="0">
                          <a:effectLst/>
                        </a:rPr>
                        <a:t>Input </a:t>
                      </a:r>
                      <a:r>
                        <a:rPr lang="en-CA" sz="2000" dirty="0">
                          <a:effectLst/>
                        </a:rPr>
                        <a:t>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dirty="0">
                          <a:effectLst/>
                        </a:rPr>
                        <a:t>Input 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746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1750" algn="ctr">
                        <a:lnSpc>
                          <a:spcPct val="100000"/>
                        </a:lnSpc>
                        <a:spcAft>
                          <a:spcPts val="0"/>
                        </a:spcAft>
                      </a:pPr>
                      <a:r>
                        <a:rPr lang="en-CA" sz="2000" dirty="0">
                          <a:effectLst/>
                        </a:rPr>
                        <a:t>None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3655" algn="ctr">
                        <a:lnSpc>
                          <a:spcPct val="100000"/>
                        </a:lnSpc>
                        <a:spcAft>
                          <a:spcPts val="0"/>
                        </a:spcAft>
                      </a:pPr>
                      <a:r>
                        <a:rPr lang="en-CA" sz="2000" dirty="0">
                          <a:effectLst/>
                        </a:rPr>
                        <a:t>Circulate-Left with Carry</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97859172"/>
                  </a:ext>
                </a:extLst>
              </a:tr>
              <a:tr h="403628">
                <a:tc>
                  <a:txBody>
                    <a:bodyPr/>
                    <a:lstStyle/>
                    <a:p>
                      <a:pPr marR="34925" algn="ctr">
                        <a:lnSpc>
                          <a:spcPct val="100000"/>
                        </a:lnSpc>
                        <a:spcAft>
                          <a:spcPts val="0"/>
                        </a:spcAft>
                      </a:pPr>
                      <a:r>
                        <a:rPr lang="en-CA" sz="2000">
                          <a:effectLst/>
                        </a:rPr>
                        <a:t>0 0 1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079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marR="13970" algn="ctr">
                        <a:lnSpc>
                          <a:spcPct val="100000"/>
                        </a:lnSpc>
                        <a:spcAft>
                          <a:spcPts val="0"/>
                        </a:spcAft>
                      </a:pPr>
                      <a:r>
                        <a:rPr lang="en-CA" sz="2000" dirty="0">
                          <a:effectLst/>
                        </a:rPr>
                        <a:t>Circulate-Right with Carry</a:t>
                      </a:r>
                    </a:p>
                    <a:p>
                      <a:pPr marL="33655" algn="ctr">
                        <a:lnSpc>
                          <a:spcPct val="100000"/>
                        </a:lnSpc>
                        <a:spcAft>
                          <a:spcPts val="0"/>
                        </a:spcAft>
                      </a:pPr>
                      <a:r>
                        <a:rPr lang="en-CA" sz="2000" dirty="0">
                          <a:effectLst/>
                        </a:rPr>
                        <a:t>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649116545"/>
                  </a:ext>
                </a:extLst>
              </a:tr>
              <a:tr h="320164">
                <a:tc>
                  <a:txBody>
                    <a:bodyPr/>
                    <a:lstStyle/>
                    <a:p>
                      <a:pPr marR="34925" algn="ctr">
                        <a:lnSpc>
                          <a:spcPct val="100000"/>
                        </a:lnSpc>
                        <a:spcAft>
                          <a:spcPts val="0"/>
                        </a:spcAft>
                      </a:pPr>
                      <a:r>
                        <a:rPr lang="en-CA" sz="2000">
                          <a:effectLst/>
                        </a:rPr>
                        <a:t>0 1 0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57785" algn="ctr">
                        <a:lnSpc>
                          <a:spcPct val="100000"/>
                        </a:lnSpc>
                        <a:spcAft>
                          <a:spcPts val="0"/>
                        </a:spcAft>
                      </a:pPr>
                      <a:r>
                        <a:rPr lang="en-CA" sz="2000" dirty="0" smtClean="0">
                          <a:effectLst/>
                        </a:rPr>
                        <a:t>A+B`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3655" algn="ctr">
                        <a:lnSpc>
                          <a:spcPct val="100000"/>
                        </a:lnSpc>
                        <a:spcAft>
                          <a:spcPts val="0"/>
                        </a:spcAft>
                      </a:pPr>
                      <a:r>
                        <a:rPr lang="en-CA" sz="2000">
                          <a:effectLst/>
                        </a:rPr>
                        <a:t>No shift</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535047974"/>
                  </a:ext>
                </a:extLst>
              </a:tr>
              <a:tr h="320164">
                <a:tc>
                  <a:txBody>
                    <a:bodyPr/>
                    <a:lstStyle/>
                    <a:p>
                      <a:pPr marR="34925" algn="ctr">
                        <a:lnSpc>
                          <a:spcPct val="100000"/>
                        </a:lnSpc>
                        <a:spcAft>
                          <a:spcPts val="0"/>
                        </a:spcAft>
                      </a:pPr>
                      <a:r>
                        <a:rPr lang="en-CA" sz="2000">
                          <a:effectLst/>
                        </a:rPr>
                        <a:t>0 1 1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5560"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R3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0’s to the output Bus</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5944642"/>
                  </a:ext>
                </a:extLst>
              </a:tr>
              <a:tr h="547034">
                <a:tc>
                  <a:txBody>
                    <a:bodyPr/>
                    <a:lstStyle/>
                    <a:p>
                      <a:pPr marR="34925" algn="ctr">
                        <a:lnSpc>
                          <a:spcPct val="100000"/>
                        </a:lnSpc>
                        <a:spcAft>
                          <a:spcPts val="0"/>
                        </a:spcAft>
                      </a:pPr>
                      <a:r>
                        <a:rPr lang="en-CA" sz="2000">
                          <a:effectLst/>
                        </a:rPr>
                        <a:t>1 0 0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R4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45720" algn="ctr">
                        <a:lnSpc>
                          <a:spcPct val="100000"/>
                        </a:lnSpc>
                        <a:spcAft>
                          <a:spcPts val="0"/>
                        </a:spcAft>
                      </a:pPr>
                      <a:r>
                        <a:rPr lang="en-CA" sz="2000" dirty="0">
                          <a:effectLst/>
                        </a:rPr>
                        <a:t>A </a:t>
                      </a:r>
                      <a:r>
                        <a:rPr lang="en-CA" sz="2000" dirty="0" smtClean="0">
                          <a:effectLst/>
                        </a:rPr>
                        <a:t>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45720" algn="ctr">
                        <a:lnSpc>
                          <a:spcPct val="100000"/>
                        </a:lnSpc>
                        <a:spcAft>
                          <a:spcPts val="0"/>
                        </a:spcAft>
                      </a:pPr>
                      <a:r>
                        <a:rPr lang="en-CA" sz="2000" dirty="0" smtClean="0">
                          <a:effectLst/>
                        </a:rPr>
                        <a:t>A 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dirty="0">
                          <a:effectLst/>
                        </a:rPr>
                        <a:t>-</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23811077"/>
                  </a:ext>
                </a:extLst>
              </a:tr>
              <a:tr h="320164">
                <a:tc>
                  <a:txBody>
                    <a:bodyPr/>
                    <a:lstStyle/>
                    <a:p>
                      <a:pPr marR="34925" algn="ctr">
                        <a:lnSpc>
                          <a:spcPct val="100000"/>
                        </a:lnSpc>
                        <a:spcAft>
                          <a:spcPts val="0"/>
                        </a:spcAft>
                      </a:pPr>
                      <a:r>
                        <a:rPr lang="en-CA" sz="2000">
                          <a:effectLst/>
                        </a:rPr>
                        <a:t>1 0 1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XOR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XOR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R5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algn="ctr">
                        <a:lnSpc>
                          <a:spcPct val="100000"/>
                        </a:lnSpc>
                        <a:spcAft>
                          <a:spcPts val="0"/>
                        </a:spcAft>
                      </a:pPr>
                      <a:r>
                        <a:rPr lang="en-CA" sz="2000" dirty="0">
                          <a:effectLst/>
                        </a:rPr>
                        <a:t>Shift Left with I</a:t>
                      </a:r>
                      <a:r>
                        <a:rPr lang="en-CA" sz="2000" baseline="-25000" dirty="0">
                          <a:effectLst/>
                        </a:rPr>
                        <a:t>L</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3235350611"/>
                  </a:ext>
                </a:extLst>
              </a:tr>
              <a:tr h="548095">
                <a:tc>
                  <a:txBody>
                    <a:bodyPr/>
                    <a:lstStyle/>
                    <a:p>
                      <a:pPr marR="34925" algn="ctr">
                        <a:lnSpc>
                          <a:spcPct val="100000"/>
                        </a:lnSpc>
                        <a:spcAft>
                          <a:spcPts val="0"/>
                        </a:spcAft>
                      </a:pPr>
                      <a:r>
                        <a:rPr lang="en-CA" sz="2000">
                          <a:effectLst/>
                        </a:rPr>
                        <a:t>1 1 0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50165" algn="ctr">
                        <a:lnSpc>
                          <a:spcPct val="100000"/>
                        </a:lnSpc>
                        <a:spcAft>
                          <a:spcPts val="0"/>
                        </a:spcAft>
                      </a:pPr>
                      <a:r>
                        <a:rPr lang="en-CA" sz="2000" dirty="0">
                          <a:effectLst/>
                        </a:rPr>
                        <a:t>A AND </a:t>
                      </a:r>
                      <a:r>
                        <a:rPr lang="en-CA" sz="2000" dirty="0" smtClean="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AND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8100" algn="ctr">
                        <a:lnSpc>
                          <a:spcPct val="100000"/>
                        </a:lnSpc>
                        <a:spcAft>
                          <a:spcPts val="0"/>
                        </a:spcAft>
                      </a:pP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R6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1270" marR="13970" algn="ctr">
                        <a:lnSpc>
                          <a:spcPct val="100000"/>
                        </a:lnSpc>
                        <a:spcAft>
                          <a:spcPts val="0"/>
                        </a:spcAft>
                      </a:pPr>
                      <a:r>
                        <a:rPr lang="en-CA" sz="2000" dirty="0">
                          <a:effectLst/>
                        </a:rPr>
                        <a:t>Shift Right with I</a:t>
                      </a:r>
                      <a:r>
                        <a:rPr lang="en-CA" sz="2000" baseline="-25000" dirty="0">
                          <a:effectLst/>
                        </a:rPr>
                        <a:t>R</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386241963"/>
                  </a:ext>
                </a:extLst>
              </a:tr>
              <a:tr h="338186">
                <a:tc>
                  <a:txBody>
                    <a:bodyPr/>
                    <a:lstStyle/>
                    <a:p>
                      <a:pPr marR="34925" algn="ctr">
                        <a:lnSpc>
                          <a:spcPct val="100000"/>
                        </a:lnSpc>
                        <a:spcAft>
                          <a:spcPts val="0"/>
                        </a:spcAft>
                      </a:pPr>
                      <a:r>
                        <a:rPr lang="en-CA" sz="2000">
                          <a:effectLst/>
                        </a:rPr>
                        <a:t>1 1 1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810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4925" algn="ctr">
                        <a:lnSpc>
                          <a:spcPct val="100000"/>
                        </a:lnSpc>
                        <a:spcAft>
                          <a:spcPts val="0"/>
                        </a:spcAft>
                      </a:pPr>
                      <a:r>
                        <a:rPr lang="en-CA" sz="2000" dirty="0">
                          <a:effectLst/>
                        </a:rPr>
                        <a:t>1’s to the output Bus</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2366638424"/>
                  </a:ext>
                </a:extLst>
              </a:tr>
            </a:tbl>
          </a:graphicData>
        </a:graphic>
      </p:graphicFrame>
    </p:spTree>
    <p:extLst>
      <p:ext uri="{BB962C8B-B14F-4D97-AF65-F5344CB8AC3E}">
        <p14:creationId xmlns:p14="http://schemas.microsoft.com/office/powerpoint/2010/main" val="38362572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Processor unit</a:t>
            </a:r>
            <a:endParaRPr lang="en-US" b="1" u="sng" dirty="0">
              <a:solidFill>
                <a:schemeClr val="bg1"/>
              </a:solidFill>
            </a:endParaRPr>
          </a:p>
        </p:txBody>
      </p:sp>
      <p:pic>
        <p:nvPicPr>
          <p:cNvPr id="3" name="Picture 2"/>
          <p:cNvPicPr>
            <a:picLocks noChangeAspect="1"/>
          </p:cNvPicPr>
          <p:nvPr/>
        </p:nvPicPr>
        <p:blipFill>
          <a:blip r:embed="rId2"/>
          <a:stretch>
            <a:fillRect/>
          </a:stretch>
        </p:blipFill>
        <p:spPr>
          <a:xfrm>
            <a:off x="355961" y="938717"/>
            <a:ext cx="10642965" cy="5784220"/>
          </a:xfrm>
          <a:prstGeom prst="rect">
            <a:avLst/>
          </a:prstGeom>
        </p:spPr>
      </p:pic>
    </p:spTree>
    <p:extLst>
      <p:ext uri="{BB962C8B-B14F-4D97-AF65-F5344CB8AC3E}">
        <p14:creationId xmlns:p14="http://schemas.microsoft.com/office/powerpoint/2010/main" val="2929465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117295"/>
            <a:ext cx="6282266" cy="888274"/>
          </a:xfrm>
        </p:spPr>
        <p:txBody>
          <a:bodyPr>
            <a:normAutofit/>
          </a:bodyPr>
          <a:lstStyle/>
          <a:p>
            <a:r>
              <a:rPr lang="en-US" b="1" u="sng" dirty="0" smtClean="0">
                <a:solidFill>
                  <a:schemeClr val="bg1"/>
                </a:solidFill>
              </a:rPr>
              <a:t>BUS organization</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5" y="809626"/>
            <a:ext cx="6496050" cy="5905500"/>
          </a:xfrm>
        </p:spPr>
        <p:txBody>
          <a:bodyPr>
            <a:normAutofit fontScale="92500"/>
          </a:bodyPr>
          <a:lstStyle/>
          <a:p>
            <a:pPr algn="just">
              <a:buClrTx/>
              <a:buFont typeface="Arial" panose="020B0604020202020204" pitchFamily="34" charset="0"/>
              <a:buChar char="•"/>
            </a:pPr>
            <a:r>
              <a:rPr lang="en-US" sz="2400" dirty="0" smtClean="0">
                <a:solidFill>
                  <a:schemeClr val="bg1"/>
                </a:solidFill>
              </a:rPr>
              <a:t>A bus organization has four registers, each register is connected to two multiplexers to form two buses A and B. </a:t>
            </a:r>
          </a:p>
          <a:p>
            <a:pPr algn="just">
              <a:buClrTx/>
              <a:buFont typeface="Arial" panose="020B0604020202020204" pitchFamily="34" charset="0"/>
              <a:buChar char="•"/>
            </a:pPr>
            <a:r>
              <a:rPr lang="en-CA" sz="2400" dirty="0">
                <a:solidFill>
                  <a:schemeClr val="bg1"/>
                </a:solidFill>
              </a:rPr>
              <a:t>To perform the </a:t>
            </a:r>
            <a:r>
              <a:rPr lang="en-CA" sz="2400" dirty="0" smtClean="0">
                <a:solidFill>
                  <a:schemeClr val="bg1"/>
                </a:solidFill>
              </a:rPr>
              <a:t>micro-operation: </a:t>
            </a:r>
            <a:r>
              <a:rPr lang="en-CA" sz="2400" b="1" dirty="0" smtClean="0">
                <a:solidFill>
                  <a:schemeClr val="accent1"/>
                </a:solidFill>
              </a:rPr>
              <a:t>R1 </a:t>
            </a:r>
            <a:r>
              <a:rPr lang="en-CA" sz="2400" b="1" dirty="0">
                <a:solidFill>
                  <a:schemeClr val="accent1"/>
                </a:solidFill>
              </a:rPr>
              <a:t>= R2 + R3</a:t>
            </a:r>
          </a:p>
          <a:p>
            <a:pPr algn="just">
              <a:buClrTx/>
              <a:buFont typeface="Arial" panose="020B0604020202020204" pitchFamily="34" charset="0"/>
              <a:buChar char="•"/>
            </a:pPr>
            <a:r>
              <a:rPr lang="en-CA" sz="2400" dirty="0">
                <a:solidFill>
                  <a:schemeClr val="bg1"/>
                </a:solidFill>
              </a:rPr>
              <a:t>The control unit must provide binary selection variables to the following selector inputs –</a:t>
            </a:r>
          </a:p>
          <a:p>
            <a:pPr marL="457200" indent="-457200" algn="just">
              <a:buClrTx/>
              <a:buFont typeface="+mj-lt"/>
              <a:buAutoNum type="arabicPeriod"/>
            </a:pPr>
            <a:r>
              <a:rPr lang="en-CA" sz="2400" u="sng" dirty="0">
                <a:solidFill>
                  <a:schemeClr val="accent1"/>
                </a:solidFill>
              </a:rPr>
              <a:t>MUX A Selector: </a:t>
            </a:r>
            <a:r>
              <a:rPr lang="en-CA" sz="2400" dirty="0">
                <a:solidFill>
                  <a:schemeClr val="bg1"/>
                </a:solidFill>
              </a:rPr>
              <a:t>to place contents of R2 onto bus A</a:t>
            </a:r>
          </a:p>
          <a:p>
            <a:pPr marL="457200" indent="-457200" algn="just">
              <a:buClrTx/>
              <a:buFont typeface="+mj-lt"/>
              <a:buAutoNum type="arabicPeriod"/>
            </a:pPr>
            <a:r>
              <a:rPr lang="en-CA" sz="2400" dirty="0">
                <a:solidFill>
                  <a:schemeClr val="accent1"/>
                </a:solidFill>
              </a:rPr>
              <a:t> </a:t>
            </a:r>
            <a:r>
              <a:rPr lang="en-CA" sz="2400" u="sng" dirty="0">
                <a:solidFill>
                  <a:schemeClr val="accent1"/>
                </a:solidFill>
              </a:rPr>
              <a:t>MUX B Selector: </a:t>
            </a:r>
            <a:r>
              <a:rPr lang="en-CA" sz="2400" dirty="0">
                <a:solidFill>
                  <a:schemeClr val="bg1"/>
                </a:solidFill>
              </a:rPr>
              <a:t>to place contents of R3 onto bus B</a:t>
            </a:r>
          </a:p>
          <a:p>
            <a:pPr marL="457200" indent="-457200" algn="just">
              <a:buClrTx/>
              <a:buFont typeface="+mj-lt"/>
              <a:buAutoNum type="arabicPeriod"/>
            </a:pPr>
            <a:r>
              <a:rPr lang="en-CA" sz="2400" u="sng" dirty="0">
                <a:solidFill>
                  <a:schemeClr val="accent1"/>
                </a:solidFill>
              </a:rPr>
              <a:t>ALU Function Selector: </a:t>
            </a:r>
            <a:r>
              <a:rPr lang="en-CA" sz="2400" dirty="0">
                <a:solidFill>
                  <a:schemeClr val="bg1"/>
                </a:solidFill>
              </a:rPr>
              <a:t>to provide the arithmetic operation A + B</a:t>
            </a:r>
          </a:p>
          <a:p>
            <a:pPr marL="457200" indent="-457200" algn="just">
              <a:buClrTx/>
              <a:buFont typeface="+mj-lt"/>
              <a:buAutoNum type="arabicPeriod"/>
            </a:pPr>
            <a:r>
              <a:rPr lang="en-CA" sz="2400" u="sng" dirty="0">
                <a:solidFill>
                  <a:schemeClr val="accent1"/>
                </a:solidFill>
              </a:rPr>
              <a:t> Shift Selector: </a:t>
            </a:r>
            <a:r>
              <a:rPr lang="en-CA" sz="2400" dirty="0">
                <a:solidFill>
                  <a:schemeClr val="bg1"/>
                </a:solidFill>
              </a:rPr>
              <a:t>for direct transfer from the output of the ALU onto output bus S (no shift)</a:t>
            </a:r>
          </a:p>
          <a:p>
            <a:pPr marL="457200" indent="-457200" algn="just">
              <a:buClrTx/>
              <a:buFont typeface="+mj-lt"/>
              <a:buAutoNum type="arabicPeriod"/>
            </a:pPr>
            <a:r>
              <a:rPr lang="en-CA" sz="2400" u="sng" dirty="0">
                <a:solidFill>
                  <a:schemeClr val="accent1"/>
                </a:solidFill>
              </a:rPr>
              <a:t>Decoder Destination Selector: </a:t>
            </a:r>
            <a:r>
              <a:rPr lang="en-CA" sz="2400" dirty="0">
                <a:solidFill>
                  <a:schemeClr val="bg1"/>
                </a:solidFill>
              </a:rPr>
              <a:t>to transfer the contents of bus S into R1</a:t>
            </a:r>
          </a:p>
          <a:p>
            <a:pPr algn="just">
              <a:buClrTx/>
              <a:buFont typeface="Arial" panose="020B0604020202020204" pitchFamily="34" charset="0"/>
              <a:buChar char="•"/>
            </a:pPr>
            <a:endParaRPr lang="en-US" sz="2400" dirty="0">
              <a:solidFill>
                <a:schemeClr val="bg1"/>
              </a:solidFill>
            </a:endParaRPr>
          </a:p>
        </p:txBody>
      </p:sp>
      <p:pic>
        <p:nvPicPr>
          <p:cNvPr id="4" name="Picture 3"/>
          <p:cNvPicPr>
            <a:picLocks noChangeAspect="1"/>
          </p:cNvPicPr>
          <p:nvPr/>
        </p:nvPicPr>
        <p:blipFill>
          <a:blip r:embed="rId2"/>
          <a:stretch>
            <a:fillRect/>
          </a:stretch>
        </p:blipFill>
        <p:spPr>
          <a:xfrm>
            <a:off x="6905626" y="495301"/>
            <a:ext cx="5200650" cy="6219825"/>
          </a:xfrm>
          <a:prstGeom prst="rect">
            <a:avLst/>
          </a:prstGeom>
        </p:spPr>
      </p:pic>
    </p:spTree>
    <p:extLst>
      <p:ext uri="{BB962C8B-B14F-4D97-AF65-F5344CB8AC3E}">
        <p14:creationId xmlns:p14="http://schemas.microsoft.com/office/powerpoint/2010/main" val="34166721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348344"/>
            <a:ext cx="6282266" cy="888274"/>
          </a:xfrm>
        </p:spPr>
        <p:txBody>
          <a:bodyPr>
            <a:normAutofit/>
          </a:bodyPr>
          <a:lstStyle/>
          <a:p>
            <a:r>
              <a:rPr lang="en-US" b="1" u="sng" dirty="0" smtClean="0">
                <a:solidFill>
                  <a:schemeClr val="bg1"/>
                </a:solidFill>
              </a:rPr>
              <a:t>bus organization</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384421"/>
            <a:ext cx="10426335" cy="5033796"/>
          </a:xfrm>
        </p:spPr>
        <p:txBody>
          <a:bodyPr>
            <a:normAutofit/>
          </a:bodyPr>
          <a:lstStyle/>
          <a:p>
            <a:pPr algn="just">
              <a:buClrTx/>
              <a:buFont typeface="Arial" panose="020B0604020202020204" pitchFamily="34" charset="0"/>
              <a:buChar char="•"/>
            </a:pPr>
            <a:r>
              <a:rPr lang="en-CA" sz="2400" dirty="0">
                <a:solidFill>
                  <a:schemeClr val="bg1"/>
                </a:solidFill>
              </a:rPr>
              <a:t>The five control selection variables must be generated simultaneously and must be available during one common clock pulse interval.</a:t>
            </a:r>
          </a:p>
          <a:p>
            <a:pPr algn="just">
              <a:buClrTx/>
              <a:buFont typeface="Arial" panose="020B0604020202020204" pitchFamily="34" charset="0"/>
              <a:buChar char="•"/>
            </a:pPr>
            <a:r>
              <a:rPr lang="en-CA" sz="2400" dirty="0">
                <a:solidFill>
                  <a:schemeClr val="bg1"/>
                </a:solidFill>
              </a:rPr>
              <a:t>The binary information from the two source registers propagates through the combinational gates in the multiplexers, the ALU, and the shifter, to the output bus and into the inputs of the destination register all during one clock pulse interval.</a:t>
            </a:r>
          </a:p>
          <a:p>
            <a:pPr algn="just">
              <a:buClrTx/>
              <a:buFont typeface="Arial" panose="020B0604020202020204" pitchFamily="34" charset="0"/>
              <a:buChar char="•"/>
            </a:pPr>
            <a:r>
              <a:rPr lang="en-CA" sz="2400" dirty="0">
                <a:solidFill>
                  <a:schemeClr val="bg1"/>
                </a:solidFill>
              </a:rPr>
              <a:t>Then, when the next clock pulse arrives, the binary information on the output bus is transferred to R1.</a:t>
            </a:r>
          </a:p>
          <a:p>
            <a:endParaRPr lang="en-US" sz="2400" dirty="0">
              <a:solidFill>
                <a:schemeClr val="bg1"/>
              </a:solidFill>
            </a:endParaRPr>
          </a:p>
        </p:txBody>
      </p:sp>
    </p:spTree>
    <p:extLst>
      <p:ext uri="{BB962C8B-B14F-4D97-AF65-F5344CB8AC3E}">
        <p14:creationId xmlns:p14="http://schemas.microsoft.com/office/powerpoint/2010/main" val="35922808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348344"/>
            <a:ext cx="6282266" cy="888274"/>
          </a:xfrm>
        </p:spPr>
        <p:txBody>
          <a:bodyPr>
            <a:normAutofit/>
          </a:bodyPr>
          <a:lstStyle/>
          <a:p>
            <a:r>
              <a:rPr lang="en-US" b="1" u="sng" dirty="0" smtClean="0">
                <a:solidFill>
                  <a:schemeClr val="bg1"/>
                </a:solidFill>
              </a:rPr>
              <a:t>Scratchpad memory</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384421"/>
            <a:ext cx="10426335" cy="5033796"/>
          </a:xfrm>
        </p:spPr>
        <p:txBody>
          <a:bodyPr>
            <a:normAutofit/>
          </a:bodyPr>
          <a:lstStyle/>
          <a:p>
            <a:pPr algn="just">
              <a:buClrTx/>
              <a:buFont typeface="Arial" panose="020B0604020202020204" pitchFamily="34" charset="0"/>
              <a:buChar char="•"/>
            </a:pPr>
            <a:r>
              <a:rPr lang="en-CA" sz="2400" dirty="0">
                <a:solidFill>
                  <a:schemeClr val="bg1"/>
                </a:solidFill>
              </a:rPr>
              <a:t>The registers in a processor unit can be enclosed within a small memory unit. </a:t>
            </a:r>
            <a:r>
              <a:rPr lang="en-CA" sz="2400" b="1" dirty="0">
                <a:solidFill>
                  <a:schemeClr val="accent1"/>
                </a:solidFill>
              </a:rPr>
              <a:t>When included in a processor unit, a small memory is sometimes called a scratchpad memory.</a:t>
            </a:r>
          </a:p>
          <a:p>
            <a:pPr algn="just">
              <a:buClrTx/>
              <a:buFont typeface="Arial" panose="020B0604020202020204" pitchFamily="34" charset="0"/>
              <a:buChar char="•"/>
            </a:pPr>
            <a:r>
              <a:rPr lang="en-CA" sz="2400" dirty="0">
                <a:solidFill>
                  <a:schemeClr val="bg1"/>
                </a:solidFill>
              </a:rPr>
              <a:t>The use of a small memory is a cheaper alternative to connecting processor registers through a bus system. The difference between the two systems is the manner in which information is selected for transfer into the ALU.</a:t>
            </a:r>
          </a:p>
          <a:p>
            <a:pPr algn="just">
              <a:buClrTx/>
              <a:buFont typeface="Arial" panose="020B0604020202020204" pitchFamily="34" charset="0"/>
              <a:buChar char="•"/>
            </a:pPr>
            <a:r>
              <a:rPr lang="en-CA" sz="2400" dirty="0">
                <a:solidFill>
                  <a:schemeClr val="bg1"/>
                </a:solidFill>
              </a:rPr>
              <a:t>In the bus system, the information transfer is selected by the multiplexers that form the buses.</a:t>
            </a:r>
          </a:p>
          <a:p>
            <a:pPr algn="just">
              <a:buClrTx/>
              <a:buFont typeface="Arial" panose="020B0604020202020204" pitchFamily="34" charset="0"/>
              <a:buChar char="•"/>
            </a:pPr>
            <a:r>
              <a:rPr lang="en-CA" sz="2400" dirty="0">
                <a:solidFill>
                  <a:schemeClr val="bg1"/>
                </a:solidFill>
              </a:rPr>
              <a:t>On the other hand, a single register in a group of registers organized as a small memory must be selected by </a:t>
            </a:r>
            <a:r>
              <a:rPr lang="en-CA" sz="2400" b="1" dirty="0">
                <a:solidFill>
                  <a:schemeClr val="accent1"/>
                </a:solidFill>
              </a:rPr>
              <a:t>means of an address to the memory unit</a:t>
            </a:r>
            <a:r>
              <a:rPr lang="en-CA" sz="2400" dirty="0">
                <a:solidFill>
                  <a:schemeClr val="bg1"/>
                </a:solidFill>
              </a:rPr>
              <a:t>.</a:t>
            </a:r>
          </a:p>
          <a:p>
            <a:endParaRPr lang="en-US" sz="2400" dirty="0">
              <a:solidFill>
                <a:schemeClr val="bg1"/>
              </a:solidFill>
            </a:endParaRPr>
          </a:p>
        </p:txBody>
      </p:sp>
    </p:spTree>
    <p:extLst>
      <p:ext uri="{BB962C8B-B14F-4D97-AF65-F5344CB8AC3E}">
        <p14:creationId xmlns:p14="http://schemas.microsoft.com/office/powerpoint/2010/main" val="20006508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117295"/>
            <a:ext cx="6282266" cy="888274"/>
          </a:xfrm>
        </p:spPr>
        <p:txBody>
          <a:bodyPr>
            <a:normAutofit/>
          </a:bodyPr>
          <a:lstStyle/>
          <a:p>
            <a:r>
              <a:rPr lang="en-US" b="1" u="sng" dirty="0" smtClean="0">
                <a:solidFill>
                  <a:schemeClr val="bg1"/>
                </a:solidFill>
              </a:rPr>
              <a:t>Scratchpad memory</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5" y="809626"/>
            <a:ext cx="6496050" cy="5905500"/>
          </a:xfrm>
        </p:spPr>
        <p:txBody>
          <a:bodyPr>
            <a:normAutofit/>
          </a:bodyPr>
          <a:lstStyle/>
          <a:p>
            <a:pPr algn="just">
              <a:buClrTx/>
              <a:buFont typeface="Arial" panose="020B0604020202020204" pitchFamily="34" charset="0"/>
              <a:buChar char="•"/>
            </a:pPr>
            <a:r>
              <a:rPr lang="en-CA" sz="2400" dirty="0">
                <a:solidFill>
                  <a:schemeClr val="bg1"/>
                </a:solidFill>
              </a:rPr>
              <a:t>To perform the operation R1=R2+R3, the control must provide binary selection variables to perform the following sequence of three </a:t>
            </a:r>
            <a:r>
              <a:rPr lang="en-CA" sz="2400" dirty="0" smtClean="0">
                <a:solidFill>
                  <a:schemeClr val="bg1"/>
                </a:solidFill>
              </a:rPr>
              <a:t>micro-operations</a:t>
            </a:r>
            <a:r>
              <a:rPr lang="en-CA" sz="2400" dirty="0">
                <a:solidFill>
                  <a:schemeClr val="bg1"/>
                </a:solidFill>
              </a:rPr>
              <a:t>:</a:t>
            </a:r>
          </a:p>
          <a:p>
            <a:pPr algn="just">
              <a:buClrTx/>
              <a:buFont typeface="Arial" panose="020B0604020202020204" pitchFamily="34" charset="0"/>
              <a:buChar char="•"/>
            </a:pPr>
            <a:r>
              <a:rPr lang="en-CA" sz="2400" dirty="0">
                <a:solidFill>
                  <a:schemeClr val="bg1"/>
                </a:solidFill>
              </a:rPr>
              <a:t>T1: A  </a:t>
            </a:r>
            <a:r>
              <a:rPr lang="en-CA" sz="2400" dirty="0" smtClean="0">
                <a:solidFill>
                  <a:schemeClr val="bg1"/>
                </a:solidFill>
              </a:rPr>
              <a:t>← </a:t>
            </a:r>
            <a:r>
              <a:rPr lang="en-CA" sz="2400" dirty="0">
                <a:solidFill>
                  <a:schemeClr val="bg1"/>
                </a:solidFill>
              </a:rPr>
              <a:t>M[010]		</a:t>
            </a:r>
            <a:r>
              <a:rPr lang="en-CA" sz="2400" b="1" i="1" dirty="0">
                <a:solidFill>
                  <a:schemeClr val="accent1"/>
                </a:solidFill>
              </a:rPr>
              <a:t>Read R2 into register A</a:t>
            </a:r>
          </a:p>
          <a:p>
            <a:pPr algn="just">
              <a:buClrTx/>
              <a:buFont typeface="Arial" panose="020B0604020202020204" pitchFamily="34" charset="0"/>
              <a:buChar char="•"/>
            </a:pPr>
            <a:r>
              <a:rPr lang="en-CA" sz="2400" dirty="0">
                <a:solidFill>
                  <a:schemeClr val="bg1"/>
                </a:solidFill>
              </a:rPr>
              <a:t>T2: B  </a:t>
            </a:r>
            <a:r>
              <a:rPr lang="en-CA" sz="2400" dirty="0" smtClean="0">
                <a:solidFill>
                  <a:schemeClr val="bg1"/>
                </a:solidFill>
              </a:rPr>
              <a:t>← </a:t>
            </a:r>
            <a:r>
              <a:rPr lang="en-CA" sz="2400" dirty="0">
                <a:solidFill>
                  <a:schemeClr val="bg1"/>
                </a:solidFill>
              </a:rPr>
              <a:t>M[011]  		</a:t>
            </a:r>
            <a:r>
              <a:rPr lang="en-CA" sz="2400" b="1" i="1" dirty="0">
                <a:solidFill>
                  <a:schemeClr val="accent1"/>
                </a:solidFill>
              </a:rPr>
              <a:t>Read R3 into register B</a:t>
            </a:r>
          </a:p>
          <a:p>
            <a:pPr algn="just">
              <a:buClrTx/>
              <a:buFont typeface="Arial" panose="020B0604020202020204" pitchFamily="34" charset="0"/>
              <a:buChar char="•"/>
            </a:pPr>
            <a:r>
              <a:rPr lang="en-CA" sz="2400" dirty="0" smtClean="0">
                <a:solidFill>
                  <a:schemeClr val="bg1"/>
                </a:solidFill>
              </a:rPr>
              <a:t>T3: M [001] ← A+B	 </a:t>
            </a:r>
            <a:r>
              <a:rPr lang="en-CA" sz="2400" b="1" i="1" dirty="0" smtClean="0">
                <a:solidFill>
                  <a:schemeClr val="accent1"/>
                </a:solidFill>
              </a:rPr>
              <a:t>Perform operation in ALU     				              and transfer result to R1</a:t>
            </a:r>
            <a:r>
              <a:rPr lang="en-CA" sz="2400" dirty="0" smtClean="0">
                <a:solidFill>
                  <a:schemeClr val="bg1"/>
                </a:solidFill>
              </a:rPr>
              <a:t>	</a:t>
            </a:r>
          </a:p>
          <a:p>
            <a:pPr algn="just">
              <a:buClrTx/>
              <a:buFont typeface="Arial" panose="020B0604020202020204" pitchFamily="34" charset="0"/>
              <a:buChar char="•"/>
            </a:pPr>
            <a:r>
              <a:rPr lang="en-CA" sz="2400" dirty="0" smtClean="0">
                <a:solidFill>
                  <a:schemeClr val="bg1"/>
                </a:solidFill>
              </a:rPr>
              <a:t>The </a:t>
            </a:r>
            <a:r>
              <a:rPr lang="en-CA" sz="2400" dirty="0">
                <a:solidFill>
                  <a:schemeClr val="bg1"/>
                </a:solidFill>
              </a:rPr>
              <a:t>reason for a sequence of three </a:t>
            </a:r>
            <a:r>
              <a:rPr lang="en-CA" sz="2400" dirty="0" smtClean="0">
                <a:solidFill>
                  <a:schemeClr val="bg1"/>
                </a:solidFill>
              </a:rPr>
              <a:t>micro-operations</a:t>
            </a:r>
            <a:r>
              <a:rPr lang="en-CA" sz="2400" dirty="0">
                <a:solidFill>
                  <a:schemeClr val="bg1"/>
                </a:solidFill>
              </a:rPr>
              <a:t>, instead of just one as in a bus-organized processor, is due to the limitation of the memory unit. Since the memory unit has only one set of address terminals but two source registers are to be accessed</a:t>
            </a:r>
            <a:r>
              <a:rPr lang="en-CA" sz="2400" dirty="0" smtClean="0">
                <a:solidFill>
                  <a:schemeClr val="bg1"/>
                </a:solidFill>
              </a:rPr>
              <a:t>.</a:t>
            </a:r>
            <a:endParaRPr lang="en-CA" sz="2400" dirty="0">
              <a:solidFill>
                <a:schemeClr val="bg1"/>
              </a:solidFill>
            </a:endParaRPr>
          </a:p>
        </p:txBody>
      </p:sp>
      <p:pic>
        <p:nvPicPr>
          <p:cNvPr id="5" name="Picture 4"/>
          <p:cNvPicPr>
            <a:picLocks noChangeAspect="1"/>
          </p:cNvPicPr>
          <p:nvPr/>
        </p:nvPicPr>
        <p:blipFill>
          <a:blip r:embed="rId2"/>
          <a:stretch>
            <a:fillRect/>
          </a:stretch>
        </p:blipFill>
        <p:spPr>
          <a:xfrm>
            <a:off x="7087533" y="385762"/>
            <a:ext cx="4933017" cy="6186488"/>
          </a:xfrm>
          <a:prstGeom prst="rect">
            <a:avLst/>
          </a:prstGeom>
        </p:spPr>
      </p:pic>
    </p:spTree>
    <p:extLst>
      <p:ext uri="{BB962C8B-B14F-4D97-AF65-F5344CB8AC3E}">
        <p14:creationId xmlns:p14="http://schemas.microsoft.com/office/powerpoint/2010/main" val="16327051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314324" y="117295"/>
            <a:ext cx="8258175" cy="888274"/>
          </a:xfrm>
        </p:spPr>
        <p:txBody>
          <a:bodyPr>
            <a:normAutofit fontScale="90000"/>
          </a:bodyPr>
          <a:lstStyle/>
          <a:p>
            <a:r>
              <a:rPr lang="en-CA" b="1" u="sng" dirty="0">
                <a:solidFill>
                  <a:schemeClr val="bg1"/>
                </a:solidFill>
              </a:rPr>
              <a:t>Processor Unit with two port memory</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5" y="809626"/>
            <a:ext cx="6867526" cy="5905500"/>
          </a:xfrm>
        </p:spPr>
        <p:txBody>
          <a:bodyPr>
            <a:normAutofit fontScale="92500"/>
          </a:bodyPr>
          <a:lstStyle/>
          <a:p>
            <a:pPr algn="just">
              <a:buClrTx/>
              <a:buFont typeface="Arial" panose="020B0604020202020204" pitchFamily="34" charset="0"/>
              <a:buChar char="•"/>
            </a:pPr>
            <a:r>
              <a:rPr lang="en-CA" sz="2400" dirty="0">
                <a:solidFill>
                  <a:schemeClr val="bg1"/>
                </a:solidFill>
              </a:rPr>
              <a:t>Some processors employ a 2-port memory in order to overcome the delay caused when reading two source </a:t>
            </a:r>
            <a:r>
              <a:rPr lang="en-CA" sz="2400" dirty="0" smtClean="0">
                <a:solidFill>
                  <a:schemeClr val="bg1"/>
                </a:solidFill>
              </a:rPr>
              <a:t>registers. If </a:t>
            </a:r>
            <a:r>
              <a:rPr lang="en-CA" sz="2400" dirty="0">
                <a:solidFill>
                  <a:schemeClr val="bg1"/>
                </a:solidFill>
              </a:rPr>
              <a:t>the destination register is the same as one of the source </a:t>
            </a:r>
            <a:r>
              <a:rPr lang="en-CA" sz="2400" dirty="0" smtClean="0">
                <a:solidFill>
                  <a:schemeClr val="bg1"/>
                </a:solidFill>
              </a:rPr>
              <a:t>registers, </a:t>
            </a:r>
            <a:r>
              <a:rPr lang="en-CA" sz="2400" dirty="0">
                <a:solidFill>
                  <a:schemeClr val="bg1"/>
                </a:solidFill>
              </a:rPr>
              <a:t>then the entire </a:t>
            </a:r>
            <a:r>
              <a:rPr lang="en-CA" sz="2400" dirty="0" smtClean="0">
                <a:solidFill>
                  <a:schemeClr val="bg1"/>
                </a:solidFill>
              </a:rPr>
              <a:t>micro-operation </a:t>
            </a:r>
            <a:r>
              <a:rPr lang="en-CA" sz="2400" dirty="0">
                <a:solidFill>
                  <a:schemeClr val="bg1"/>
                </a:solidFill>
              </a:rPr>
              <a:t>can be done within one clock pulse period.</a:t>
            </a:r>
          </a:p>
          <a:p>
            <a:pPr algn="just">
              <a:buClrTx/>
            </a:pPr>
            <a:r>
              <a:rPr lang="en-US" sz="2400" dirty="0">
                <a:solidFill>
                  <a:schemeClr val="bg1"/>
                </a:solidFill>
              </a:rPr>
              <a:t>When </a:t>
            </a:r>
            <a:r>
              <a:rPr lang="en-US" sz="2400" b="1" dirty="0">
                <a:solidFill>
                  <a:srgbClr val="FF0000"/>
                </a:solidFill>
              </a:rPr>
              <a:t>Clock = 1, A and B latches are open and accept information coming from memory</a:t>
            </a:r>
            <a:r>
              <a:rPr lang="en-US" sz="2400" dirty="0">
                <a:solidFill>
                  <a:schemeClr val="bg1"/>
                </a:solidFill>
              </a:rPr>
              <a:t>. The WE’ is also in 1 state and disables write operation and </a:t>
            </a:r>
            <a:r>
              <a:rPr lang="en-US" sz="2400" b="1" dirty="0">
                <a:solidFill>
                  <a:schemeClr val="bg1"/>
                </a:solidFill>
              </a:rPr>
              <a:t>enables read operation. </a:t>
            </a:r>
            <a:r>
              <a:rPr lang="en-US" sz="2400" dirty="0">
                <a:solidFill>
                  <a:schemeClr val="bg1"/>
                </a:solidFill>
              </a:rPr>
              <a:t>Thus when Clock =1, words selected by A and B addresses are read from memory and placed in A and B registers.</a:t>
            </a:r>
          </a:p>
          <a:p>
            <a:pPr algn="just">
              <a:buClrTx/>
            </a:pPr>
            <a:r>
              <a:rPr lang="en-US" sz="2400" dirty="0">
                <a:solidFill>
                  <a:schemeClr val="bg1"/>
                </a:solidFill>
              </a:rPr>
              <a:t>When </a:t>
            </a:r>
            <a:r>
              <a:rPr lang="en-US" sz="2400" b="1" dirty="0">
                <a:solidFill>
                  <a:srgbClr val="FF0000"/>
                </a:solidFill>
              </a:rPr>
              <a:t>Clock = 0, the latches are closed and </a:t>
            </a:r>
            <a:r>
              <a:rPr lang="en-US" sz="2400" b="1" dirty="0" smtClean="0">
                <a:solidFill>
                  <a:srgbClr val="FF0000"/>
                </a:solidFill>
              </a:rPr>
              <a:t>retain </a:t>
            </a:r>
            <a:r>
              <a:rPr lang="en-US" sz="2400" b="1" dirty="0">
                <a:solidFill>
                  <a:srgbClr val="FF0000"/>
                </a:solidFill>
              </a:rPr>
              <a:t>the last data entered</a:t>
            </a:r>
            <a:r>
              <a:rPr lang="en-US" sz="2400" dirty="0">
                <a:solidFill>
                  <a:schemeClr val="bg1"/>
                </a:solidFill>
              </a:rPr>
              <a:t>. ALU operation is performed and if write is enabled since Clock = 0, and also ME input is enabled, the result of the micro-operation is </a:t>
            </a:r>
            <a:r>
              <a:rPr lang="en-US" sz="2400" b="1" dirty="0">
                <a:solidFill>
                  <a:schemeClr val="bg1"/>
                </a:solidFill>
              </a:rPr>
              <a:t>written into memory word defined by B address</a:t>
            </a:r>
            <a:r>
              <a:rPr lang="en-US" sz="2400" b="1" dirty="0" smtClean="0">
                <a:solidFill>
                  <a:schemeClr val="bg1"/>
                </a:solidFill>
              </a:rPr>
              <a:t>.</a:t>
            </a:r>
            <a:endParaRPr lang="en-US" sz="2400" b="1" dirty="0">
              <a:solidFill>
                <a:schemeClr val="bg1"/>
              </a:solidFill>
            </a:endParaRPr>
          </a:p>
        </p:txBody>
      </p:sp>
      <p:pic>
        <p:nvPicPr>
          <p:cNvPr id="4" name="Picture 3"/>
          <p:cNvPicPr>
            <a:picLocks noChangeAspect="1"/>
          </p:cNvPicPr>
          <p:nvPr/>
        </p:nvPicPr>
        <p:blipFill>
          <a:blip r:embed="rId2"/>
          <a:stretch>
            <a:fillRect/>
          </a:stretch>
        </p:blipFill>
        <p:spPr>
          <a:xfrm>
            <a:off x="7343340" y="1005569"/>
            <a:ext cx="4691497" cy="3895724"/>
          </a:xfrm>
          <a:prstGeom prst="rect">
            <a:avLst/>
          </a:prstGeom>
        </p:spPr>
      </p:pic>
    </p:spTree>
    <p:extLst>
      <p:ext uri="{BB962C8B-B14F-4D97-AF65-F5344CB8AC3E}">
        <p14:creationId xmlns:p14="http://schemas.microsoft.com/office/powerpoint/2010/main" val="18212471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314324" y="117295"/>
            <a:ext cx="8258175" cy="888274"/>
          </a:xfrm>
        </p:spPr>
        <p:txBody>
          <a:bodyPr>
            <a:normAutofit/>
          </a:bodyPr>
          <a:lstStyle/>
          <a:p>
            <a:r>
              <a:rPr lang="en-CA" b="1" u="sng" dirty="0" smtClean="0">
                <a:solidFill>
                  <a:schemeClr val="bg1"/>
                </a:solidFill>
              </a:rPr>
              <a:t>Arithmetic logic unit(ALU)</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4" y="4113982"/>
            <a:ext cx="11519126" cy="2630806"/>
          </a:xfrm>
        </p:spPr>
        <p:txBody>
          <a:bodyPr>
            <a:normAutofit lnSpcReduction="10000"/>
          </a:bodyPr>
          <a:lstStyle/>
          <a:p>
            <a:pPr marL="0" indent="0" algn="just">
              <a:buClrTx/>
              <a:buNone/>
            </a:pPr>
            <a:r>
              <a:rPr lang="en-CA" sz="2200" dirty="0" smtClean="0">
                <a:solidFill>
                  <a:schemeClr val="bg1"/>
                </a:solidFill>
              </a:rPr>
              <a:t>The </a:t>
            </a:r>
            <a:r>
              <a:rPr lang="en-CA" sz="2200" b="1" dirty="0">
                <a:solidFill>
                  <a:schemeClr val="accent1"/>
                </a:solidFill>
              </a:rPr>
              <a:t>mode select s2 distinguishes </a:t>
            </a:r>
            <a:r>
              <a:rPr lang="en-CA" sz="2200" dirty="0">
                <a:solidFill>
                  <a:schemeClr val="bg1"/>
                </a:solidFill>
              </a:rPr>
              <a:t>between arithmetic and logic operations.</a:t>
            </a:r>
          </a:p>
          <a:p>
            <a:pPr algn="just">
              <a:buClrTx/>
              <a:buFont typeface="Arial" panose="020B0604020202020204" pitchFamily="34" charset="0"/>
              <a:buChar char="•"/>
            </a:pPr>
            <a:r>
              <a:rPr lang="en-CA" sz="2200" dirty="0">
                <a:solidFill>
                  <a:schemeClr val="bg1"/>
                </a:solidFill>
              </a:rPr>
              <a:t>The two </a:t>
            </a:r>
            <a:r>
              <a:rPr lang="en-CA" sz="2200" dirty="0" smtClean="0">
                <a:solidFill>
                  <a:schemeClr val="bg1"/>
                </a:solidFill>
              </a:rPr>
              <a:t>functions </a:t>
            </a:r>
            <a:r>
              <a:rPr lang="en-CA" sz="2200" dirty="0">
                <a:solidFill>
                  <a:schemeClr val="bg1"/>
                </a:solidFill>
              </a:rPr>
              <a:t>select inputs s1 and s0 </a:t>
            </a:r>
            <a:r>
              <a:rPr lang="en-CA" sz="2200" dirty="0" smtClean="0">
                <a:solidFill>
                  <a:schemeClr val="bg1"/>
                </a:solidFill>
              </a:rPr>
              <a:t>and specify </a:t>
            </a:r>
            <a:r>
              <a:rPr lang="en-CA" sz="2200" dirty="0">
                <a:solidFill>
                  <a:schemeClr val="bg1"/>
                </a:solidFill>
              </a:rPr>
              <a:t>the particular arithmetic and logic operation to be generated.</a:t>
            </a:r>
          </a:p>
          <a:p>
            <a:pPr algn="just">
              <a:buClrTx/>
              <a:buFont typeface="Arial" panose="020B0604020202020204" pitchFamily="34" charset="0"/>
              <a:buChar char="•"/>
            </a:pPr>
            <a:r>
              <a:rPr lang="en-CA" sz="2200" dirty="0">
                <a:solidFill>
                  <a:schemeClr val="bg1"/>
                </a:solidFill>
              </a:rPr>
              <a:t>The </a:t>
            </a:r>
            <a:r>
              <a:rPr lang="en-CA" sz="2200" b="1" dirty="0">
                <a:solidFill>
                  <a:schemeClr val="accent1"/>
                </a:solidFill>
              </a:rPr>
              <a:t>input and output carry (</a:t>
            </a:r>
            <a:r>
              <a:rPr lang="en-CA" sz="2200" b="1" dirty="0" err="1">
                <a:solidFill>
                  <a:schemeClr val="accent1"/>
                </a:solidFill>
              </a:rPr>
              <a:t>Cin</a:t>
            </a:r>
            <a:r>
              <a:rPr lang="en-CA" sz="2200" b="1" dirty="0">
                <a:solidFill>
                  <a:schemeClr val="accent1"/>
                </a:solidFill>
              </a:rPr>
              <a:t> and </a:t>
            </a:r>
            <a:r>
              <a:rPr lang="en-CA" sz="2200" b="1" dirty="0" err="1">
                <a:solidFill>
                  <a:schemeClr val="accent1"/>
                </a:solidFill>
              </a:rPr>
              <a:t>Cout</a:t>
            </a:r>
            <a:r>
              <a:rPr lang="en-CA" sz="2200" b="1" dirty="0">
                <a:solidFill>
                  <a:schemeClr val="accent1"/>
                </a:solidFill>
              </a:rPr>
              <a:t>) </a:t>
            </a:r>
            <a:r>
              <a:rPr lang="en-CA" sz="2200" dirty="0">
                <a:solidFill>
                  <a:schemeClr val="bg1"/>
                </a:solidFill>
              </a:rPr>
              <a:t>have meanings only during arithmetic operations.</a:t>
            </a:r>
          </a:p>
          <a:p>
            <a:pPr algn="just">
              <a:buClrTx/>
              <a:buFont typeface="Arial" panose="020B0604020202020204" pitchFamily="34" charset="0"/>
              <a:buChar char="•"/>
            </a:pPr>
            <a:r>
              <a:rPr lang="en-CA" sz="2200" dirty="0">
                <a:solidFill>
                  <a:schemeClr val="bg1"/>
                </a:solidFill>
              </a:rPr>
              <a:t>The input carry </a:t>
            </a:r>
            <a:r>
              <a:rPr lang="en-CA" sz="2200" dirty="0" err="1">
                <a:solidFill>
                  <a:schemeClr val="bg1"/>
                </a:solidFill>
              </a:rPr>
              <a:t>Cin</a:t>
            </a:r>
            <a:r>
              <a:rPr lang="en-CA" sz="2200" dirty="0">
                <a:solidFill>
                  <a:schemeClr val="bg1"/>
                </a:solidFill>
              </a:rPr>
              <a:t> in the least significant position of an ALU is quite often used as </a:t>
            </a:r>
            <a:r>
              <a:rPr lang="en-CA" sz="2200" dirty="0" smtClean="0">
                <a:solidFill>
                  <a:schemeClr val="bg1"/>
                </a:solidFill>
              </a:rPr>
              <a:t>the fourth </a:t>
            </a:r>
            <a:r>
              <a:rPr lang="en-CA" sz="2200" dirty="0">
                <a:solidFill>
                  <a:schemeClr val="bg1"/>
                </a:solidFill>
              </a:rPr>
              <a:t>selection variable that can double the number of arithmetic operations. Thus </a:t>
            </a:r>
            <a:r>
              <a:rPr lang="en-CA" sz="2200" b="1" dirty="0">
                <a:solidFill>
                  <a:srgbClr val="FF0000"/>
                </a:solidFill>
              </a:rPr>
              <a:t>a total of 8 arithmetic operations and 4 logical operations can be performed</a:t>
            </a:r>
            <a:r>
              <a:rPr lang="en-CA" sz="2200" b="1" dirty="0" smtClean="0">
                <a:solidFill>
                  <a:srgbClr val="FF0000"/>
                </a:solidFill>
              </a:rPr>
              <a:t>.</a:t>
            </a:r>
          </a:p>
        </p:txBody>
      </p:sp>
      <p:pic>
        <p:nvPicPr>
          <p:cNvPr id="5" name="Picture 4"/>
          <p:cNvPicPr>
            <a:picLocks noChangeAspect="1"/>
          </p:cNvPicPr>
          <p:nvPr/>
        </p:nvPicPr>
        <p:blipFill>
          <a:blip r:embed="rId2"/>
          <a:stretch>
            <a:fillRect/>
          </a:stretch>
        </p:blipFill>
        <p:spPr>
          <a:xfrm>
            <a:off x="6280029" y="225470"/>
            <a:ext cx="5631799" cy="2735445"/>
          </a:xfrm>
          <a:prstGeom prst="rect">
            <a:avLst/>
          </a:prstGeom>
        </p:spPr>
      </p:pic>
      <p:sp>
        <p:nvSpPr>
          <p:cNvPr id="6" name="Content Placeholder 2">
            <a:extLst>
              <a:ext uri="{FF2B5EF4-FFF2-40B4-BE49-F238E27FC236}">
                <a16:creationId xmlns:a16="http://schemas.microsoft.com/office/drawing/2014/main" id="{25AADCBA-8B92-4FBD-B325-3AA53CFF953E}"/>
              </a:ext>
            </a:extLst>
          </p:cNvPr>
          <p:cNvSpPr txBox="1">
            <a:spLocks/>
          </p:cNvSpPr>
          <p:nvPr/>
        </p:nvSpPr>
        <p:spPr>
          <a:xfrm>
            <a:off x="235948" y="917666"/>
            <a:ext cx="6044081" cy="312311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ClrTx/>
              <a:buFont typeface="Arial" panose="020B0604020202020204" pitchFamily="34" charset="0"/>
              <a:buChar char="•"/>
            </a:pPr>
            <a:r>
              <a:rPr lang="en-CA" sz="2200" dirty="0" smtClean="0">
                <a:solidFill>
                  <a:schemeClr val="bg1"/>
                </a:solidFill>
              </a:rPr>
              <a:t>An ARITHMETIC LOGIC UNIT (ALU) is a multi-operation, combinational logic digital function. </a:t>
            </a:r>
            <a:r>
              <a:rPr lang="en-CA" sz="2200" b="1" dirty="0" smtClean="0">
                <a:solidFill>
                  <a:srgbClr val="FF0000"/>
                </a:solidFill>
              </a:rPr>
              <a:t>It can perform a set of basic arithmetic operations and a set of logic operations</a:t>
            </a:r>
            <a:r>
              <a:rPr lang="en-CA" sz="2200" dirty="0" smtClean="0">
                <a:solidFill>
                  <a:schemeClr val="bg1"/>
                </a:solidFill>
              </a:rPr>
              <a:t>. The ALU has a number of selection lines to select a particular operation in the unit. The selection lines are decoded within the ALU so that k selection variables can specify up to 2^𝐾  distinct operations.</a:t>
            </a:r>
          </a:p>
        </p:txBody>
      </p:sp>
    </p:spTree>
    <p:extLst>
      <p:ext uri="{BB962C8B-B14F-4D97-AF65-F5344CB8AC3E}">
        <p14:creationId xmlns:p14="http://schemas.microsoft.com/office/powerpoint/2010/main" val="2991865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117295"/>
            <a:ext cx="6282266" cy="888274"/>
          </a:xfrm>
        </p:spPr>
        <p:txBody>
          <a:bodyPr>
            <a:normAutofit/>
          </a:bodyPr>
          <a:lstStyle/>
          <a:p>
            <a:r>
              <a:rPr lang="en-US" b="1" u="sng" dirty="0" smtClean="0">
                <a:solidFill>
                  <a:schemeClr val="bg1"/>
                </a:solidFill>
              </a:rPr>
              <a:t>Design of arithmetic unit</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6" y="809626"/>
            <a:ext cx="4858566" cy="5905500"/>
          </a:xfrm>
        </p:spPr>
        <p:txBody>
          <a:bodyPr>
            <a:normAutofit lnSpcReduction="10000"/>
          </a:bodyPr>
          <a:lstStyle/>
          <a:p>
            <a:pPr algn="just">
              <a:buClrTx/>
              <a:buFont typeface="Arial" panose="020B0604020202020204" pitchFamily="34" charset="0"/>
              <a:buChar char="•"/>
            </a:pPr>
            <a:r>
              <a:rPr lang="en-CA" sz="2400" dirty="0">
                <a:solidFill>
                  <a:schemeClr val="bg1"/>
                </a:solidFill>
              </a:rPr>
              <a:t>The basic component of the arithmetic section of an ALU is the parallel adder. </a:t>
            </a:r>
          </a:p>
          <a:p>
            <a:pPr algn="just">
              <a:buClrTx/>
              <a:buFont typeface="Arial" panose="020B0604020202020204" pitchFamily="34" charset="0"/>
              <a:buChar char="•"/>
            </a:pPr>
            <a:r>
              <a:rPr lang="en-CA" sz="2400" dirty="0">
                <a:solidFill>
                  <a:schemeClr val="bg1"/>
                </a:solidFill>
              </a:rPr>
              <a:t>A parallel adder is constructed with a number of full adder circuits cascaded. </a:t>
            </a:r>
          </a:p>
          <a:p>
            <a:pPr algn="just">
              <a:buClrTx/>
              <a:buFont typeface="Arial" panose="020B0604020202020204" pitchFamily="34" charset="0"/>
              <a:buChar char="•"/>
            </a:pPr>
            <a:r>
              <a:rPr lang="en-CA" sz="2400" dirty="0">
                <a:solidFill>
                  <a:schemeClr val="bg1"/>
                </a:solidFill>
              </a:rPr>
              <a:t>By controlling the data inputs to the parallel adder, it is possible to obtain different types of arithmetic operations.</a:t>
            </a:r>
          </a:p>
          <a:p>
            <a:pPr algn="just">
              <a:buClrTx/>
              <a:buFont typeface="Arial" panose="020B0604020202020204" pitchFamily="34" charset="0"/>
              <a:buChar char="•"/>
            </a:pPr>
            <a:r>
              <a:rPr lang="en-CA" sz="2400" dirty="0" smtClean="0">
                <a:solidFill>
                  <a:schemeClr val="bg1"/>
                </a:solidFill>
              </a:rPr>
              <a:t>𝑆</a:t>
            </a:r>
            <a:r>
              <a:rPr lang="en-CA" sz="2000" dirty="0" smtClean="0">
                <a:solidFill>
                  <a:schemeClr val="bg1"/>
                </a:solidFill>
              </a:rPr>
              <a:t>1</a:t>
            </a:r>
            <a:r>
              <a:rPr lang="en-CA" sz="2400" dirty="0" smtClean="0">
                <a:solidFill>
                  <a:schemeClr val="bg1"/>
                </a:solidFill>
              </a:rPr>
              <a:t> 𝑆</a:t>
            </a:r>
            <a:r>
              <a:rPr lang="en-CA" sz="2000" dirty="0" smtClean="0">
                <a:solidFill>
                  <a:schemeClr val="bg1"/>
                </a:solidFill>
              </a:rPr>
              <a:t>0</a:t>
            </a:r>
            <a:r>
              <a:rPr lang="en-CA" sz="2400" dirty="0" smtClean="0">
                <a:solidFill>
                  <a:schemeClr val="bg1"/>
                </a:solidFill>
              </a:rPr>
              <a:t> </a:t>
            </a:r>
            <a:r>
              <a:rPr lang="en-CA" sz="2400" dirty="0">
                <a:solidFill>
                  <a:schemeClr val="bg1"/>
                </a:solidFill>
              </a:rPr>
              <a:t>= </a:t>
            </a:r>
            <a:r>
              <a:rPr lang="en-CA" sz="2400" dirty="0" smtClean="0">
                <a:solidFill>
                  <a:schemeClr val="bg1"/>
                </a:solidFill>
              </a:rPr>
              <a:t>01 then (a) and (b)</a:t>
            </a:r>
            <a:endParaRPr lang="en-CA" sz="2400" dirty="0">
              <a:solidFill>
                <a:schemeClr val="bg1"/>
              </a:solidFill>
            </a:endParaRPr>
          </a:p>
          <a:p>
            <a:pPr algn="just">
              <a:buClrTx/>
              <a:buFont typeface="Arial" panose="020B0604020202020204" pitchFamily="34" charset="0"/>
              <a:buChar char="•"/>
            </a:pPr>
            <a:r>
              <a:rPr lang="en-CA" sz="2400" dirty="0" smtClean="0">
                <a:solidFill>
                  <a:schemeClr val="bg1"/>
                </a:solidFill>
              </a:rPr>
              <a:t>𝑆</a:t>
            </a:r>
            <a:r>
              <a:rPr lang="en-CA" sz="2000" dirty="0" smtClean="0">
                <a:solidFill>
                  <a:schemeClr val="bg1"/>
                </a:solidFill>
              </a:rPr>
              <a:t>1</a:t>
            </a:r>
            <a:r>
              <a:rPr lang="en-CA" sz="2400" dirty="0" smtClean="0">
                <a:solidFill>
                  <a:schemeClr val="bg1"/>
                </a:solidFill>
              </a:rPr>
              <a:t> 𝑆</a:t>
            </a:r>
            <a:r>
              <a:rPr lang="en-CA" sz="2000" dirty="0" smtClean="0">
                <a:solidFill>
                  <a:schemeClr val="bg1"/>
                </a:solidFill>
              </a:rPr>
              <a:t>0</a:t>
            </a:r>
            <a:r>
              <a:rPr lang="en-CA" sz="2400" dirty="0" smtClean="0">
                <a:solidFill>
                  <a:schemeClr val="bg1"/>
                </a:solidFill>
              </a:rPr>
              <a:t> </a:t>
            </a:r>
            <a:r>
              <a:rPr lang="en-CA" sz="2400" dirty="0">
                <a:solidFill>
                  <a:schemeClr val="bg1"/>
                </a:solidFill>
              </a:rPr>
              <a:t>= </a:t>
            </a:r>
            <a:r>
              <a:rPr lang="en-CA" sz="2400" dirty="0" smtClean="0">
                <a:solidFill>
                  <a:schemeClr val="bg1"/>
                </a:solidFill>
              </a:rPr>
              <a:t>10 then (c) and (d)</a:t>
            </a:r>
          </a:p>
          <a:p>
            <a:pPr algn="just">
              <a:buClrTx/>
              <a:buFont typeface="Arial" panose="020B0604020202020204" pitchFamily="34" charset="0"/>
              <a:buChar char="•"/>
            </a:pPr>
            <a:r>
              <a:rPr lang="en-CA" sz="2400" dirty="0">
                <a:solidFill>
                  <a:schemeClr val="bg1"/>
                </a:solidFill>
              </a:rPr>
              <a:t>𝑆</a:t>
            </a:r>
            <a:r>
              <a:rPr lang="en-CA" sz="2000" dirty="0">
                <a:solidFill>
                  <a:schemeClr val="bg1"/>
                </a:solidFill>
              </a:rPr>
              <a:t>1</a:t>
            </a:r>
            <a:r>
              <a:rPr lang="en-CA" sz="2400" dirty="0">
                <a:solidFill>
                  <a:schemeClr val="bg1"/>
                </a:solidFill>
              </a:rPr>
              <a:t> 𝑆</a:t>
            </a:r>
            <a:r>
              <a:rPr lang="en-CA" sz="2000" dirty="0">
                <a:solidFill>
                  <a:schemeClr val="bg1"/>
                </a:solidFill>
              </a:rPr>
              <a:t>0</a:t>
            </a:r>
            <a:r>
              <a:rPr lang="en-CA" sz="2400" dirty="0">
                <a:solidFill>
                  <a:schemeClr val="bg1"/>
                </a:solidFill>
              </a:rPr>
              <a:t> = </a:t>
            </a:r>
            <a:r>
              <a:rPr lang="en-CA" sz="2400" dirty="0" smtClean="0">
                <a:solidFill>
                  <a:schemeClr val="bg1"/>
                </a:solidFill>
              </a:rPr>
              <a:t>00 </a:t>
            </a:r>
            <a:r>
              <a:rPr lang="en-CA" sz="2400" dirty="0">
                <a:solidFill>
                  <a:schemeClr val="bg1"/>
                </a:solidFill>
              </a:rPr>
              <a:t>then </a:t>
            </a:r>
            <a:r>
              <a:rPr lang="en-CA" sz="2400" dirty="0" smtClean="0">
                <a:solidFill>
                  <a:schemeClr val="bg1"/>
                </a:solidFill>
              </a:rPr>
              <a:t>(e) </a:t>
            </a:r>
            <a:r>
              <a:rPr lang="en-CA" sz="2400" dirty="0">
                <a:solidFill>
                  <a:schemeClr val="bg1"/>
                </a:solidFill>
              </a:rPr>
              <a:t>and </a:t>
            </a:r>
            <a:r>
              <a:rPr lang="en-CA" sz="2400" dirty="0" smtClean="0">
                <a:solidFill>
                  <a:schemeClr val="bg1"/>
                </a:solidFill>
              </a:rPr>
              <a:t>(f)</a:t>
            </a:r>
            <a:endParaRPr lang="en-CA" sz="2400" dirty="0">
              <a:solidFill>
                <a:schemeClr val="bg1"/>
              </a:solidFill>
            </a:endParaRPr>
          </a:p>
          <a:p>
            <a:pPr algn="just">
              <a:buClrTx/>
              <a:buFont typeface="Arial" panose="020B0604020202020204" pitchFamily="34" charset="0"/>
              <a:buChar char="•"/>
            </a:pPr>
            <a:r>
              <a:rPr lang="en-CA" sz="2400" dirty="0">
                <a:solidFill>
                  <a:schemeClr val="bg1"/>
                </a:solidFill>
              </a:rPr>
              <a:t>𝑆</a:t>
            </a:r>
            <a:r>
              <a:rPr lang="en-CA" sz="2000" dirty="0">
                <a:solidFill>
                  <a:schemeClr val="bg1"/>
                </a:solidFill>
              </a:rPr>
              <a:t>1</a:t>
            </a:r>
            <a:r>
              <a:rPr lang="en-CA" sz="2400" dirty="0">
                <a:solidFill>
                  <a:schemeClr val="bg1"/>
                </a:solidFill>
              </a:rPr>
              <a:t> 𝑆</a:t>
            </a:r>
            <a:r>
              <a:rPr lang="en-CA" sz="2000" dirty="0">
                <a:solidFill>
                  <a:schemeClr val="bg1"/>
                </a:solidFill>
              </a:rPr>
              <a:t>0</a:t>
            </a:r>
            <a:r>
              <a:rPr lang="en-CA" sz="2400" dirty="0">
                <a:solidFill>
                  <a:schemeClr val="bg1"/>
                </a:solidFill>
              </a:rPr>
              <a:t> = 10 then </a:t>
            </a:r>
            <a:r>
              <a:rPr lang="en-CA" sz="2400" dirty="0" smtClean="0">
                <a:solidFill>
                  <a:schemeClr val="bg1"/>
                </a:solidFill>
              </a:rPr>
              <a:t>(g) </a:t>
            </a:r>
            <a:r>
              <a:rPr lang="en-CA" sz="2400" dirty="0">
                <a:solidFill>
                  <a:schemeClr val="bg1"/>
                </a:solidFill>
              </a:rPr>
              <a:t>and </a:t>
            </a:r>
            <a:r>
              <a:rPr lang="en-CA" sz="2400" dirty="0" smtClean="0">
                <a:solidFill>
                  <a:schemeClr val="bg1"/>
                </a:solidFill>
              </a:rPr>
              <a:t>(h)</a:t>
            </a:r>
          </a:p>
        </p:txBody>
      </p:sp>
      <p:pic>
        <p:nvPicPr>
          <p:cNvPr id="4" name="Picture 3"/>
          <p:cNvPicPr>
            <a:picLocks noChangeAspect="1"/>
          </p:cNvPicPr>
          <p:nvPr/>
        </p:nvPicPr>
        <p:blipFill>
          <a:blip r:embed="rId2"/>
          <a:stretch>
            <a:fillRect/>
          </a:stretch>
        </p:blipFill>
        <p:spPr>
          <a:xfrm>
            <a:off x="6174925" y="117294"/>
            <a:ext cx="5849435" cy="6666683"/>
          </a:xfrm>
          <a:prstGeom prst="rect">
            <a:avLst/>
          </a:prstGeom>
        </p:spPr>
      </p:pic>
    </p:spTree>
    <p:extLst>
      <p:ext uri="{BB962C8B-B14F-4D97-AF65-F5344CB8AC3E}">
        <p14:creationId xmlns:p14="http://schemas.microsoft.com/office/powerpoint/2010/main" val="31765478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EF91E71D50F940B85C0B5ACD0773A0" ma:contentTypeVersion="2" ma:contentTypeDescription="Create a new document." ma:contentTypeScope="" ma:versionID="917e099a88cd64a042e1319552b7c651">
  <xsd:schema xmlns:xsd="http://www.w3.org/2001/XMLSchema" xmlns:xs="http://www.w3.org/2001/XMLSchema" xmlns:p="http://schemas.microsoft.com/office/2006/metadata/properties" xmlns:ns2="3c5bc391-c282-4689-8f0e-4caff40e9260" targetNamespace="http://schemas.microsoft.com/office/2006/metadata/properties" ma:root="true" ma:fieldsID="6235c56abcc9659f30877fe617670dea" ns2:_="">
    <xsd:import namespace="3c5bc391-c282-4689-8f0e-4caff40e92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5bc391-c282-4689-8f0e-4caff40e9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2006/documentManagement/types"/>
    <ds:schemaRef ds:uri="http://purl.org/dc/dcmitype/"/>
    <ds:schemaRef ds:uri="71af3243-3dd4-4a8d-8c0d-dd76da1f02a5"/>
    <ds:schemaRef ds:uri="http://www.w3.org/XML/1998/namespace"/>
    <ds:schemaRef ds:uri="http://schemas.microsoft.com/office/infopath/2007/PartnerControls"/>
    <ds:schemaRef ds:uri="http://schemas.openxmlformats.org/package/2006/metadata/core-properties"/>
    <ds:schemaRef ds:uri="16c05727-aa75-4e4a-9b5f-8a80a1165891"/>
    <ds:schemaRef ds:uri="http://purl.org/dc/terms/"/>
    <ds:schemaRef ds:uri="http://purl.org/dc/elements/1.1/"/>
  </ds:schemaRefs>
</ds:datastoreItem>
</file>

<file path=customXml/itemProps3.xml><?xml version="1.0" encoding="utf-8"?>
<ds:datastoreItem xmlns:ds="http://schemas.openxmlformats.org/officeDocument/2006/customXml" ds:itemID="{64E8F38C-4C16-4E5F-BA74-F83F91DB314C}"/>
</file>

<file path=docProps/app.xml><?xml version="1.0" encoding="utf-8"?>
<Properties xmlns="http://schemas.openxmlformats.org/officeDocument/2006/extended-properties" xmlns:vt="http://schemas.openxmlformats.org/officeDocument/2006/docPropsVTypes">
  <Template>Celestial design</Template>
  <TotalTime>0</TotalTime>
  <Words>1743</Words>
  <Application>Microsoft Office PowerPoint</Application>
  <PresentationFormat>Widescreen</PresentationFormat>
  <Paragraphs>405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Times New Roman</vt:lpstr>
      <vt:lpstr>Celestial</vt:lpstr>
      <vt:lpstr>Processor logic design</vt:lpstr>
      <vt:lpstr>Processor organization</vt:lpstr>
      <vt:lpstr>BUS organization</vt:lpstr>
      <vt:lpstr>bus organization</vt:lpstr>
      <vt:lpstr>Scratchpad memory</vt:lpstr>
      <vt:lpstr>Scratchpad memory</vt:lpstr>
      <vt:lpstr>Processor Unit with two port memory</vt:lpstr>
      <vt:lpstr>Arithmetic logic unit(ALU)</vt:lpstr>
      <vt:lpstr>Design of arithmetic unit</vt:lpstr>
      <vt:lpstr>Design of arithmetic unit</vt:lpstr>
      <vt:lpstr>Design of arithmetic unit</vt:lpstr>
      <vt:lpstr>True/Complement, one/zero Circuit</vt:lpstr>
      <vt:lpstr>4 bit Arithmetic circuit </vt:lpstr>
      <vt:lpstr>4 bit Adder/subtractor circuit </vt:lpstr>
      <vt:lpstr>Logical circuit </vt:lpstr>
      <vt:lpstr>Logical circuit </vt:lpstr>
      <vt:lpstr>Arithmetic Logic circuit </vt:lpstr>
      <vt:lpstr>Arithmetic Logic circuit </vt:lpstr>
      <vt:lpstr>Arithmetic Logic circuit </vt:lpstr>
      <vt:lpstr>Arithmetic Logic circuit </vt:lpstr>
      <vt:lpstr>SHIFTER DESIGN</vt:lpstr>
      <vt:lpstr>SHIFTER DESIGN</vt:lpstr>
      <vt:lpstr>Processor unit </vt:lpstr>
      <vt:lpstr>Processor unit</vt:lpstr>
      <vt:lpstr>Processor unit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2022-07-11T14:12:00Z</dcterms:created>
  <dcterms:modified xsi:type="dcterms:W3CDTF">2022-07-14T10:01:45Z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0x010100CBEF91E71D50F940B85C0B5ACD0773A0</vt:lpwstr>
  </property>
</Properties>
</file>