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6"/>
  </p:notesMasterIdLst>
  <p:sldIdLst>
    <p:sldId id="277" r:id="rId5"/>
    <p:sldId id="278" r:id="rId6"/>
    <p:sldId id="302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29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C09C-9CDC-48F0-BB82-ED223F986966}" type="datetimeFigureOut">
              <a:rPr lang="en-US" smtClean="0"/>
              <a:t>7/13/2022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6CEE3-4835-4F73-BA0B-02C09C0387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874152-028B-486A-9CCC-467A5536A7DC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58FF-9F53-4DAD-84A1-1EEE4F190FF1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FA1A6-D89D-4E0B-ACDC-F92429034F56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82F0-6EA8-4D82-951F-1579D6A93CC4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913C-F349-4CE3-A910-0EA13427FE0D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C5C7-4D27-4EBE-9DB8-92F5F0F40B34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AF82-EDB2-4FBF-83F4-247A1B3455CB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59DB-4C5A-44A3-897C-FF6803F94296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B6E0-E0F8-4800-BD74-7D33DFE5ED7E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C824-D0E7-4046-8B44-4AAD1C4DE2CF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221C-17A4-4F42-9F54-9F7E03AA1BBB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7CBA-5256-42F3-BAB5-33F095514AE3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0C04-2E33-403B-B014-7E203A57326C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49D-7D7F-4D69-A8AA-65D6B58C15F2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2903-36C1-4F6B-9F27-EA2305255204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FA8-C775-4121-A7F6-6851C8035873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760-8EEC-4A4C-BD0D-3CDAAA80A266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2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83DE74-4CAD-4852-95E7-A055FD779420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control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chemeClr val="bg1"/>
                </a:solidFill>
              </a:rPr>
              <a:t>logic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chemeClr val="bg1"/>
                </a:solidFill>
              </a:rPr>
              <a:t>design</a:t>
            </a:r>
            <a:endParaRPr lang="en-US" sz="6000" dirty="0">
              <a:solidFill>
                <a:schemeClr val="bg1"/>
              </a:solidFill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4828904"/>
            <a:ext cx="7197726" cy="124097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By Tahseen </a:t>
            </a:r>
            <a:r>
              <a:rPr lang="en-US" dirty="0" err="1" smtClean="0">
                <a:solidFill>
                  <a:schemeClr val="bg1"/>
                </a:solidFill>
              </a:rPr>
              <a:t>Asma</a:t>
            </a:r>
            <a:r>
              <a:rPr lang="en-US" dirty="0" smtClean="0">
                <a:solidFill>
                  <a:schemeClr val="bg1"/>
                </a:solidFill>
              </a:rPr>
              <a:t> Meem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 txBox="1">
            <a:spLocks/>
          </p:cNvSpPr>
          <p:nvPr/>
        </p:nvSpPr>
        <p:spPr>
          <a:xfrm>
            <a:off x="248799" y="336075"/>
            <a:ext cx="5466443" cy="88827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 smtClean="0">
                <a:solidFill>
                  <a:schemeClr val="bg1"/>
                </a:solidFill>
              </a:rPr>
              <a:t>5)control block diagram</a:t>
            </a:r>
            <a:endParaRPr lang="en-US" b="1" u="sng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30" y="1224349"/>
            <a:ext cx="5330103" cy="43404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868" y="92468"/>
            <a:ext cx="5303165" cy="38089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t="5248" b="11904"/>
          <a:stretch/>
        </p:blipFill>
        <p:spPr>
          <a:xfrm>
            <a:off x="8151222" y="4101738"/>
            <a:ext cx="3331846" cy="2601598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5381897" y="2824151"/>
            <a:ext cx="1393372" cy="12775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1030223" y="3230881"/>
            <a:ext cx="452845" cy="17417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093740" y="1570234"/>
            <a:ext cx="1062446" cy="226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9093740" y="1883743"/>
            <a:ext cx="1062446" cy="226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9093740" y="2419321"/>
            <a:ext cx="1062446" cy="226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/>
          <p:cNvSpPr/>
          <p:nvPr/>
        </p:nvSpPr>
        <p:spPr>
          <a:xfrm>
            <a:off x="9100902" y="2710940"/>
            <a:ext cx="1062446" cy="226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/>
          <p:cNvSpPr txBox="1"/>
          <p:nvPr/>
        </p:nvSpPr>
        <p:spPr>
          <a:xfrm>
            <a:off x="422230" y="6111630"/>
            <a:ext cx="597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For relating the control outputs, have a look to the next slide. 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664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7295"/>
            <a:ext cx="9860279" cy="888274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For reference :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7349" y="1079862"/>
            <a:ext cx="11138262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800" dirty="0" smtClean="0"/>
              <a:t>Table</a:t>
            </a:r>
            <a:r>
              <a:rPr lang="en-CA" sz="2800" dirty="0" smtClean="0"/>
              <a:t>:</a:t>
            </a:r>
          </a:p>
          <a:p>
            <a:endParaRPr lang="en-CA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880484"/>
              </p:ext>
            </p:extLst>
          </p:nvPr>
        </p:nvGraphicFramePr>
        <p:xfrm>
          <a:off x="557349" y="1706879"/>
          <a:ext cx="10972800" cy="46483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5977">
                  <a:extLst>
                    <a:ext uri="{9D8B030D-6E8A-4147-A177-3AD203B41FA5}">
                      <a16:colId xmlns:a16="http://schemas.microsoft.com/office/drawing/2014/main" val="3939505422"/>
                    </a:ext>
                  </a:extLst>
                </a:gridCol>
                <a:gridCol w="1239809">
                  <a:extLst>
                    <a:ext uri="{9D8B030D-6E8A-4147-A177-3AD203B41FA5}">
                      <a16:colId xmlns:a16="http://schemas.microsoft.com/office/drawing/2014/main" val="2005552645"/>
                    </a:ext>
                  </a:extLst>
                </a:gridCol>
                <a:gridCol w="1239809">
                  <a:extLst>
                    <a:ext uri="{9D8B030D-6E8A-4147-A177-3AD203B41FA5}">
                      <a16:colId xmlns:a16="http://schemas.microsoft.com/office/drawing/2014/main" val="1334445692"/>
                    </a:ext>
                  </a:extLst>
                </a:gridCol>
                <a:gridCol w="1969845">
                  <a:extLst>
                    <a:ext uri="{9D8B030D-6E8A-4147-A177-3AD203B41FA5}">
                      <a16:colId xmlns:a16="http://schemas.microsoft.com/office/drawing/2014/main" val="33117766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4354436"/>
                    </a:ext>
                  </a:extLst>
                </a:gridCol>
                <a:gridCol w="943204">
                  <a:extLst>
                    <a:ext uri="{9D8B030D-6E8A-4147-A177-3AD203B41FA5}">
                      <a16:colId xmlns:a16="http://schemas.microsoft.com/office/drawing/2014/main" val="1023598678"/>
                    </a:ext>
                  </a:extLst>
                </a:gridCol>
                <a:gridCol w="3384956">
                  <a:extLst>
                    <a:ext uri="{9D8B030D-6E8A-4147-A177-3AD203B41FA5}">
                      <a16:colId xmlns:a16="http://schemas.microsoft.com/office/drawing/2014/main" val="466637812"/>
                    </a:ext>
                  </a:extLst>
                </a:gridCol>
              </a:tblGrid>
              <a:tr h="320164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Binary Code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 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 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 gridSpan="4">
                  <a:txBody>
                    <a:bodyPr/>
                    <a:lstStyle/>
                    <a:p>
                      <a:pPr marL="15684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Function of selection variables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911601"/>
                  </a:ext>
                </a:extLst>
              </a:tr>
              <a:tr h="547034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B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 anchor="ctr"/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A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F with C</a:t>
                      </a:r>
                      <a:r>
                        <a:rPr lang="en-CA" sz="2000" baseline="-25000">
                          <a:effectLst/>
                        </a:rPr>
                        <a:t>in</a:t>
                      </a:r>
                      <a:r>
                        <a:rPr lang="en-CA" sz="2000">
                          <a:effectLst/>
                        </a:rPr>
                        <a:t> = 0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F with C</a:t>
                      </a:r>
                      <a:r>
                        <a:rPr lang="en-CA" sz="2000" baseline="-25000">
                          <a:effectLst/>
                        </a:rPr>
                        <a:t>in</a:t>
                      </a:r>
                      <a:r>
                        <a:rPr lang="en-CA" sz="2000">
                          <a:effectLst/>
                        </a:rPr>
                        <a:t> = 1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D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 anchor="ctr"/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H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 anchor="ctr"/>
                </a:tc>
                <a:extLst>
                  <a:ext uri="{0D108BD9-81ED-4DB2-BD59-A6C34878D82A}">
                    <a16:rowId xmlns:a16="http://schemas.microsoft.com/office/drawing/2014/main" val="3190523013"/>
                  </a:ext>
                </a:extLst>
              </a:tr>
              <a:tr h="630785"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0 0 0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 smtClean="0">
                          <a:effectLst/>
                        </a:rPr>
                        <a:t>Input </a:t>
                      </a:r>
                      <a:r>
                        <a:rPr lang="en-CA" sz="2000" dirty="0">
                          <a:effectLst/>
                        </a:rPr>
                        <a:t>Data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Input Data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 anchor="ctr"/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A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 anchor="ctr"/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A+1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 anchor="ctr"/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None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 anchor="ctr"/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Circulate-Left with Carry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 anchor="ctr"/>
                </a:tc>
                <a:extLst>
                  <a:ext uri="{0D108BD9-81ED-4DB2-BD59-A6C34878D82A}">
                    <a16:rowId xmlns:a16="http://schemas.microsoft.com/office/drawing/2014/main" val="1497859172"/>
                  </a:ext>
                </a:extLst>
              </a:tr>
              <a:tr h="403628"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0 0 1 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R1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R1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 smtClean="0">
                          <a:effectLst/>
                        </a:rPr>
                        <a:t>A+B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 smtClean="0">
                          <a:effectLst/>
                        </a:rPr>
                        <a:t>A+B+1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R1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L="1270" marR="1397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Circulate-Right with Carry</a:t>
                      </a:r>
                    </a:p>
                    <a:p>
                      <a:pPr marL="3365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 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extLst>
                  <a:ext uri="{0D108BD9-81ED-4DB2-BD59-A6C34878D82A}">
                    <a16:rowId xmlns:a16="http://schemas.microsoft.com/office/drawing/2014/main" val="1649116545"/>
                  </a:ext>
                </a:extLst>
              </a:tr>
              <a:tr h="320164"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0 1 0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R2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R2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 smtClean="0">
                          <a:effectLst/>
                        </a:rPr>
                        <a:t>A+B`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 smtClean="0">
                          <a:effectLst/>
                        </a:rPr>
                        <a:t>A+B`+1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R2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No shift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extLst>
                  <a:ext uri="{0D108BD9-81ED-4DB2-BD59-A6C34878D82A}">
                    <a16:rowId xmlns:a16="http://schemas.microsoft.com/office/drawing/2014/main" val="535047974"/>
                  </a:ext>
                </a:extLst>
              </a:tr>
              <a:tr h="320164"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0 1 1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R3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R3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A-1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A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R3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0’s to the output Bus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extLst>
                  <a:ext uri="{0D108BD9-81ED-4DB2-BD59-A6C34878D82A}">
                    <a16:rowId xmlns:a16="http://schemas.microsoft.com/office/drawing/2014/main" val="15944642"/>
                  </a:ext>
                </a:extLst>
              </a:tr>
              <a:tr h="547034"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1 0 0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 anchor="ctr"/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R4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R4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 anchor="ctr"/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A </a:t>
                      </a:r>
                      <a:r>
                        <a:rPr lang="en-CA" sz="2000" dirty="0" smtClean="0">
                          <a:effectLst/>
                        </a:rPr>
                        <a:t>OR B 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 smtClean="0">
                          <a:effectLst/>
                        </a:rPr>
                        <a:t>A OR B 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 anchor="ctr"/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R4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 anchor="ctr"/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-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 anchor="ctr"/>
                </a:tc>
                <a:extLst>
                  <a:ext uri="{0D108BD9-81ED-4DB2-BD59-A6C34878D82A}">
                    <a16:rowId xmlns:a16="http://schemas.microsoft.com/office/drawing/2014/main" val="1423811077"/>
                  </a:ext>
                </a:extLst>
              </a:tr>
              <a:tr h="320164"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1 0 1 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R5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R5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 smtClean="0">
                          <a:effectLst/>
                        </a:rPr>
                        <a:t>A XOR B 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L="0" marR="3810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smtClean="0">
                          <a:effectLst/>
                        </a:rPr>
                        <a:t>A XOR B  </a:t>
                      </a:r>
                      <a:endParaRPr lang="en-CA" sz="20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R5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Shift Left with I</a:t>
                      </a:r>
                      <a:r>
                        <a:rPr lang="en-CA" sz="2000" baseline="-25000" dirty="0">
                          <a:effectLst/>
                        </a:rPr>
                        <a:t>L</a:t>
                      </a:r>
                      <a:r>
                        <a:rPr lang="en-CA" sz="2000" dirty="0">
                          <a:effectLst/>
                        </a:rPr>
                        <a:t>=0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extLst>
                  <a:ext uri="{0D108BD9-81ED-4DB2-BD59-A6C34878D82A}">
                    <a16:rowId xmlns:a16="http://schemas.microsoft.com/office/drawing/2014/main" val="3235350611"/>
                  </a:ext>
                </a:extLst>
              </a:tr>
              <a:tr h="548095"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1 1 0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 anchor="ctr"/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R6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 anchor="ctr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R6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 anchor="ctr"/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A AND </a:t>
                      </a:r>
                      <a:r>
                        <a:rPr lang="en-CA" sz="2000" dirty="0" smtClean="0">
                          <a:effectLst/>
                        </a:rPr>
                        <a:t>B 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L="0" marR="3810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 smtClean="0">
                          <a:effectLst/>
                        </a:rPr>
                        <a:t>A AND B  </a:t>
                      </a:r>
                      <a:endParaRPr lang="en-CA" sz="20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 anchor="ctr"/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R6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 anchor="ctr"/>
                </a:tc>
                <a:tc>
                  <a:txBody>
                    <a:bodyPr/>
                    <a:lstStyle/>
                    <a:p>
                      <a:pPr marL="1270" marR="1397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Shift Right with I</a:t>
                      </a:r>
                      <a:r>
                        <a:rPr lang="en-CA" sz="2000" baseline="-25000" dirty="0">
                          <a:effectLst/>
                        </a:rPr>
                        <a:t>R</a:t>
                      </a:r>
                      <a:r>
                        <a:rPr lang="en-CA" sz="2000" dirty="0">
                          <a:effectLst/>
                        </a:rPr>
                        <a:t>=0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extLst>
                  <a:ext uri="{0D108BD9-81ED-4DB2-BD59-A6C34878D82A}">
                    <a16:rowId xmlns:a16="http://schemas.microsoft.com/office/drawing/2014/main" val="1386241963"/>
                  </a:ext>
                </a:extLst>
              </a:tr>
              <a:tr h="338186"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1 1 1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R7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R7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 smtClean="0">
                          <a:effectLst/>
                        </a:rPr>
                        <a:t>A′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 smtClean="0">
                          <a:effectLst/>
                        </a:rPr>
                        <a:t>A′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R7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1’s to the output Bus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30480" marT="7620" marB="0"/>
                </a:tc>
                <a:extLst>
                  <a:ext uri="{0D108BD9-81ED-4DB2-BD59-A6C34878D82A}">
                    <a16:rowId xmlns:a16="http://schemas.microsoft.com/office/drawing/2014/main" val="2366638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110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8344"/>
            <a:ext cx="6282266" cy="888274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introduc</a:t>
            </a:r>
            <a:r>
              <a:rPr lang="en-US" b="1" u="sng" dirty="0" smtClean="0">
                <a:solidFill>
                  <a:schemeClr val="bg1"/>
                </a:solidFill>
              </a:rPr>
              <a:t>tion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6" y="1606731"/>
            <a:ext cx="11713029" cy="4345579"/>
          </a:xfrm>
        </p:spPr>
        <p:txBody>
          <a:bodyPr>
            <a:noAutofit/>
          </a:bodyPr>
          <a:lstStyle/>
          <a:p>
            <a:pPr marL="0" indent="0" algn="just">
              <a:buClrTx/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The data processor part may be a general purpose processor unit or it may consist of individual registers and associated digital functions. The control logic initiates all micro-operations in the data processor. The control logic is a sequential circuit whose internal states dictate the control functions for the system by generating the signals for sequencing the micro-operations.</a:t>
            </a:r>
          </a:p>
          <a:p>
            <a:pPr>
              <a:buClrTx/>
            </a:pPr>
            <a:r>
              <a:rPr lang="en-US" sz="2400" b="1" dirty="0">
                <a:solidFill>
                  <a:schemeClr val="bg1"/>
                </a:solidFill>
              </a:rPr>
              <a:t>Methods of Control Organization</a:t>
            </a:r>
          </a:p>
          <a:p>
            <a:pPr lvl="1">
              <a:buClrTx/>
            </a:pPr>
            <a:r>
              <a:rPr lang="en-US" sz="2400" dirty="0">
                <a:solidFill>
                  <a:schemeClr val="bg1"/>
                </a:solidFill>
              </a:rPr>
              <a:t>One flip-flop per state method</a:t>
            </a:r>
          </a:p>
          <a:p>
            <a:pPr lvl="1">
              <a:buClrTx/>
            </a:pPr>
            <a:r>
              <a:rPr lang="en-US" sz="2400" dirty="0">
                <a:solidFill>
                  <a:schemeClr val="bg1"/>
                </a:solidFill>
              </a:rPr>
              <a:t>Sequence register and decoder method</a:t>
            </a:r>
          </a:p>
          <a:p>
            <a:pPr lvl="1">
              <a:buClrTx/>
            </a:pPr>
            <a:r>
              <a:rPr lang="en-US" sz="2400" dirty="0">
                <a:solidFill>
                  <a:schemeClr val="bg1"/>
                </a:solidFill>
              </a:rPr>
              <a:t>PLA control</a:t>
            </a:r>
          </a:p>
          <a:p>
            <a:pPr lvl="1">
              <a:buClrTx/>
            </a:pPr>
            <a:r>
              <a:rPr lang="en-US" sz="2400" dirty="0">
                <a:solidFill>
                  <a:schemeClr val="bg1"/>
                </a:solidFill>
              </a:rPr>
              <a:t>Microprogram control</a:t>
            </a:r>
          </a:p>
          <a:p>
            <a:pPr>
              <a:buClrTx/>
            </a:pPr>
            <a:r>
              <a:rPr lang="en-US" sz="2400" b="1" dirty="0">
                <a:solidFill>
                  <a:schemeClr val="bg1"/>
                </a:solidFill>
              </a:rPr>
              <a:t>The first two method must use SSI and MSI circuits for the implementations.</a:t>
            </a:r>
          </a:p>
          <a:p>
            <a:pPr>
              <a:buClrTx/>
            </a:pPr>
            <a:r>
              <a:rPr lang="en-US" sz="2400" b="1" dirty="0">
                <a:solidFill>
                  <a:schemeClr val="bg1"/>
                </a:solidFill>
              </a:rPr>
              <a:t>PLA or microprogram </a:t>
            </a:r>
            <a:r>
              <a:rPr lang="en-US" sz="2400" b="1" dirty="0" smtClean="0">
                <a:solidFill>
                  <a:schemeClr val="bg1"/>
                </a:solidFill>
              </a:rPr>
              <a:t>uses </a:t>
            </a:r>
            <a:r>
              <a:rPr lang="en-US" sz="2400" b="1" dirty="0">
                <a:solidFill>
                  <a:schemeClr val="bg1"/>
                </a:solidFill>
              </a:rPr>
              <a:t>an LSI device</a:t>
            </a:r>
            <a:r>
              <a:rPr lang="en-US" sz="2400" b="1" dirty="0" smtClean="0">
                <a:solidFill>
                  <a:schemeClr val="bg1"/>
                </a:solidFill>
              </a:rPr>
              <a:t>.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372" y="2629990"/>
            <a:ext cx="4449323" cy="290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49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8344"/>
            <a:ext cx="6282266" cy="888274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Microprogram control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846" y="1097279"/>
            <a:ext cx="10911840" cy="3796939"/>
          </a:xfrm>
        </p:spPr>
        <p:txBody>
          <a:bodyPr>
            <a:normAutofit/>
          </a:bodyPr>
          <a:lstStyle/>
          <a:p>
            <a:pPr algn="just">
              <a:buClrTx/>
            </a:pPr>
            <a:r>
              <a:rPr lang="en-CA" sz="2400" dirty="0">
                <a:solidFill>
                  <a:schemeClr val="bg1"/>
                </a:solidFill>
              </a:rPr>
              <a:t>The </a:t>
            </a:r>
            <a:r>
              <a:rPr lang="en-CA" sz="2400" b="1" dirty="0" smtClean="0">
                <a:solidFill>
                  <a:srgbClr val="0070C0"/>
                </a:solidFill>
              </a:rPr>
              <a:t>purpose</a:t>
            </a:r>
            <a:r>
              <a:rPr lang="en-CA" sz="2400" dirty="0" smtClean="0">
                <a:solidFill>
                  <a:schemeClr val="bg1"/>
                </a:solidFill>
              </a:rPr>
              <a:t> </a:t>
            </a:r>
            <a:r>
              <a:rPr lang="en-CA" sz="2400" dirty="0">
                <a:solidFill>
                  <a:schemeClr val="bg1"/>
                </a:solidFill>
              </a:rPr>
              <a:t>of the control unit is to initiate a series of sequential steps of </a:t>
            </a:r>
            <a:r>
              <a:rPr lang="en-CA" sz="2400" dirty="0" smtClean="0">
                <a:solidFill>
                  <a:schemeClr val="bg1"/>
                </a:solidFill>
              </a:rPr>
              <a:t>micro-operations</a:t>
            </a:r>
            <a:r>
              <a:rPr lang="en-CA" sz="2400" dirty="0">
                <a:solidFill>
                  <a:schemeClr val="bg1"/>
                </a:solidFill>
              </a:rPr>
              <a:t>.</a:t>
            </a:r>
          </a:p>
          <a:p>
            <a:pPr algn="just">
              <a:buClrTx/>
            </a:pPr>
            <a:r>
              <a:rPr lang="en-CA" sz="2400" dirty="0">
                <a:solidFill>
                  <a:schemeClr val="bg1"/>
                </a:solidFill>
              </a:rPr>
              <a:t>A control unit whose control variables are stored in a memory is called a </a:t>
            </a:r>
            <a:r>
              <a:rPr lang="en-CA" sz="2400" b="1" dirty="0">
                <a:solidFill>
                  <a:srgbClr val="0070C0"/>
                </a:solidFill>
              </a:rPr>
              <a:t>microprogrammed control unit</a:t>
            </a:r>
            <a:r>
              <a:rPr lang="en-CA" sz="2400" dirty="0">
                <a:solidFill>
                  <a:schemeClr val="bg1"/>
                </a:solidFill>
              </a:rPr>
              <a:t>.</a:t>
            </a:r>
          </a:p>
          <a:p>
            <a:pPr algn="just">
              <a:buClrTx/>
            </a:pPr>
            <a:r>
              <a:rPr lang="en-CA" sz="2400" dirty="0">
                <a:solidFill>
                  <a:schemeClr val="bg1"/>
                </a:solidFill>
              </a:rPr>
              <a:t>Each control word of memory is called a </a:t>
            </a:r>
            <a:r>
              <a:rPr lang="en-CA" sz="2400" b="1" dirty="0">
                <a:solidFill>
                  <a:srgbClr val="0070C0"/>
                </a:solidFill>
              </a:rPr>
              <a:t>microinstruction</a:t>
            </a:r>
            <a:r>
              <a:rPr lang="en-CA" sz="2400" dirty="0">
                <a:solidFill>
                  <a:schemeClr val="bg1"/>
                </a:solidFill>
              </a:rPr>
              <a:t>.</a:t>
            </a:r>
          </a:p>
          <a:p>
            <a:pPr algn="just">
              <a:buClrTx/>
            </a:pPr>
            <a:r>
              <a:rPr lang="en-CA" sz="2400" dirty="0">
                <a:solidFill>
                  <a:schemeClr val="bg1"/>
                </a:solidFill>
              </a:rPr>
              <a:t>A sequence of microinstructions is called a </a:t>
            </a:r>
            <a:r>
              <a:rPr lang="en-CA" sz="2400" b="1" dirty="0">
                <a:solidFill>
                  <a:srgbClr val="0070C0"/>
                </a:solidFill>
              </a:rPr>
              <a:t>microprogram</a:t>
            </a:r>
            <a:r>
              <a:rPr lang="en-CA" sz="2400" dirty="0">
                <a:solidFill>
                  <a:schemeClr val="bg1"/>
                </a:solidFill>
              </a:rPr>
              <a:t>.</a:t>
            </a:r>
          </a:p>
          <a:p>
            <a:pPr marL="0" indent="0" algn="just">
              <a:buClr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AA00E-99AA-45C1-AD1C-8D80EE028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67574"/>
            <a:ext cx="9925769" cy="189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370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8344"/>
            <a:ext cx="6282266" cy="888274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Hard wired </a:t>
            </a:r>
            <a:r>
              <a:rPr lang="en-US" b="1" u="sng" dirty="0" smtClean="0">
                <a:solidFill>
                  <a:schemeClr val="bg1"/>
                </a:solidFill>
              </a:rPr>
              <a:t>control example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846" y="1097279"/>
            <a:ext cx="10911840" cy="3796939"/>
          </a:xfrm>
        </p:spPr>
        <p:txBody>
          <a:bodyPr>
            <a:normAutofit/>
          </a:bodyPr>
          <a:lstStyle/>
          <a:p>
            <a:pPr marL="0" lvl="0" indent="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r>
              <a:rPr lang="en-US" sz="2800" dirty="0">
                <a:solidFill>
                  <a:prstClr val="black"/>
                </a:solidFill>
              </a:rPr>
              <a:t>The design is carried out in five consecutive steps</a:t>
            </a:r>
          </a:p>
          <a:p>
            <a:pPr marL="914400" lvl="1" indent="-457200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</a:rPr>
              <a:t>The problem is stated</a:t>
            </a:r>
          </a:p>
          <a:p>
            <a:pPr marL="914400" lvl="1" indent="-457200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</a:rPr>
              <a:t>An initial equipment configuration is assumed </a:t>
            </a:r>
          </a:p>
          <a:p>
            <a:pPr marL="914400" lvl="1" indent="-457200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</a:rPr>
              <a:t>An algorithm is formulated</a:t>
            </a:r>
          </a:p>
          <a:p>
            <a:pPr marL="914400" lvl="1" indent="-457200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</a:rPr>
              <a:t>The data-processor part is specified</a:t>
            </a:r>
          </a:p>
          <a:p>
            <a:pPr marL="914400" lvl="1" indent="-457200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</a:rPr>
              <a:t>The control logic is designed</a:t>
            </a:r>
          </a:p>
          <a:p>
            <a:pPr marL="0" indent="0" algn="just">
              <a:buClr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041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8344"/>
            <a:ext cx="6282266" cy="888274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1) Statement of the problem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8" y="1105989"/>
            <a:ext cx="4929052" cy="5172891"/>
          </a:xfrm>
        </p:spPr>
        <p:txBody>
          <a:bodyPr>
            <a:normAutofit/>
          </a:bodyPr>
          <a:lstStyle/>
          <a:p>
            <a:pPr marL="228600" lvl="0" indent="-228600" algn="just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The statement here is to implement with hardware the addition and subtraction of binary fixed point numbers represented in sign magnitude form.</a:t>
            </a:r>
          </a:p>
          <a:p>
            <a:pPr marL="228600" lvl="0" indent="-228600" algn="just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The addition of two numbers stored in registers of finite length may result in a sum that exceeds the storage capacity of the register by one bit.</a:t>
            </a:r>
          </a:p>
          <a:p>
            <a:pPr marL="228600" lvl="0" indent="-228600" algn="just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The extra bit is said to cause an overflow</a:t>
            </a:r>
            <a:r>
              <a:rPr lang="en-US" sz="2400" dirty="0" smtClean="0">
                <a:solidFill>
                  <a:prstClr val="black"/>
                </a:solidFill>
              </a:rPr>
              <a:t>. </a:t>
            </a:r>
            <a:r>
              <a:rPr lang="en-US" sz="2400" dirty="0">
                <a:solidFill>
                  <a:prstClr val="black"/>
                </a:solidFill>
              </a:rPr>
              <a:t>T</a:t>
            </a:r>
            <a:r>
              <a:rPr lang="en-US" sz="2400" dirty="0" smtClean="0">
                <a:solidFill>
                  <a:prstClr val="black"/>
                </a:solidFill>
              </a:rPr>
              <a:t>he </a:t>
            </a:r>
            <a:r>
              <a:rPr lang="en-US" sz="2400" dirty="0">
                <a:solidFill>
                  <a:prstClr val="black"/>
                </a:solidFill>
              </a:rPr>
              <a:t>circuit must provide a </a:t>
            </a:r>
            <a:r>
              <a:rPr lang="en-US" sz="2400" dirty="0" smtClean="0">
                <a:solidFill>
                  <a:prstClr val="black"/>
                </a:solidFill>
              </a:rPr>
              <a:t>flip-flop </a:t>
            </a:r>
            <a:r>
              <a:rPr lang="en-US" sz="2400" dirty="0">
                <a:solidFill>
                  <a:prstClr val="black"/>
                </a:solidFill>
              </a:rPr>
              <a:t>for storing a possible overflow bit.</a:t>
            </a:r>
          </a:p>
          <a:p>
            <a:pPr marL="0" indent="0" algn="just">
              <a:buClr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852" y="1236618"/>
            <a:ext cx="6347637" cy="366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43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8344"/>
            <a:ext cx="6282266" cy="888274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2) Equipment configuration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74" y="1166948"/>
            <a:ext cx="11295019" cy="2987040"/>
          </a:xfrm>
        </p:spPr>
        <p:txBody>
          <a:bodyPr>
            <a:normAutofit/>
          </a:bodyPr>
          <a:lstStyle/>
          <a:p>
            <a:pPr marL="0" indent="0" algn="just">
              <a:buClrTx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The two signed binary numbers to be added or subtracted contain n bits. The magnitudes of the numbers contain k=n-1 bits and are stored in registers A and B. The sign bits are stored in flip-flops As and </a:t>
            </a:r>
            <a:r>
              <a:rPr lang="en-US" sz="2000" dirty="0" err="1" smtClean="0">
                <a:solidFill>
                  <a:schemeClr val="bg1"/>
                </a:solidFill>
              </a:rPr>
              <a:t>Bs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0" indent="0" algn="just">
              <a:buClrTx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The ALU performs the arithmetic operations and the 1-bit register E serves as the overview flip-flop. The output carry from the ALU is transferred to E.</a:t>
            </a:r>
          </a:p>
          <a:p>
            <a:pPr marL="0" indent="0" algn="just">
              <a:buClrTx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Two input signals in the control specify the add (</a:t>
            </a:r>
            <a:r>
              <a:rPr lang="en-US" sz="2000" i="1" dirty="0" err="1" smtClean="0">
                <a:solidFill>
                  <a:schemeClr val="bg1"/>
                </a:solidFill>
              </a:rPr>
              <a:t>qa</a:t>
            </a:r>
            <a:r>
              <a:rPr lang="en-US" sz="2000" dirty="0" smtClean="0">
                <a:solidFill>
                  <a:schemeClr val="bg1"/>
                </a:solidFill>
              </a:rPr>
              <a:t>) and subtract (</a:t>
            </a:r>
            <a:r>
              <a:rPr lang="en-US" sz="2000" i="1" dirty="0" err="1" smtClean="0">
                <a:solidFill>
                  <a:schemeClr val="bg1"/>
                </a:solidFill>
              </a:rPr>
              <a:t>qs</a:t>
            </a:r>
            <a:r>
              <a:rPr lang="en-US" sz="2000" dirty="0" smtClean="0">
                <a:solidFill>
                  <a:schemeClr val="bg1"/>
                </a:solidFill>
              </a:rPr>
              <a:t>) operations. Output variable x indicates the end of the operation.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7787"/>
          <a:stretch/>
        </p:blipFill>
        <p:spPr>
          <a:xfrm>
            <a:off x="4389130" y="3500846"/>
            <a:ext cx="7184563" cy="31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74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8344"/>
            <a:ext cx="6282266" cy="888274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3) Derivation of algorithm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925" y="1131464"/>
            <a:ext cx="11190515" cy="5172892"/>
          </a:xfrm>
        </p:spPr>
        <p:txBody>
          <a:bodyPr>
            <a:normAutofit/>
          </a:bodyPr>
          <a:lstStyle/>
          <a:p>
            <a:pPr marL="228600" lvl="0" indent="-228600" algn="just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</a:rPr>
              <a:t>When the numbers are added or subtracted algebraically, there are eight different conditions to be consider and may be expressed as compact form as follows</a:t>
            </a:r>
            <a:r>
              <a:rPr lang="en-US" sz="2200" dirty="0" smtClean="0">
                <a:solidFill>
                  <a:prstClr val="black"/>
                </a:solidFill>
              </a:rPr>
              <a:t>:</a:t>
            </a:r>
            <a:endParaRPr lang="en-US" sz="2200" dirty="0">
              <a:solidFill>
                <a:prstClr val="black"/>
              </a:solidFill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</a:rPr>
              <a:t>In arithmetic operation specified in subtraction, we change the sign of B and add. So the relationships :</a:t>
            </a:r>
          </a:p>
          <a:p>
            <a:pPr marL="0" lvl="0" indent="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endParaRPr lang="en-US" sz="2200" dirty="0">
              <a:solidFill>
                <a:prstClr val="black"/>
              </a:solidFill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</a:rPr>
              <a:t>This reduce the number of possible conditions to four, namely</a:t>
            </a:r>
            <a:r>
              <a:rPr lang="en-US" sz="2200" dirty="0" smtClean="0">
                <a:solidFill>
                  <a:prstClr val="black"/>
                </a:solidFill>
              </a:rPr>
              <a:t>:</a:t>
            </a:r>
            <a:endParaRPr lang="en-US" sz="2200" dirty="0">
              <a:solidFill>
                <a:prstClr val="black"/>
              </a:solidFill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</a:rPr>
              <a:t>When the signs of A and B are the same, we add the two magnitudes and the sign of the result in the same as the common sign.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</a:rPr>
              <a:t>When the sign of A and B are not same, we subtract the smaller number from the larger and the sign of the result is the sign of the larger number. 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prstClr val="black"/>
              </a:solidFill>
            </a:endParaRPr>
          </a:p>
          <a:p>
            <a:pPr marL="0" lvl="0" indent="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endParaRPr lang="en-US" sz="2800" dirty="0">
              <a:solidFill>
                <a:prstClr val="black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A41F3C-6C90-4102-80BD-CBFC1A890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070" y="1656763"/>
            <a:ext cx="1726419" cy="421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8B8D00-2C06-46AD-8320-A15E97103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627" y="2394930"/>
            <a:ext cx="3255109" cy="6804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1D758E-F751-4100-A6C8-DA79FBD96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363" y="3366274"/>
            <a:ext cx="1628697" cy="316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FB3A2E-C0F9-4DE1-939E-D3BF69F7FE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4614" y="4827985"/>
            <a:ext cx="5413222" cy="17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92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749" y="705394"/>
            <a:ext cx="6002382" cy="888274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3) Flowchart </a:t>
            </a:r>
            <a:r>
              <a:rPr lang="en-US" b="1" u="sng" dirty="0">
                <a:solidFill>
                  <a:schemeClr val="bg1"/>
                </a:solidFill>
              </a:rPr>
              <a:t>for sign magnitude addition and subtraction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925" y="1593668"/>
            <a:ext cx="11190515" cy="4710687"/>
          </a:xfrm>
        </p:spPr>
        <p:txBody>
          <a:bodyPr>
            <a:norm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prstClr val="black"/>
              </a:solidFill>
            </a:endParaRPr>
          </a:p>
          <a:p>
            <a:pPr marL="0" lvl="0" indent="0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endParaRPr lang="en-US" sz="2800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131" y="138688"/>
            <a:ext cx="5688421" cy="65885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20" y="1963627"/>
            <a:ext cx="5334462" cy="4340728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5564777" y="2760617"/>
            <a:ext cx="1785257" cy="2002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336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70" y="362201"/>
            <a:ext cx="6719268" cy="888274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4) Data processor register  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799" y="1323702"/>
            <a:ext cx="5625737" cy="1541417"/>
          </a:xfrm>
        </p:spPr>
        <p:txBody>
          <a:bodyPr>
            <a:normAutofit lnSpcReduction="10000"/>
          </a:bodyPr>
          <a:lstStyle/>
          <a:p>
            <a:pPr>
              <a:buClrTx/>
            </a:pPr>
            <a:r>
              <a:rPr lang="en-US" sz="2400" dirty="0">
                <a:solidFill>
                  <a:schemeClr val="bg1"/>
                </a:solidFill>
              </a:rPr>
              <a:t>The operations between A and B can be done with the ALU. </a:t>
            </a:r>
          </a:p>
          <a:p>
            <a:pPr>
              <a:buClrTx/>
            </a:pPr>
            <a:r>
              <a:rPr lang="en-US" sz="2400" dirty="0">
                <a:solidFill>
                  <a:schemeClr val="bg1"/>
                </a:solidFill>
              </a:rPr>
              <a:t>The operations with As, </a:t>
            </a:r>
            <a:r>
              <a:rPr lang="en-US" sz="2400" dirty="0" err="1">
                <a:solidFill>
                  <a:schemeClr val="bg1"/>
                </a:solidFill>
              </a:rPr>
              <a:t>Bs</a:t>
            </a:r>
            <a:r>
              <a:rPr lang="en-US" sz="2400" dirty="0">
                <a:solidFill>
                  <a:schemeClr val="bg1"/>
                </a:solidFill>
              </a:rPr>
              <a:t> and E must be initiated with separate control variables.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23" y="3113879"/>
            <a:ext cx="4665345" cy="35051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886" y="3113880"/>
            <a:ext cx="5108492" cy="36344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 txBox="1">
            <a:spLocks/>
          </p:cNvSpPr>
          <p:nvPr/>
        </p:nvSpPr>
        <p:spPr>
          <a:xfrm>
            <a:off x="6078583" y="362201"/>
            <a:ext cx="5466443" cy="88827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 smtClean="0">
                <a:solidFill>
                  <a:schemeClr val="bg1"/>
                </a:solidFill>
              </a:rPr>
              <a:t>5)control block diagram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18683" y="1123255"/>
            <a:ext cx="59685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control receives five inputs: two form the external environment and three from the </a:t>
            </a:r>
            <a:r>
              <a:rPr lang="en-US" sz="2400" dirty="0" smtClean="0">
                <a:solidFill>
                  <a:schemeClr val="bg1"/>
                </a:solidFill>
              </a:rPr>
              <a:t>data processor. 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To simplify the design we define </a:t>
            </a:r>
            <a:r>
              <a:rPr lang="en-US" sz="2400" dirty="0" smtClean="0">
                <a:solidFill>
                  <a:schemeClr val="bg1"/>
                </a:solidFill>
              </a:rPr>
              <a:t>a new </a:t>
            </a:r>
            <a:r>
              <a:rPr lang="en-US" sz="2400" dirty="0">
                <a:solidFill>
                  <a:schemeClr val="bg1"/>
                </a:solidFill>
              </a:rPr>
              <a:t>variable </a:t>
            </a:r>
            <a:r>
              <a:rPr lang="en-US" sz="2400" dirty="0" smtClean="0">
                <a:solidFill>
                  <a:schemeClr val="bg1"/>
                </a:solidFill>
              </a:rPr>
              <a:t>S:                            </a:t>
            </a:r>
            <a:r>
              <a:rPr lang="en-US" sz="2400" dirty="0">
                <a:solidFill>
                  <a:schemeClr val="bg1"/>
                </a:solidFill>
              </a:rPr>
              <a:t>S = As </a:t>
            </a:r>
            <a:r>
              <a:rPr lang="en-US" sz="2400" dirty="0" err="1">
                <a:solidFill>
                  <a:schemeClr val="bg1"/>
                </a:solidFill>
              </a:rPr>
              <a:t>xor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Bs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791200" y="60960"/>
            <a:ext cx="8710" cy="66873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710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EF91E71D50F940B85C0B5ACD0773A0" ma:contentTypeVersion="2" ma:contentTypeDescription="Create a new document." ma:contentTypeScope="" ma:versionID="917e099a88cd64a042e1319552b7c651">
  <xsd:schema xmlns:xsd="http://www.w3.org/2001/XMLSchema" xmlns:xs="http://www.w3.org/2001/XMLSchema" xmlns:p="http://schemas.microsoft.com/office/2006/metadata/properties" xmlns:ns2="3c5bc391-c282-4689-8f0e-4caff40e9260" targetNamespace="http://schemas.microsoft.com/office/2006/metadata/properties" ma:root="true" ma:fieldsID="6235c56abcc9659f30877fe617670dea" ns2:_="">
    <xsd:import namespace="3c5bc391-c282-4689-8f0e-4caff40e92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5bc391-c282-4689-8f0e-4caff40e92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EEE14F-2F1B-46B2-9D1F-DB45F0D56E8A}"/>
</file>

<file path=customXml/itemProps2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6D5668-1971-40BB-BC7C-94C9B101AAB7}">
  <ds:schemaRefs>
    <ds:schemaRef ds:uri="16c05727-aa75-4e4a-9b5f-8a80a1165891"/>
    <ds:schemaRef ds:uri="http://purl.org/dc/dcmitype/"/>
    <ds:schemaRef ds:uri="71af3243-3dd4-4a8d-8c0d-dd76da1f02a5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 design</Template>
  <TotalTime>0</TotalTime>
  <Words>743</Words>
  <Application>Microsoft Office PowerPoint</Application>
  <PresentationFormat>Widescreen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Celestial</vt:lpstr>
      <vt:lpstr>control logic design</vt:lpstr>
      <vt:lpstr>introduction</vt:lpstr>
      <vt:lpstr>Microprogram control</vt:lpstr>
      <vt:lpstr>Hard wired control example</vt:lpstr>
      <vt:lpstr>1) Statement of the problem</vt:lpstr>
      <vt:lpstr>2) Equipment configuration</vt:lpstr>
      <vt:lpstr>3) Derivation of algorithm</vt:lpstr>
      <vt:lpstr>3) Flowchart for sign magnitude addition and subtraction</vt:lpstr>
      <vt:lpstr>4) Data processor register  </vt:lpstr>
      <vt:lpstr>PowerPoint Presentation</vt:lpstr>
      <vt:lpstr>For reference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2022-07-11T14:12:00Z</dcterms:created>
  <dcterms:modified xsi:type="dcterms:W3CDTF">2022-07-13T16:27:19Z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0x010100CBEF91E71D50F940B85C0B5ACD0773A0</vt:lpwstr>
  </property>
</Properties>
</file>