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69" r:id="rId15"/>
    <p:sldId id="270" r:id="rId16"/>
    <p:sldId id="271" r:id="rId17"/>
    <p:sldId id="272" r:id="rId18"/>
    <p:sldId id="274" r:id="rId19"/>
    <p:sldId id="277" r:id="rId20"/>
    <p:sldId id="279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117"/>
    <a:srgbClr val="4A161F"/>
    <a:srgbClr val="501821"/>
    <a:srgbClr val="ECE4B6"/>
    <a:srgbClr val="6D212E"/>
    <a:srgbClr val="FEF4CE"/>
    <a:srgbClr val="FEFBDA"/>
    <a:srgbClr val="FEE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30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2A7D92-D356-436B-819C-4DC824D4A7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799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9A50AB-F286-418A-9CDD-9E52148A5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3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88BA5B-8D33-4A4C-9AB7-1D2BC56FED4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45218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3B279B-B8DB-4DE1-9E6A-E81F400CB5E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3595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E73181-736A-4B21-881A-C90DD8AD5F0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3895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CC3090-9076-44CF-A4B7-05DCA6B4D75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8790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0241A2-7E4B-4A21-AA17-023541BD22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53311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32BAD3-46CC-401C-AC0E-E4846DAC000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8058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F3692B-587A-4B86-B32A-609F8B4F94B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36069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44AC76-B3D4-4FAE-997B-EB920521F12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357147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AF57A4-E6F2-46D2-A71F-1F8A225BE7C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9153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146135-7982-4896-87C5-3C7BE5928BC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8161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FB49A5-6DC1-406A-BB20-E66B730E1C4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96531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41CDF9-65D2-4EA4-8896-8D03D4AD445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83160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7D997B-0840-4227-BCD9-AB704B55726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473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F164E4-5CAC-4CD6-91A5-16D3CD40CD04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9825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2A3F03-D296-4837-9489-654263B0EB7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2004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728A21-87B4-413F-A65C-8A4273F2F5E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02561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F8596E-1156-43F4-8994-A499820B91A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60960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7B9F2F-ECCF-4451-9EE7-1035408C6C9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8062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A233E9-6AA2-40DE-BFC2-EF4617CFDB6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1266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2722DF-12BB-4821-A9D4-0F074ECA103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53122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58C9E-FE6F-48A8-AE54-175A12BC4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9933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E1F36-B34F-4C45-A6FC-DE28BD0C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2987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6924C-0AF9-447F-BD46-58549CD8C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8552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16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32C52-BCAC-4280-BE5D-A339E6EEA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9545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D733B-FC0F-45D4-8F85-D62FE5740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458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7C581-FD01-41DD-9C67-40AA18BCB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3496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46AC0-2A50-4CA8-BC94-F78104E03E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578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BE44D-0F15-4E9A-8F49-63E65A0BFA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371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5427F-CEE8-4AC9-ADD2-C992733D2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1776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3992D-1014-4E7E-A0AA-D711505C7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3138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1FCF3-41E4-4F8C-B749-0ED4270D3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2204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05419-5125-4A33-8AFA-4327E8DEA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5072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82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EEFB8"/>
                </a:solidFill>
                <a:latin typeface="Arial Narrow" panose="020B0606020202030204" pitchFamily="34" charset="0"/>
              </a:defRPr>
            </a:lvl1pPr>
          </a:lstStyle>
          <a:p>
            <a:fld id="{C70921EA-73C7-4111-B006-4D61F02FED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76200" y="6553200"/>
            <a:ext cx="495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defRPr/>
            </a:pPr>
            <a:r>
              <a:rPr lang="en-US" sz="1200">
                <a:solidFill>
                  <a:srgbClr val="FEEFB8"/>
                </a:solidFill>
                <a:latin typeface="Garamond" pitchFamily="18" charset="0"/>
              </a:rPr>
              <a:t>© </a:t>
            </a:r>
            <a:r>
              <a:rPr lang="en-CA" sz="1200" b="1">
                <a:solidFill>
                  <a:srgbClr val="FEEFB8"/>
                </a:solidFill>
                <a:latin typeface="Garamond" pitchFamily="18" charset="0"/>
              </a:rPr>
              <a:t>2007 Pearson Education, Inc. Publishing as Pearson Addison-Wesley</a:t>
            </a:r>
            <a:r>
              <a:rPr lang="en-CA" sz="1200">
                <a:solidFill>
                  <a:srgbClr val="FEEFB8"/>
                </a:solidFill>
                <a:latin typeface="Garamond" pitchFamily="18" charset="0"/>
              </a:rPr>
              <a:t> </a:t>
            </a:r>
            <a:endParaRPr lang="en-US" sz="1200">
              <a:solidFill>
                <a:srgbClr val="FEEFB8"/>
              </a:solidFill>
              <a:latin typeface="Garamond" pitchFamily="18" charset="0"/>
            </a:endParaRPr>
          </a:p>
        </p:txBody>
      </p:sp>
      <p:pic>
        <p:nvPicPr>
          <p:cNvPr id="5126" name="Picture 18" descr="cor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Wingdings" panose="05000000000000000000" pitchFamily="2" charset="2"/>
        <a:buChar char="§"/>
        <a:defRPr kumimoji="1" sz="2800">
          <a:solidFill>
            <a:srgbClr val="FEEFB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Char char="•"/>
        <a:defRPr kumimoji="1" sz="2400">
          <a:solidFill>
            <a:srgbClr val="FEEFB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Wingdings" panose="05000000000000000000" pitchFamily="2" charset="2"/>
        <a:buChar char="w"/>
        <a:defRPr kumimoji="1" sz="2000">
          <a:solidFill>
            <a:srgbClr val="FEEFB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Wingdings" panose="05000000000000000000" pitchFamily="2" charset="2"/>
        <a:buChar char="X"/>
        <a:defRPr kumimoji="1" sz="2000" b="1">
          <a:solidFill>
            <a:srgbClr val="FEEFB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anose="02020603050405020304" pitchFamily="18" charset="0"/>
        <a:buChar char="»"/>
        <a:defRPr kumimoji="1" sz="2000" b="1">
          <a:solidFill>
            <a:srgbClr val="FEEFB8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14BFE6-BA8D-424E-B149-69591A588B34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362200"/>
            <a:ext cx="6858000" cy="1524000"/>
          </a:xfrm>
        </p:spPr>
        <p:txBody>
          <a:bodyPr/>
          <a:lstStyle/>
          <a:p>
            <a:pPr>
              <a:defRPr/>
            </a:pPr>
            <a:r>
              <a:rPr lang="en-US" sz="4800" smtClean="0"/>
              <a:t>UML Activity Diagrams</a:t>
            </a:r>
            <a:endParaRPr lang="en-CA" sz="4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01A307-9B89-466C-AA80-F8966A3D80ED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10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295400" y="1828800"/>
            <a:ext cx="3352800" cy="39624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Deadlock</a:t>
            </a:r>
            <a:endParaRPr lang="en-CA" sz="400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1828800"/>
            <a:ext cx="3200400" cy="3962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RunDrier cannot execute: when the activity begins, there is a token on the edge from the initial node but not on the other incoming edge.</a:t>
            </a:r>
            <a:endParaRPr lang="en-CA" altLang="en-US" smtClean="0"/>
          </a:p>
        </p:txBody>
      </p:sp>
      <p:graphicFrame>
        <p:nvGraphicFramePr>
          <p:cNvPr id="3074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09800"/>
          <a:ext cx="27035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1864800" imgH="2192760" progId="">
                  <p:embed/>
                </p:oleObj>
              </mc:Choice>
              <mc:Fallback>
                <p:oleObj name="Visio" r:id="rId4" imgW="1864800" imgH="2192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270351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BD20F-2994-4A97-8C0C-6BB35883F993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11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Forking and Joining Nodes</a:t>
            </a:r>
            <a:endParaRPr lang="en-CA" sz="400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960563" y="1547813"/>
            <a:ext cx="5338762" cy="4684712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AutoShape 7"/>
          <p:cNvSpPr>
            <a:spLocks/>
          </p:cNvSpPr>
          <p:nvPr/>
        </p:nvSpPr>
        <p:spPr bwMode="auto">
          <a:xfrm>
            <a:off x="5686425" y="2430463"/>
            <a:ext cx="1344613" cy="342900"/>
          </a:xfrm>
          <a:prstGeom prst="accentCallout1">
            <a:avLst>
              <a:gd name="adj1" fmla="val 33333"/>
              <a:gd name="adj2" fmla="val -8500"/>
              <a:gd name="adj3" fmla="val 183333"/>
              <a:gd name="adj4" fmla="val -108384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fork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3318" name="AutoShape 9"/>
          <p:cNvSpPr>
            <a:spLocks/>
          </p:cNvSpPr>
          <p:nvPr/>
        </p:nvSpPr>
        <p:spPr bwMode="auto">
          <a:xfrm>
            <a:off x="5648325" y="4219575"/>
            <a:ext cx="1304925" cy="342900"/>
          </a:xfrm>
          <a:prstGeom prst="accentCallout1">
            <a:avLst>
              <a:gd name="adj1" fmla="val 33333"/>
              <a:gd name="adj2" fmla="val -8759"/>
              <a:gd name="adj3" fmla="val -87500"/>
              <a:gd name="adj4" fmla="val -115329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join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pic>
        <p:nvPicPr>
          <p:cNvPr id="133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892300"/>
            <a:ext cx="262572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0CA3C7-09F2-435B-B348-4536F3F47276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12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Forking and Joining Execution</a:t>
            </a:r>
            <a:endParaRPr lang="en-CA" sz="4000" smtClean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6800" y="1778000"/>
            <a:ext cx="7231063" cy="4394200"/>
          </a:xfrm>
          <a:noFill/>
        </p:spPr>
        <p:txBody>
          <a:bodyPr/>
          <a:lstStyle/>
          <a:p>
            <a:r>
              <a:rPr lang="en-US" altLang="en-US" smtClean="0"/>
              <a:t>A token available on the incoming edge of a fork node is reproduced and made available on all its outgoing edges.</a:t>
            </a:r>
          </a:p>
          <a:p>
            <a:r>
              <a:rPr lang="en-US" altLang="en-US" smtClean="0"/>
              <a:t>When tokens are available on every incoming edge of a join node, a token is made available on its outgoing edge.</a:t>
            </a:r>
          </a:p>
          <a:p>
            <a:r>
              <a:rPr lang="en-US" altLang="en-US" smtClean="0"/>
              <a:t>Concurrency can be modeled without these nodes.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B66199-56D5-4605-AB57-1A085E485F38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13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806575" y="2468563"/>
            <a:ext cx="5761038" cy="31877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Object Nodes</a:t>
            </a:r>
            <a:endParaRPr lang="en-CA" sz="400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24000"/>
            <a:ext cx="7534275" cy="8683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Data and objects are shown as object nodes.</a:t>
            </a:r>
            <a:endParaRPr lang="en-CA" altLang="en-US" smtClean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898775"/>
            <a:ext cx="3460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AutoShape 7"/>
          <p:cNvSpPr>
            <a:spLocks/>
          </p:cNvSpPr>
          <p:nvPr/>
        </p:nvSpPr>
        <p:spPr bwMode="auto">
          <a:xfrm>
            <a:off x="3765550" y="4887913"/>
            <a:ext cx="1612900" cy="384175"/>
          </a:xfrm>
          <a:prstGeom prst="accentCallout1">
            <a:avLst>
              <a:gd name="adj1" fmla="val 29750"/>
              <a:gd name="adj2" fmla="val -7088"/>
              <a:gd name="adj3" fmla="val -161981"/>
              <a:gd name="adj4" fmla="val -56199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object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>
            <a:off x="6310313" y="3763963"/>
            <a:ext cx="960437" cy="922337"/>
          </a:xfrm>
          <a:prstGeom prst="accentCallout1">
            <a:avLst>
              <a:gd name="adj1" fmla="val 12394"/>
              <a:gd name="adj2" fmla="val -7935"/>
              <a:gd name="adj3" fmla="val 46130"/>
              <a:gd name="adj4" fmla="val -99338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object node state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BE2E5E-5E66-4E87-BFEE-DED7CD8DDB89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14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Control and Data Flows</a:t>
            </a:r>
            <a:endParaRPr lang="en-CA" sz="40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62113"/>
            <a:ext cx="7419975" cy="4510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smtClean="0"/>
              <a:t>Control tokens</a:t>
            </a:r>
            <a:r>
              <a:rPr lang="en-US" altLang="en-US" smtClean="0"/>
              <a:t> do not contain data, </a:t>
            </a:r>
            <a:r>
              <a:rPr lang="en-US" altLang="en-US" sz="2400" b="1" smtClean="0"/>
              <a:t>data tokens</a:t>
            </a:r>
            <a:r>
              <a:rPr lang="en-US" altLang="en-US" smtClean="0"/>
              <a:t> do.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sz="2400" b="1" smtClean="0"/>
              <a:t>control flow</a:t>
            </a:r>
            <a:r>
              <a:rPr lang="en-US" altLang="en-US" smtClean="0"/>
              <a:t> is an activity edge that is a conduit for control tokens.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sz="2400" b="1" smtClean="0"/>
              <a:t>data flow</a:t>
            </a:r>
            <a:r>
              <a:rPr lang="en-US" altLang="en-US" smtClean="0"/>
              <a:t> is an activity edge that is a conduit for data tokens.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Rules for token flow through nodes apply to both control and data tokens, except that data is extracted from consumed tokens and added to produced tokens.</a:t>
            </a:r>
          </a:p>
          <a:p>
            <a:pPr>
              <a:lnSpc>
                <a:spcPct val="90000"/>
              </a:lnSpc>
            </a:pP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6271D9-46DD-413E-ABC7-A878DBAE9A38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15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72338" cy="685800"/>
          </a:xfrm>
        </p:spPr>
        <p:txBody>
          <a:bodyPr/>
          <a:lstStyle/>
          <a:p>
            <a:pPr>
              <a:defRPr/>
            </a:pPr>
            <a:r>
              <a:rPr lang="en-US" sz="4000" smtClean="0"/>
              <a:t>Control and Data Flow Example</a:t>
            </a:r>
            <a:endParaRPr lang="en-CA" sz="4000" smtClean="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884363" y="1277938"/>
            <a:ext cx="5453062" cy="4916487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460625" y="1585913"/>
          <a:ext cx="2593975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4" imgW="2323800" imgH="3901320" progId="">
                  <p:embed/>
                </p:oleObj>
              </mc:Choice>
              <mc:Fallback>
                <p:oleObj name="Visio" r:id="rId4" imgW="2323800" imgH="390132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585913"/>
                        <a:ext cx="2593975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AutoShape 10"/>
          <p:cNvSpPr>
            <a:spLocks/>
          </p:cNvSpPr>
          <p:nvPr/>
        </p:nvSpPr>
        <p:spPr bwMode="auto">
          <a:xfrm>
            <a:off x="5570538" y="1739900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48759"/>
              <a:gd name="adj4" fmla="val -10971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control flow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4103" name="AutoShape 11"/>
          <p:cNvSpPr>
            <a:spLocks/>
          </p:cNvSpPr>
          <p:nvPr/>
        </p:nvSpPr>
        <p:spPr bwMode="auto">
          <a:xfrm>
            <a:off x="5570538" y="5387975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27273"/>
              <a:gd name="adj4" fmla="val -11009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control flow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4104" name="AutoShape 12"/>
          <p:cNvSpPr>
            <a:spLocks/>
          </p:cNvSpPr>
          <p:nvPr/>
        </p:nvSpPr>
        <p:spPr bwMode="auto">
          <a:xfrm>
            <a:off x="5570538" y="3313113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-69421"/>
              <a:gd name="adj4" fmla="val -10990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data flows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 flipH="1" flipV="1">
            <a:off x="3765550" y="3429000"/>
            <a:ext cx="1728788" cy="76200"/>
          </a:xfrm>
          <a:prstGeom prst="line">
            <a:avLst/>
          </a:prstGeom>
          <a:noFill/>
          <a:ln w="25400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 flipH="1">
            <a:off x="4457700" y="3582988"/>
            <a:ext cx="1036638" cy="230187"/>
          </a:xfrm>
          <a:prstGeom prst="line">
            <a:avLst/>
          </a:prstGeom>
          <a:noFill/>
          <a:ln w="25400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FD4113-CD79-46CE-947F-51C2EE278CE5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16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Activity Parameters</a:t>
            </a:r>
            <a:endParaRPr lang="en-CA" sz="40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62113"/>
            <a:ext cx="7620000" cy="4357687"/>
          </a:xfrm>
        </p:spPr>
        <p:txBody>
          <a:bodyPr/>
          <a:lstStyle/>
          <a:p>
            <a:r>
              <a:rPr lang="en-US" altLang="en-US" smtClean="0"/>
              <a:t>Activity parameters are object nodes placed on activity symbol boundaries to indicate data or object inputs or outputs.</a:t>
            </a:r>
          </a:p>
          <a:p>
            <a:r>
              <a:rPr lang="en-US" altLang="en-US" smtClean="0"/>
              <a:t>Activity parameters contain the data or object name.</a:t>
            </a:r>
          </a:p>
          <a:p>
            <a:r>
              <a:rPr lang="en-US" altLang="en-US" smtClean="0"/>
              <a:t>Activity parameter types are specified in the activity symbol beneath the activity name.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AE33C5-4541-4B77-998A-87B4D860A4E6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17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1000125" y="1431925"/>
            <a:ext cx="7489825" cy="48006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Activity Parameter Example</a:t>
            </a:r>
            <a:endParaRPr lang="en-CA" sz="4000" smtClean="0"/>
          </a:p>
        </p:txBody>
      </p:sp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78000"/>
            <a:ext cx="3646488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AutoShape 10"/>
          <p:cNvSpPr>
            <a:spLocks/>
          </p:cNvSpPr>
          <p:nvPr/>
        </p:nvSpPr>
        <p:spPr bwMode="auto">
          <a:xfrm>
            <a:off x="7067550" y="4849813"/>
            <a:ext cx="1422400" cy="920750"/>
          </a:xfrm>
          <a:prstGeom prst="accentCallout1">
            <a:avLst>
              <a:gd name="adj1" fmla="val 12412"/>
              <a:gd name="adj2" fmla="val -5356"/>
              <a:gd name="adj3" fmla="val -20519"/>
              <a:gd name="adj4" fmla="val -3716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output activity parameter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8439" name="AutoShape 11"/>
          <p:cNvSpPr>
            <a:spLocks/>
          </p:cNvSpPr>
          <p:nvPr/>
        </p:nvSpPr>
        <p:spPr bwMode="auto">
          <a:xfrm>
            <a:off x="1076325" y="3006725"/>
            <a:ext cx="1422400" cy="920750"/>
          </a:xfrm>
          <a:prstGeom prst="accentCallout1">
            <a:avLst>
              <a:gd name="adj1" fmla="val 12412"/>
              <a:gd name="adj2" fmla="val 105356"/>
              <a:gd name="adj3" fmla="val -44829"/>
              <a:gd name="adj4" fmla="val 13158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input activity parameter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8440" name="AutoShape 12"/>
          <p:cNvSpPr>
            <a:spLocks/>
          </p:cNvSpPr>
          <p:nvPr/>
        </p:nvSpPr>
        <p:spPr bwMode="auto">
          <a:xfrm>
            <a:off x="1076325" y="1700213"/>
            <a:ext cx="1422400" cy="920750"/>
          </a:xfrm>
          <a:prstGeom prst="accentCallout1">
            <a:avLst>
              <a:gd name="adj1" fmla="val 12412"/>
              <a:gd name="adj2" fmla="val 105356"/>
              <a:gd name="adj3" fmla="val 50690"/>
              <a:gd name="adj4" fmla="val 150444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parameter types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655038-BEBD-4BE8-9B27-45EF3D78F677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18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Activity Diagram Heuristics</a:t>
            </a:r>
            <a:endParaRPr lang="en-CA" sz="40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Flow control and objects down the page and left to right.</a:t>
            </a:r>
          </a:p>
          <a:p>
            <a:r>
              <a:rPr lang="en-US" altLang="en-US" smtClean="0"/>
              <a:t>Name activities and actions with verb phrases.</a:t>
            </a:r>
          </a:p>
          <a:p>
            <a:r>
              <a:rPr lang="en-US" altLang="en-US" smtClean="0"/>
              <a:t>Name object nodes with noun phrases.</a:t>
            </a:r>
          </a:p>
          <a:p>
            <a:r>
              <a:rPr lang="en-US" altLang="en-US" smtClean="0"/>
              <a:t>Don’t use both control and data flows when a data flow alone can do the job.</a:t>
            </a:r>
          </a:p>
          <a:p>
            <a:r>
              <a:rPr lang="en-US" altLang="en-US" smtClean="0"/>
              <a:t>Make sure that all nodes entering an action node can provide tokens concurrently.</a:t>
            </a:r>
          </a:p>
          <a:p>
            <a:r>
              <a:rPr lang="en-US" altLang="en-US" smtClean="0"/>
              <a:t>Use the [else] guard at every branch.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E0F853-7733-4150-B416-0584E85F9055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19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When to Use Activity Diagrams</a:t>
            </a:r>
            <a:endParaRPr lang="en-CA" sz="40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70088"/>
            <a:ext cx="7772400" cy="420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When making a dynamic model of any process.</a:t>
            </a:r>
          </a:p>
          <a:p>
            <a:pPr lvl="1"/>
            <a:r>
              <a:rPr lang="en-US" altLang="en-US" smtClean="0"/>
              <a:t>Design processes (what designers do)</a:t>
            </a:r>
          </a:p>
          <a:p>
            <a:pPr lvl="1"/>
            <a:r>
              <a:rPr lang="en-US" altLang="en-US" smtClean="0"/>
              <a:t>Designed processes (what designers create)</a:t>
            </a:r>
          </a:p>
          <a:p>
            <a:pPr lvl="2"/>
            <a:r>
              <a:rPr lang="en-US" altLang="en-US" smtClean="0"/>
              <a:t>During analysis</a:t>
            </a:r>
          </a:p>
          <a:p>
            <a:pPr lvl="2"/>
            <a:r>
              <a:rPr lang="en-US" altLang="en-US" smtClean="0"/>
              <a:t>During resolution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C404FD-1EFB-4242-B101-49B0534E6617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2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Objectives</a:t>
            </a:r>
            <a:endParaRPr lang="en-CA" sz="40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read and write UML activity diagrams</a:t>
            </a:r>
          </a:p>
          <a:p>
            <a:r>
              <a:rPr lang="en-US" altLang="en-US" smtClean="0"/>
              <a:t>To know when and how to use activity diagrams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5DB29B-DD1A-4FE0-81A0-7487CCFDDDD6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20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Summary</a:t>
            </a:r>
            <a:endParaRPr lang="en-CA" sz="40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A process is a collection of related tasks that transforms a set of inputs to a set of outputs.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UML activity diagrams model processes by depicting actions and the flow of control and data between them.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Activity symbols contain activity graphs consisting of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action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action edges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data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special nodes for starting and stopping activities, branching, forking, and joining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Activity diagrams can represent any process and are useful throughout software design.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C14BD-92C6-445C-BD40-5318B0024BF8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3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Topics</a:t>
            </a:r>
            <a:endParaRPr lang="en-CA" sz="40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543800" cy="3962400"/>
          </a:xfrm>
        </p:spPr>
        <p:txBody>
          <a:bodyPr/>
          <a:lstStyle/>
          <a:p>
            <a:r>
              <a:rPr lang="en-US" altLang="en-US" sz="3200" smtClean="0"/>
              <a:t>Processes and process descriptions</a:t>
            </a:r>
          </a:p>
          <a:p>
            <a:r>
              <a:rPr lang="en-US" altLang="en-US" sz="3200" smtClean="0"/>
              <a:t>Activity diagram notation</a:t>
            </a:r>
          </a:p>
          <a:p>
            <a:r>
              <a:rPr lang="en-US" altLang="en-US" sz="3200" smtClean="0"/>
              <a:t>Activity diagram execution model</a:t>
            </a:r>
          </a:p>
          <a:p>
            <a:r>
              <a:rPr lang="en-US" altLang="en-US" sz="3200" smtClean="0"/>
              <a:t>Making activity diagrams</a:t>
            </a:r>
            <a:endParaRPr lang="en-CA" altLang="en-US" sz="3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2CD8BC-8ED6-4762-A3E3-3AF271160390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4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 sz="4000" smtClean="0"/>
              <a:t>Processes and Their Description</a:t>
            </a:r>
            <a:endParaRPr lang="en-CA" sz="400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66800" y="3048000"/>
            <a:ext cx="7239000" cy="1447800"/>
          </a:xfrm>
          <a:noFill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mtClean="0"/>
              <a:t>Process description notations describe design processes as well as computational processes we design.</a:t>
            </a:r>
            <a:endParaRPr lang="en-CA" altLang="en-US" smtClean="0"/>
          </a:p>
        </p:txBody>
      </p:sp>
      <p:sp>
        <p:nvSpPr>
          <p:cNvPr id="214024" name="AutoShape 8"/>
          <p:cNvSpPr>
            <a:spLocks noChangeArrowheads="1"/>
          </p:cNvSpPr>
          <p:nvPr/>
        </p:nvSpPr>
        <p:spPr bwMode="auto">
          <a:xfrm>
            <a:off x="1154113" y="1585913"/>
            <a:ext cx="6951662" cy="1190625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process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is a collection of related tasks that transforms a set of inputs into a set of outputs.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214025" name="AutoShape 9"/>
          <p:cNvSpPr>
            <a:spLocks noChangeArrowheads="1"/>
          </p:cNvSpPr>
          <p:nvPr/>
        </p:nvSpPr>
        <p:spPr bwMode="auto">
          <a:xfrm>
            <a:off x="1192213" y="4735513"/>
            <a:ext cx="6951662" cy="1190625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An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activity diagram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shows actions and the flow of control and data between them.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9E711-4DBE-41F1-B258-40B6A3A7712E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5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Activities and Actions</a:t>
            </a:r>
            <a:endParaRPr lang="en-CA" sz="4000" smtClean="0"/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1500188" y="2276475"/>
            <a:ext cx="6415087" cy="2381250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An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activity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is a non-atomic task or procedure decomposable into actions.</a:t>
            </a:r>
          </a:p>
          <a:p>
            <a:pPr>
              <a:defRPr/>
            </a:pPr>
            <a:endParaRPr lang="en-US">
              <a:solidFill>
                <a:srgbClr val="501821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 An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action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is a task or procedure that cannot be broken into parts.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952E5A-991F-436B-8AEA-7E49B8F1C8EF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6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371600" y="1600200"/>
            <a:ext cx="6553200" cy="42672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Activity Graph Elements</a:t>
            </a:r>
            <a:endParaRPr lang="en-CA" sz="4000" smtClean="0"/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752600" y="1981200"/>
          <a:ext cx="2390775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1864800" imgH="2762280" progId="">
                  <p:embed/>
                </p:oleObj>
              </mc:Choice>
              <mc:Fallback>
                <p:oleObj name="Visio" r:id="rId4" imgW="1864800" imgH="276228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2390775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AutoShape 10"/>
          <p:cNvSpPr>
            <a:spLocks/>
          </p:cNvSpPr>
          <p:nvPr/>
        </p:nvSpPr>
        <p:spPr bwMode="auto">
          <a:xfrm>
            <a:off x="5562600" y="33909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760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symbol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AutoShape 11"/>
          <p:cNvSpPr>
            <a:spLocks/>
          </p:cNvSpPr>
          <p:nvPr/>
        </p:nvSpPr>
        <p:spPr bwMode="auto">
          <a:xfrm>
            <a:off x="5562600" y="26289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1145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action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AutoShape 12"/>
          <p:cNvSpPr>
            <a:spLocks/>
          </p:cNvSpPr>
          <p:nvPr/>
        </p:nvSpPr>
        <p:spPr bwMode="auto">
          <a:xfrm>
            <a:off x="5543550" y="4219575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4722"/>
              <a:gd name="adj4" fmla="val -1365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edge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AutoShape 13"/>
          <p:cNvSpPr>
            <a:spLocks/>
          </p:cNvSpPr>
          <p:nvPr/>
        </p:nvSpPr>
        <p:spPr bwMode="auto">
          <a:xfrm>
            <a:off x="5562600" y="20955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1350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initial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AutoShape 15"/>
          <p:cNvSpPr>
            <a:spLocks/>
          </p:cNvSpPr>
          <p:nvPr/>
        </p:nvSpPr>
        <p:spPr bwMode="auto">
          <a:xfrm>
            <a:off x="5562600" y="5143500"/>
            <a:ext cx="2209800" cy="342900"/>
          </a:xfrm>
          <a:prstGeom prst="accentCallout1">
            <a:avLst>
              <a:gd name="adj1" fmla="val 33333"/>
              <a:gd name="adj2" fmla="val -3449"/>
              <a:gd name="adj3" fmla="val 33333"/>
              <a:gd name="adj4" fmla="val -11638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final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771431-245B-4BA8-BE20-F3502E98B3FF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7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Execution Model</a:t>
            </a:r>
            <a:endParaRPr lang="en-CA" sz="40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467600" cy="4800600"/>
          </a:xfrm>
        </p:spPr>
        <p:txBody>
          <a:bodyPr/>
          <a:lstStyle/>
          <a:p>
            <a:r>
              <a:rPr lang="en-US" altLang="en-US" sz="2400" smtClean="0"/>
              <a:t>Execution is modeled by </a:t>
            </a:r>
            <a:r>
              <a:rPr lang="en-US" altLang="en-US" sz="2000" b="1" smtClean="0"/>
              <a:t>tokens</a:t>
            </a:r>
            <a:r>
              <a:rPr lang="en-US" altLang="en-US" sz="2400" smtClean="0"/>
              <a:t> that are produced by action nodes, travel over action edges, and are consumed by action nodes.</a:t>
            </a:r>
          </a:p>
          <a:p>
            <a:r>
              <a:rPr lang="en-US" altLang="en-US" sz="2400" smtClean="0"/>
              <a:t>When there is a token on every incoming edge of an action node, it consumes them and begins execution.</a:t>
            </a:r>
          </a:p>
          <a:p>
            <a:r>
              <a:rPr lang="en-US" altLang="en-US" sz="2400" smtClean="0"/>
              <a:t>When an action node completes execution, it produces tokens on each of its outgoing edges.</a:t>
            </a:r>
            <a:endParaRPr lang="en-CA" altLang="en-US" sz="2400" smtClean="0"/>
          </a:p>
          <a:p>
            <a:r>
              <a:rPr lang="en-US" altLang="en-US" sz="2400" smtClean="0"/>
              <a:t>An initial node produces a token on each outgoing edge when an activity begins.</a:t>
            </a:r>
          </a:p>
          <a:p>
            <a:r>
              <a:rPr lang="en-US" altLang="en-US" sz="2400" smtClean="0"/>
              <a:t>An activity final node consumes a token available on any incoming edge and terminates the activity.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7263AE-406A-4995-9D8A-6A2E2AA99221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8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Branching Nodes</a:t>
            </a:r>
            <a:endParaRPr lang="en-CA" sz="4000" smtClean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600200" y="1600200"/>
            <a:ext cx="6096000" cy="42672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AutoShape 8"/>
          <p:cNvSpPr>
            <a:spLocks/>
          </p:cNvSpPr>
          <p:nvPr/>
        </p:nvSpPr>
        <p:spPr bwMode="auto">
          <a:xfrm>
            <a:off x="6400800" y="3886200"/>
            <a:ext cx="990600" cy="342900"/>
          </a:xfrm>
          <a:prstGeom prst="accentCallout1">
            <a:avLst>
              <a:gd name="adj1" fmla="val 33333"/>
              <a:gd name="adj2" fmla="val -7694"/>
              <a:gd name="adj3" fmla="val -8333"/>
              <a:gd name="adj4" fmla="val -10096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guards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2055" name="AutoShape 9"/>
          <p:cNvSpPr>
            <a:spLocks/>
          </p:cNvSpPr>
          <p:nvPr/>
        </p:nvSpPr>
        <p:spPr bwMode="auto">
          <a:xfrm>
            <a:off x="1752600" y="2703513"/>
            <a:ext cx="1219200" cy="609600"/>
          </a:xfrm>
          <a:prstGeom prst="accentCallout1">
            <a:avLst>
              <a:gd name="adj1" fmla="val 18750"/>
              <a:gd name="adj2" fmla="val 106250"/>
              <a:gd name="adj3" fmla="val 6250"/>
              <a:gd name="adj4" fmla="val 22890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merge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AutoShape 10"/>
          <p:cNvSpPr>
            <a:spLocks/>
          </p:cNvSpPr>
          <p:nvPr/>
        </p:nvSpPr>
        <p:spPr bwMode="auto">
          <a:xfrm>
            <a:off x="1752600" y="3971925"/>
            <a:ext cx="1219200" cy="571500"/>
          </a:xfrm>
          <a:prstGeom prst="accentCallout1">
            <a:avLst>
              <a:gd name="adj1" fmla="val 20000"/>
              <a:gd name="adj2" fmla="val 106250"/>
              <a:gd name="adj3" fmla="val -2500"/>
              <a:gd name="adj4" fmla="val 23125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decision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050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3392488" y="2057400"/>
          <a:ext cx="25082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1864800" imgH="2534400" progId="">
                  <p:embed/>
                </p:oleObj>
              </mc:Choice>
              <mc:Fallback>
                <p:oleObj name="Visio" r:id="rId4" imgW="1864800" imgH="25344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057400"/>
                        <a:ext cx="25082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5"/>
          <p:cNvSpPr>
            <a:spLocks noChangeShapeType="1"/>
          </p:cNvSpPr>
          <p:nvPr/>
        </p:nvSpPr>
        <p:spPr bwMode="auto">
          <a:xfrm flipH="1">
            <a:off x="5105400" y="4114800"/>
            <a:ext cx="1219200" cy="76200"/>
          </a:xfrm>
          <a:prstGeom prst="line">
            <a:avLst/>
          </a:prstGeom>
          <a:noFill/>
          <a:ln w="28575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35F2E-6DF2-4075-8884-1ECD5DD778D1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9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Branching Execution</a:t>
            </a:r>
            <a:endParaRPr lang="en-CA" sz="40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20000" cy="4267200"/>
          </a:xfrm>
        </p:spPr>
        <p:txBody>
          <a:bodyPr/>
          <a:lstStyle/>
          <a:p>
            <a:r>
              <a:rPr lang="en-US" altLang="en-US" smtClean="0"/>
              <a:t>If a token is made available on the incoming edge of a decision node, the token is made available on the outgoing edge whose guard is true.</a:t>
            </a:r>
          </a:p>
          <a:p>
            <a:r>
              <a:rPr lang="en-US" altLang="en-US" smtClean="0"/>
              <a:t>If a token is available on any incoming edge of a merge node, it is made available on its outgoing edge.</a:t>
            </a:r>
          </a:p>
          <a:p>
            <a:r>
              <a:rPr lang="en-US" altLang="en-US" smtClean="0"/>
              <a:t>Guards must be mutually exclusive.</a:t>
            </a:r>
            <a:endParaRPr lang="en-CA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S1">
  <a:themeElements>
    <a:clrScheme name="2_CS1 9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CC00"/>
      </a:hlink>
      <a:folHlink>
        <a:srgbClr val="1C6D9A"/>
      </a:folHlink>
    </a:clrScheme>
    <a:fontScheme name="2_CS1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9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C00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</TotalTime>
  <Words>767</Words>
  <Application>Microsoft Office PowerPoint</Application>
  <PresentationFormat>On-screen Show (4:3)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2_CS1</vt:lpstr>
      <vt:lpstr>Visio</vt:lpstr>
      <vt:lpstr>UML Activity Diagrams</vt:lpstr>
      <vt:lpstr>Objectives</vt:lpstr>
      <vt:lpstr>Topics</vt:lpstr>
      <vt:lpstr>Processes and Their Description</vt:lpstr>
      <vt:lpstr>Activities and Actions</vt:lpstr>
      <vt:lpstr>Activity Graph Elements</vt:lpstr>
      <vt:lpstr>Execution Model</vt:lpstr>
      <vt:lpstr>Branching Nodes</vt:lpstr>
      <vt:lpstr>Branching Execution</vt:lpstr>
      <vt:lpstr>Deadlock</vt:lpstr>
      <vt:lpstr>Forking and Joining Nodes</vt:lpstr>
      <vt:lpstr>Forking and Joining Execution</vt:lpstr>
      <vt:lpstr>Object Nodes</vt:lpstr>
      <vt:lpstr>Control and Data Flows</vt:lpstr>
      <vt:lpstr>Control and Data Flow Example</vt:lpstr>
      <vt:lpstr>Activity Parameters</vt:lpstr>
      <vt:lpstr>Activity Parameter Example</vt:lpstr>
      <vt:lpstr>Activity Diagram Heuristics</vt:lpstr>
      <vt:lpstr>When to Use Activity Diagrams</vt:lpstr>
      <vt:lpstr>Summary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Objects and Primitive Data</dc:title>
  <dc:creator>John Lewis</dc:creator>
  <cp:lastModifiedBy>Rabeya</cp:lastModifiedBy>
  <cp:revision>171</cp:revision>
  <dcterms:created xsi:type="dcterms:W3CDTF">1999-08-23T17:38:43Z</dcterms:created>
  <dcterms:modified xsi:type="dcterms:W3CDTF">2019-11-11T04:55:48Z</dcterms:modified>
</cp:coreProperties>
</file>