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94568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0" autoAdjust="0"/>
    <p:restoredTop sz="94660"/>
  </p:normalViewPr>
  <p:slideViewPr>
    <p:cSldViewPr>
      <p:cViewPr>
        <p:scale>
          <a:sx n="46" d="100"/>
          <a:sy n="46" d="100"/>
        </p:scale>
        <p:origin x="-1176"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atin typeface="Arial" charset="0"/>
              </a:defRPr>
            </a:lvl1pPr>
          </a:lstStyle>
          <a:p>
            <a:pPr>
              <a:defRPr/>
            </a:pPr>
            <a:fld id="{A226194D-89E6-4C7A-868E-81EF640E224A}" type="datetimeFigureOut">
              <a:rPr lang="en-US"/>
              <a:pPr>
                <a:defRPr/>
              </a:pPr>
              <a:t>7/8/2018</a:t>
            </a:fld>
            <a:endParaRPr lang="en-US"/>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8BC301D-9DDD-420F-981A-67CCDCACB343}" type="slidenum">
              <a:rPr lang="en-US" altLang="en-US"/>
              <a:pPr/>
              <a:t>‹#›</a:t>
            </a:fld>
            <a:endParaRPr lang="en-US" altLang="en-US"/>
          </a:p>
        </p:txBody>
      </p:sp>
    </p:spTree>
    <p:extLst>
      <p:ext uri="{BB962C8B-B14F-4D97-AF65-F5344CB8AC3E}">
        <p14:creationId xmlns:p14="http://schemas.microsoft.com/office/powerpoint/2010/main" val="342667343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20EFF43-AFB4-48D9-BAA6-D7054448BF30}" type="slidenum">
              <a:rPr lang="en-US" altLang="en-US"/>
              <a:pPr/>
              <a:t>‹#›</a:t>
            </a:fld>
            <a:endParaRPr lang="en-US" altLang="en-US"/>
          </a:p>
        </p:txBody>
      </p:sp>
    </p:spTree>
    <p:extLst>
      <p:ext uri="{BB962C8B-B14F-4D97-AF65-F5344CB8AC3E}">
        <p14:creationId xmlns:p14="http://schemas.microsoft.com/office/powerpoint/2010/main" val="168243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1C47173-926F-4A8A-9A67-87294EF09C86}" type="slidenum">
              <a:rPr lang="en-US" altLang="en-US"/>
              <a:pPr/>
              <a:t>‹#›</a:t>
            </a:fld>
            <a:endParaRPr lang="en-US" altLang="en-US"/>
          </a:p>
        </p:txBody>
      </p:sp>
    </p:spTree>
    <p:extLst>
      <p:ext uri="{BB962C8B-B14F-4D97-AF65-F5344CB8AC3E}">
        <p14:creationId xmlns:p14="http://schemas.microsoft.com/office/powerpoint/2010/main" val="274901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2B7910C-14AA-4B87-B217-A44E8CDE94BB}" type="slidenum">
              <a:rPr lang="en-US" altLang="en-US"/>
              <a:pPr/>
              <a:t>‹#›</a:t>
            </a:fld>
            <a:endParaRPr lang="en-US" altLang="en-US"/>
          </a:p>
        </p:txBody>
      </p:sp>
    </p:spTree>
    <p:extLst>
      <p:ext uri="{BB962C8B-B14F-4D97-AF65-F5344CB8AC3E}">
        <p14:creationId xmlns:p14="http://schemas.microsoft.com/office/powerpoint/2010/main" val="69212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9C7A281-14B4-4D12-8E9B-EEF43E3E1385}" type="slidenum">
              <a:rPr lang="en-US" altLang="en-US"/>
              <a:pPr/>
              <a:t>‹#›</a:t>
            </a:fld>
            <a:endParaRPr lang="en-US" altLang="en-US"/>
          </a:p>
        </p:txBody>
      </p:sp>
    </p:spTree>
    <p:extLst>
      <p:ext uri="{BB962C8B-B14F-4D97-AF65-F5344CB8AC3E}">
        <p14:creationId xmlns:p14="http://schemas.microsoft.com/office/powerpoint/2010/main" val="298863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F02BF73-B968-4315-AB70-AFDE0F6E9D8A}" type="slidenum">
              <a:rPr lang="en-US" altLang="en-US"/>
              <a:pPr/>
              <a:t>‹#›</a:t>
            </a:fld>
            <a:endParaRPr lang="en-US" altLang="en-US"/>
          </a:p>
        </p:txBody>
      </p:sp>
    </p:spTree>
    <p:extLst>
      <p:ext uri="{BB962C8B-B14F-4D97-AF65-F5344CB8AC3E}">
        <p14:creationId xmlns:p14="http://schemas.microsoft.com/office/powerpoint/2010/main" val="387730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44D94A-F7B8-4715-8FAE-A37C13C6ADCF}" type="slidenum">
              <a:rPr lang="en-US" altLang="en-US"/>
              <a:pPr/>
              <a:t>‹#›</a:t>
            </a:fld>
            <a:endParaRPr lang="en-US" altLang="en-US"/>
          </a:p>
        </p:txBody>
      </p:sp>
    </p:spTree>
    <p:extLst>
      <p:ext uri="{BB962C8B-B14F-4D97-AF65-F5344CB8AC3E}">
        <p14:creationId xmlns:p14="http://schemas.microsoft.com/office/powerpoint/2010/main" val="57596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892C318-D807-47DB-803C-D41EAF229D69}" type="slidenum">
              <a:rPr lang="en-US" altLang="en-US"/>
              <a:pPr/>
              <a:t>‹#›</a:t>
            </a:fld>
            <a:endParaRPr lang="en-US" altLang="en-US"/>
          </a:p>
        </p:txBody>
      </p:sp>
    </p:spTree>
    <p:extLst>
      <p:ext uri="{BB962C8B-B14F-4D97-AF65-F5344CB8AC3E}">
        <p14:creationId xmlns:p14="http://schemas.microsoft.com/office/powerpoint/2010/main" val="281877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2D8A0B7-4907-499C-AE6B-32DD71119D23}" type="slidenum">
              <a:rPr lang="en-US" altLang="en-US"/>
              <a:pPr/>
              <a:t>‹#›</a:t>
            </a:fld>
            <a:endParaRPr lang="en-US" altLang="en-US"/>
          </a:p>
        </p:txBody>
      </p:sp>
    </p:spTree>
    <p:extLst>
      <p:ext uri="{BB962C8B-B14F-4D97-AF65-F5344CB8AC3E}">
        <p14:creationId xmlns:p14="http://schemas.microsoft.com/office/powerpoint/2010/main" val="93741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D5DA0D7-C5FC-4723-8356-2F8A3C066383}" type="slidenum">
              <a:rPr lang="en-US" altLang="en-US"/>
              <a:pPr/>
              <a:t>‹#›</a:t>
            </a:fld>
            <a:endParaRPr lang="en-US" altLang="en-US"/>
          </a:p>
        </p:txBody>
      </p:sp>
    </p:spTree>
    <p:extLst>
      <p:ext uri="{BB962C8B-B14F-4D97-AF65-F5344CB8AC3E}">
        <p14:creationId xmlns:p14="http://schemas.microsoft.com/office/powerpoint/2010/main" val="66206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1C87778-E679-4C11-9C35-F72A9EAA3B4B}" type="slidenum">
              <a:rPr lang="en-US" altLang="en-US"/>
              <a:pPr/>
              <a:t>‹#›</a:t>
            </a:fld>
            <a:endParaRPr lang="en-US" altLang="en-US"/>
          </a:p>
        </p:txBody>
      </p:sp>
    </p:spTree>
    <p:extLst>
      <p:ext uri="{BB962C8B-B14F-4D97-AF65-F5344CB8AC3E}">
        <p14:creationId xmlns:p14="http://schemas.microsoft.com/office/powerpoint/2010/main" val="379931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44C58A0-E3BE-4920-8D1B-80AFA25E38A0}" type="slidenum">
              <a:rPr lang="en-US" altLang="en-US"/>
              <a:pPr/>
              <a:t>‹#›</a:t>
            </a:fld>
            <a:endParaRPr lang="en-US" altLang="en-US"/>
          </a:p>
        </p:txBody>
      </p:sp>
    </p:spTree>
    <p:extLst>
      <p:ext uri="{BB962C8B-B14F-4D97-AF65-F5344CB8AC3E}">
        <p14:creationId xmlns:p14="http://schemas.microsoft.com/office/powerpoint/2010/main" val="13102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CBF197C-6C87-449C-A1E9-FD153F96029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295400" y="1676400"/>
            <a:ext cx="6400800" cy="1752600"/>
          </a:xfrm>
        </p:spPr>
        <p:txBody>
          <a:bodyPr/>
          <a:lstStyle/>
          <a:p>
            <a:pPr eaLnBrk="1" hangingPunct="1"/>
            <a:r>
              <a:rPr lang="en-US" altLang="en-US" b="1" smtClean="0"/>
              <a:t>Software Measures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4000" b="1" smtClean="0"/>
              <a:t>Examples of Software Metrics</a:t>
            </a:r>
          </a:p>
        </p:txBody>
      </p:sp>
      <p:sp>
        <p:nvSpPr>
          <p:cNvPr id="12291" name="Rectangle 3"/>
          <p:cNvSpPr>
            <a:spLocks noGrp="1" noChangeArrowheads="1"/>
          </p:cNvSpPr>
          <p:nvPr>
            <p:ph type="body" idx="1"/>
          </p:nvPr>
        </p:nvSpPr>
        <p:spPr/>
        <p:txBody>
          <a:bodyPr/>
          <a:lstStyle/>
          <a:p>
            <a:pPr eaLnBrk="1" hangingPunct="1">
              <a:lnSpc>
                <a:spcPct val="80000"/>
              </a:lnSpc>
            </a:pPr>
            <a:r>
              <a:rPr lang="en-US" altLang="en-US" sz="2000" b="1" i="1" smtClean="0"/>
              <a:t>Complexity</a:t>
            </a:r>
          </a:p>
          <a:p>
            <a:pPr eaLnBrk="1" hangingPunct="1">
              <a:lnSpc>
                <a:spcPct val="80000"/>
              </a:lnSpc>
            </a:pPr>
            <a:r>
              <a:rPr lang="en-US" altLang="en-US" sz="2000" smtClean="0"/>
              <a:t>There is no consensus on a definition for the term 'complexity'. This is evident in the wide variety of complexity measures reported in the literature. In software maintenance, however, it is useful to define program complexity.</a:t>
            </a:r>
          </a:p>
          <a:p>
            <a:pPr eaLnBrk="1" hangingPunct="1">
              <a:lnSpc>
                <a:spcPct val="80000"/>
              </a:lnSpc>
            </a:pPr>
            <a:r>
              <a:rPr lang="en-US" altLang="en-US" sz="2000" smtClean="0"/>
              <a:t>One of the major problems that software maintainers face is dealing with the increasing complexity of the source code that they have to modify.</a:t>
            </a:r>
          </a:p>
          <a:p>
            <a:pPr eaLnBrk="1" hangingPunct="1">
              <a:lnSpc>
                <a:spcPct val="80000"/>
              </a:lnSpc>
            </a:pPr>
            <a:r>
              <a:rPr lang="en-US" altLang="en-US" sz="2000" smtClean="0"/>
              <a:t>Includes program structure, semantic content, control flow, data flow and algorithmic complexity.</a:t>
            </a:r>
          </a:p>
          <a:p>
            <a:pPr eaLnBrk="1" hangingPunct="1">
              <a:lnSpc>
                <a:spcPct val="80000"/>
              </a:lnSpc>
            </a:pPr>
            <a:r>
              <a:rPr lang="en-US" altLang="en-US" sz="2000" smtClean="0"/>
              <a:t>The more complex a program is, the more likely it is for the maintainer to make an error when implementing a change.</a:t>
            </a:r>
          </a:p>
          <a:p>
            <a:pPr eaLnBrk="1" hangingPunct="1">
              <a:lnSpc>
                <a:spcPct val="80000"/>
              </a:lnSpc>
            </a:pPr>
            <a:r>
              <a:rPr lang="en-US" altLang="en-US" sz="2000" smtClean="0"/>
              <a:t>The higher the complexity value, the more difficult it is to understand the program, hence making it less maintainable.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3200" b="1" smtClean="0"/>
              <a:t>McCabe's Cyclomatic Complexity</a:t>
            </a:r>
          </a:p>
        </p:txBody>
      </p:sp>
      <p:sp>
        <p:nvSpPr>
          <p:cNvPr id="13315" name="Rectangle 3"/>
          <p:cNvSpPr>
            <a:spLocks noGrp="1" noChangeArrowheads="1"/>
          </p:cNvSpPr>
          <p:nvPr>
            <p:ph type="body" idx="1"/>
          </p:nvPr>
        </p:nvSpPr>
        <p:spPr/>
        <p:txBody>
          <a:bodyPr/>
          <a:lstStyle/>
          <a:p>
            <a:pPr eaLnBrk="1" hangingPunct="1">
              <a:lnSpc>
                <a:spcPct val="90000"/>
              </a:lnSpc>
            </a:pPr>
            <a:r>
              <a:rPr lang="en-US" altLang="en-US" sz="2400" b="1" smtClean="0"/>
              <a:t>McCabe's Cyclomatic Complexity</a:t>
            </a:r>
          </a:p>
          <a:p>
            <a:pPr eaLnBrk="1" hangingPunct="1">
              <a:lnSpc>
                <a:spcPct val="90000"/>
              </a:lnSpc>
            </a:pPr>
            <a:r>
              <a:rPr lang="en-US" altLang="en-US" sz="2400" smtClean="0"/>
              <a:t>McCabe views a program as a directed graph in which lines of program statements are represented by nodes and the flow of control between the statements is represented by the edges. McCabe's cyclomatic complexity (also known as the </a:t>
            </a:r>
            <a:r>
              <a:rPr lang="en-US" altLang="en-US" sz="2400" b="1" smtClean="0"/>
              <a:t>cyclomatic number) </a:t>
            </a:r>
            <a:r>
              <a:rPr lang="en-US" altLang="en-US" sz="2400" smtClean="0"/>
              <a:t>is the number of 'linearly independent' paths through the program (or flow graph) and this value is computed using the formula:</a:t>
            </a:r>
          </a:p>
          <a:p>
            <a:pPr algn="ctr" eaLnBrk="1" hangingPunct="1">
              <a:lnSpc>
                <a:spcPct val="90000"/>
              </a:lnSpc>
              <a:buFontTx/>
              <a:buNone/>
            </a:pPr>
            <a:r>
              <a:rPr lang="en-US" altLang="en-US" sz="2400" i="1" smtClean="0"/>
              <a:t>v(F) =e-n+2</a:t>
            </a:r>
          </a:p>
          <a:p>
            <a:pPr eaLnBrk="1" hangingPunct="1">
              <a:lnSpc>
                <a:spcPct val="90000"/>
              </a:lnSpc>
            </a:pPr>
            <a:r>
              <a:rPr lang="en-US" altLang="en-US" sz="2400" smtClean="0"/>
              <a:t>where </a:t>
            </a:r>
            <a:r>
              <a:rPr lang="en-US" altLang="en-US" sz="2400" i="1" smtClean="0"/>
              <a:t>n </a:t>
            </a:r>
            <a:r>
              <a:rPr lang="en-US" altLang="en-US" sz="2400" smtClean="0"/>
              <a:t>= total number of nodes; </a:t>
            </a:r>
            <a:r>
              <a:rPr lang="en-US" altLang="en-US" sz="2400" i="1" smtClean="0"/>
              <a:t>e = </a:t>
            </a:r>
            <a:r>
              <a:rPr lang="en-US" altLang="en-US" sz="2400" smtClean="0"/>
              <a:t>total number of edges or arcs; and </a:t>
            </a:r>
            <a:r>
              <a:rPr lang="en-US" altLang="en-US" sz="2400" i="1" smtClean="0"/>
              <a:t>v(F) </a:t>
            </a:r>
            <a:r>
              <a:rPr lang="en-US" altLang="en-US" sz="2400" smtClean="0"/>
              <a:t>is the cyclomatic number.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600" b="1" smtClean="0"/>
              <a:t>McCabe's Cyclomatic Complexity</a:t>
            </a:r>
          </a:p>
        </p:txBody>
      </p:sp>
      <p:sp>
        <p:nvSpPr>
          <p:cNvPr id="14339" name="Rectangle 3"/>
          <p:cNvSpPr>
            <a:spLocks noGrp="1" noChangeArrowheads="1"/>
          </p:cNvSpPr>
          <p:nvPr>
            <p:ph type="body" idx="1"/>
          </p:nvPr>
        </p:nvSpPr>
        <p:spPr/>
        <p:txBody>
          <a:bodyPr/>
          <a:lstStyle/>
          <a:p>
            <a:pPr eaLnBrk="1" hangingPunct="1">
              <a:lnSpc>
                <a:spcPct val="90000"/>
              </a:lnSpc>
            </a:pPr>
            <a:r>
              <a:rPr lang="en-US" altLang="en-US" sz="2400" smtClean="0"/>
              <a:t>Used as an indicator of the psychological complexity of a program. </a:t>
            </a:r>
          </a:p>
          <a:p>
            <a:pPr eaLnBrk="1" hangingPunct="1">
              <a:lnSpc>
                <a:spcPct val="90000"/>
              </a:lnSpc>
            </a:pPr>
            <a:r>
              <a:rPr lang="en-US" altLang="en-US" sz="2400" smtClean="0"/>
              <a:t>During maintenance, a program with a very high cyclomatic number (usually above 10) is considered to be very complex. </a:t>
            </a:r>
          </a:p>
          <a:p>
            <a:pPr eaLnBrk="1" hangingPunct="1">
              <a:lnSpc>
                <a:spcPct val="90000"/>
              </a:lnSpc>
            </a:pPr>
            <a:r>
              <a:rPr lang="en-US" altLang="en-US" sz="2400" smtClean="0"/>
              <a:t>It helps to identify highly complex programs that may need to be modified in order to reduce complexity.</a:t>
            </a:r>
          </a:p>
          <a:p>
            <a:pPr eaLnBrk="1" hangingPunct="1">
              <a:lnSpc>
                <a:spcPct val="90000"/>
              </a:lnSpc>
            </a:pPr>
            <a:r>
              <a:rPr lang="en-US" altLang="en-US" sz="2400" smtClean="0"/>
              <a:t>The cyclomatic number can be used as an estimate of the amount of time required to understand and modify a program. </a:t>
            </a:r>
          </a:p>
          <a:p>
            <a:pPr eaLnBrk="1" hangingPunct="1">
              <a:lnSpc>
                <a:spcPct val="90000"/>
              </a:lnSpc>
            </a:pPr>
            <a:r>
              <a:rPr lang="en-US" altLang="en-US" sz="2400" smtClean="0"/>
              <a:t>The flow graph generated can be used to identify the possible test paths during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3600" b="1" smtClean="0"/>
              <a:t>McCabe's Cyclomatic Complexity</a:t>
            </a:r>
          </a:p>
        </p:txBody>
      </p:sp>
      <p:sp>
        <p:nvSpPr>
          <p:cNvPr id="15363" name="Rectangle 3"/>
          <p:cNvSpPr>
            <a:spLocks noGrp="1" noChangeArrowheads="1"/>
          </p:cNvSpPr>
          <p:nvPr>
            <p:ph type="body" idx="1"/>
          </p:nvPr>
        </p:nvSpPr>
        <p:spPr/>
        <p:txBody>
          <a:bodyPr/>
          <a:lstStyle/>
          <a:p>
            <a:pPr eaLnBrk="1" hangingPunct="1"/>
            <a:r>
              <a:rPr lang="en-US" altLang="en-US" smtClean="0"/>
              <a:t>It takes no account of the complexity of the conditions in a program</a:t>
            </a:r>
          </a:p>
          <a:p>
            <a:pPr eaLnBrk="1" hangingPunct="1"/>
            <a:r>
              <a:rPr lang="en-US" altLang="en-US" smtClean="0"/>
              <a:t>In its original form, it failed to take account of the degree of nesting in a program.</a:t>
            </a:r>
          </a:p>
          <a:p>
            <a:pPr eaLnBrk="1" hangingPunct="1"/>
            <a:endParaRPr lang="en-US"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4000" b="1" smtClean="0"/>
              <a:t>Object Oriented Software Metric</a:t>
            </a:r>
          </a:p>
        </p:txBody>
      </p:sp>
      <p:sp>
        <p:nvSpPr>
          <p:cNvPr id="16387" name="Rectangle 3"/>
          <p:cNvSpPr>
            <a:spLocks noGrp="1" noChangeArrowheads="1"/>
          </p:cNvSpPr>
          <p:nvPr>
            <p:ph type="body" idx="1"/>
          </p:nvPr>
        </p:nvSpPr>
        <p:spPr/>
        <p:txBody>
          <a:bodyPr/>
          <a:lstStyle/>
          <a:p>
            <a:pPr eaLnBrk="1" hangingPunct="1"/>
            <a:r>
              <a:rPr lang="en-US" altLang="en-US" b="1" smtClean="0"/>
              <a:t>Weighted Methods per Class (WMC)</a:t>
            </a:r>
          </a:p>
          <a:p>
            <a:pPr eaLnBrk="1" hangingPunct="1"/>
            <a:r>
              <a:rPr lang="en-US" altLang="en-US" b="1" smtClean="0"/>
              <a:t>Depth of Inheritance Tree (DIT)</a:t>
            </a:r>
          </a:p>
          <a:p>
            <a:pPr eaLnBrk="1" hangingPunct="1"/>
            <a:r>
              <a:rPr lang="en-US" altLang="en-US" b="1" smtClean="0"/>
              <a:t>Number of Children (NOC)</a:t>
            </a:r>
          </a:p>
          <a:p>
            <a:pPr eaLnBrk="1" hangingPunct="1"/>
            <a:r>
              <a:rPr lang="en-US" altLang="en-US" b="1" smtClean="0"/>
              <a:t>Coupling between Classes (CBC)</a:t>
            </a:r>
          </a:p>
          <a:p>
            <a:pPr eaLnBrk="1" hangingPunct="1"/>
            <a:r>
              <a:rPr lang="en-US" altLang="en-US" b="1" smtClean="0"/>
              <a:t>Lack of Cohesion in Methods (LCOM)</a:t>
            </a:r>
          </a:p>
          <a:p>
            <a:pPr eaLnBrk="1" hangingPunct="1"/>
            <a:endParaRPr lang="en-US" altLang="en-US" b="1"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z="4000" b="1" smtClean="0"/>
              <a:t>Weighted Methods per Class (WMC)</a:t>
            </a:r>
          </a:p>
        </p:txBody>
      </p:sp>
      <p:sp>
        <p:nvSpPr>
          <p:cNvPr id="1028" name="Rectangle 3"/>
          <p:cNvSpPr>
            <a:spLocks noGrp="1" noChangeArrowheads="1"/>
          </p:cNvSpPr>
          <p:nvPr>
            <p:ph type="body" idx="1"/>
          </p:nvPr>
        </p:nvSpPr>
        <p:spPr>
          <a:xfrm>
            <a:off x="457200" y="1600200"/>
            <a:ext cx="8229600" cy="4876800"/>
          </a:xfrm>
        </p:spPr>
        <p:txBody>
          <a:bodyPr/>
          <a:lstStyle/>
          <a:p>
            <a:pPr eaLnBrk="1" hangingPunct="1">
              <a:lnSpc>
                <a:spcPct val="80000"/>
              </a:lnSpc>
            </a:pPr>
            <a:r>
              <a:rPr lang="en-US" altLang="en-US" sz="2000" smtClean="0"/>
              <a:t>The effort in developing a class will in some sense will be determined by the number of methods the class has and the complexity of the methods. </a:t>
            </a:r>
          </a:p>
          <a:p>
            <a:pPr eaLnBrk="1" hangingPunct="1">
              <a:lnSpc>
                <a:spcPct val="80000"/>
              </a:lnSpc>
            </a:pPr>
            <a:r>
              <a:rPr lang="en-US" altLang="en-US" sz="2000" smtClean="0"/>
              <a:t>Suppose a class </a:t>
            </a:r>
            <a:r>
              <a:rPr lang="en-US" altLang="en-US" sz="2000" i="1" smtClean="0"/>
              <a:t>C </a:t>
            </a:r>
            <a:r>
              <a:rPr lang="en-US" altLang="en-US" sz="2000" smtClean="0"/>
              <a:t>has methods </a:t>
            </a:r>
            <a:r>
              <a:rPr lang="en-US" altLang="en-US" sz="2000" i="1" smtClean="0"/>
              <a:t>M1, M2..</a:t>
            </a:r>
            <a:r>
              <a:rPr lang="en-US" altLang="en-US" sz="2000" smtClean="0"/>
              <a:t>. </a:t>
            </a:r>
            <a:r>
              <a:rPr lang="en-US" altLang="en-US" sz="2000" i="1" smtClean="0"/>
              <a:t>Mn </a:t>
            </a:r>
            <a:r>
              <a:rPr lang="en-US" altLang="en-US" sz="2000" smtClean="0"/>
              <a:t>defined on it. Let the complexity of the method </a:t>
            </a:r>
            <a:r>
              <a:rPr lang="en-US" altLang="en-US" sz="2000" i="1" smtClean="0"/>
              <a:t>M1 </a:t>
            </a:r>
            <a:r>
              <a:rPr lang="en-US" altLang="en-US" sz="2000" smtClean="0"/>
              <a:t>be </a:t>
            </a:r>
            <a:r>
              <a:rPr lang="en-US" altLang="en-US" sz="2000" i="1" smtClean="0"/>
              <a:t>c1, then</a:t>
            </a:r>
            <a:r>
              <a:rPr lang="en-US" altLang="en-US" sz="2000" smtClean="0"/>
              <a:t> </a:t>
            </a:r>
          </a:p>
          <a:p>
            <a:pPr eaLnBrk="1" hangingPunct="1">
              <a:lnSpc>
                <a:spcPct val="80000"/>
              </a:lnSpc>
              <a:buFontTx/>
              <a:buNone/>
            </a:pPr>
            <a:r>
              <a:rPr lang="en-US" altLang="en-US" sz="2000" smtClean="0"/>
              <a:t>	</a:t>
            </a:r>
          </a:p>
          <a:p>
            <a:pPr eaLnBrk="1" hangingPunct="1">
              <a:lnSpc>
                <a:spcPct val="80000"/>
              </a:lnSpc>
              <a:buFontTx/>
              <a:buNone/>
            </a:pPr>
            <a:r>
              <a:rPr lang="en-US" altLang="en-US" sz="2000" smtClean="0"/>
              <a:t>	WMC = </a:t>
            </a:r>
          </a:p>
          <a:p>
            <a:pPr eaLnBrk="1" hangingPunct="1">
              <a:lnSpc>
                <a:spcPct val="80000"/>
              </a:lnSpc>
              <a:buFontTx/>
              <a:buNone/>
            </a:pPr>
            <a:endParaRPr lang="en-US" altLang="en-US" sz="2000" smtClean="0"/>
          </a:p>
          <a:p>
            <a:pPr eaLnBrk="1" hangingPunct="1">
              <a:lnSpc>
                <a:spcPct val="80000"/>
              </a:lnSpc>
            </a:pPr>
            <a:r>
              <a:rPr lang="en-US" altLang="en-US" sz="2000" smtClean="0"/>
              <a:t>If the complexity of each method is considered 1, WMC gives the total number </a:t>
            </a:r>
            <a:r>
              <a:rPr lang="en-US" altLang="en-US" sz="2000" i="1" smtClean="0"/>
              <a:t>of </a:t>
            </a:r>
            <a:r>
              <a:rPr lang="en-US" altLang="en-US" sz="2000" smtClean="0"/>
              <a:t>methods in the class. </a:t>
            </a:r>
          </a:p>
          <a:p>
            <a:pPr eaLnBrk="1" hangingPunct="1">
              <a:lnSpc>
                <a:spcPct val="80000"/>
              </a:lnSpc>
            </a:pPr>
            <a:r>
              <a:rPr lang="en-US" altLang="en-US" sz="2000" smtClean="0"/>
              <a:t>The data based on evaluation of some existing programs, shows that in most cases, the classes tend to have only a small number of methods, implying that most classes are simple and provide some specific abstraction and operations. </a:t>
            </a:r>
          </a:p>
          <a:p>
            <a:pPr eaLnBrk="1" hangingPunct="1">
              <a:lnSpc>
                <a:spcPct val="80000"/>
              </a:lnSpc>
            </a:pPr>
            <a:r>
              <a:rPr lang="en-US" altLang="en-US" sz="2000" smtClean="0"/>
              <a:t>WMC metric has a reasonable correlation with fault-proneness of a class. As can be expected, the larger the WMC of a class the better the chances that the class is fault-prone. 		</a:t>
            </a:r>
          </a:p>
        </p:txBody>
      </p:sp>
      <p:sp>
        <p:nvSpPr>
          <p:cNvPr id="10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1026" name="Object 5"/>
          <p:cNvGraphicFramePr>
            <a:graphicFrameLocks noChangeAspect="1"/>
          </p:cNvGraphicFramePr>
          <p:nvPr/>
        </p:nvGraphicFramePr>
        <p:xfrm>
          <a:off x="1838325" y="2867025"/>
          <a:ext cx="792163" cy="990600"/>
        </p:xfrm>
        <a:graphic>
          <a:graphicData uri="http://schemas.openxmlformats.org/presentationml/2006/ole">
            <mc:AlternateContent xmlns:mc="http://schemas.openxmlformats.org/markup-compatibility/2006">
              <mc:Choice xmlns:v="urn:schemas-microsoft-com:vml" Requires="v">
                <p:oleObj spid="_x0000_s1031" name="Equation" r:id="rId3" imgW="342751" imgH="431613" progId="Equation.3">
                  <p:embed/>
                </p:oleObj>
              </mc:Choice>
              <mc:Fallback>
                <p:oleObj name="Equation" r:id="rId3" imgW="342751" imgH="431613"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325" y="2867025"/>
                        <a:ext cx="79216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4000" b="1" smtClean="0"/>
              <a:t>Depth of Inheritance Tree (DIT)</a:t>
            </a:r>
            <a:r>
              <a:rPr lang="en-US" altLang="en-US" sz="4000" smtClean="0"/>
              <a:t> </a:t>
            </a:r>
          </a:p>
        </p:txBody>
      </p:sp>
      <p:sp>
        <p:nvSpPr>
          <p:cNvPr id="17411" name="Rectangle 3"/>
          <p:cNvSpPr>
            <a:spLocks noGrp="1" noChangeArrowheads="1"/>
          </p:cNvSpPr>
          <p:nvPr>
            <p:ph type="body" idx="1"/>
          </p:nvPr>
        </p:nvSpPr>
        <p:spPr>
          <a:xfrm>
            <a:off x="457200" y="1600200"/>
            <a:ext cx="8229600" cy="4800600"/>
          </a:xfrm>
        </p:spPr>
        <p:txBody>
          <a:bodyPr/>
          <a:lstStyle/>
          <a:p>
            <a:pPr eaLnBrk="1" hangingPunct="1">
              <a:lnSpc>
                <a:spcPct val="80000"/>
              </a:lnSpc>
            </a:pPr>
            <a:r>
              <a:rPr lang="en-US" altLang="en-US" sz="1600" smtClean="0"/>
              <a:t>Inheritance is one of the unique features of the object- oriented paradigm. </a:t>
            </a:r>
          </a:p>
          <a:p>
            <a:pPr eaLnBrk="1" hangingPunct="1">
              <a:lnSpc>
                <a:spcPct val="80000"/>
              </a:lnSpc>
            </a:pPr>
            <a:r>
              <a:rPr lang="en-US" altLang="en-US" sz="1600" smtClean="0"/>
              <a:t>Inheritance is one of the main mechanisms for reuse</a:t>
            </a:r>
          </a:p>
          <a:p>
            <a:pPr eaLnBrk="1" hangingPunct="1">
              <a:lnSpc>
                <a:spcPct val="80000"/>
              </a:lnSpc>
            </a:pPr>
            <a:r>
              <a:rPr lang="en-US" altLang="en-US" sz="1600" smtClean="0"/>
              <a:t>The deeper a particular class is in a class hierarchy, the more methods it has available for reuse, thereby providing a larger reuse potential </a:t>
            </a:r>
          </a:p>
          <a:p>
            <a:pPr eaLnBrk="1" hangingPunct="1">
              <a:lnSpc>
                <a:spcPct val="80000"/>
              </a:lnSpc>
            </a:pPr>
            <a:r>
              <a:rPr lang="en-US" altLang="en-US" sz="1600" smtClean="0"/>
              <a:t>Inheritance increases coupling, which makes changing a class harder </a:t>
            </a:r>
          </a:p>
          <a:p>
            <a:pPr eaLnBrk="1" hangingPunct="1">
              <a:lnSpc>
                <a:spcPct val="80000"/>
              </a:lnSpc>
            </a:pPr>
            <a:r>
              <a:rPr lang="en-US" altLang="en-US" sz="1600" smtClean="0"/>
              <a:t>A class deep in the hierarchy has a lot of methods it can inherit, which makes it difficult to predict its behavior </a:t>
            </a:r>
          </a:p>
          <a:p>
            <a:pPr eaLnBrk="1" hangingPunct="1">
              <a:lnSpc>
                <a:spcPct val="80000"/>
              </a:lnSpc>
            </a:pPr>
            <a:r>
              <a:rPr lang="en-US" altLang="en-US" sz="1600" smtClean="0"/>
              <a:t>The DIT of a class </a:t>
            </a:r>
            <a:r>
              <a:rPr lang="en-US" altLang="en-US" sz="1600" i="1" smtClean="0"/>
              <a:t>C </a:t>
            </a:r>
            <a:r>
              <a:rPr lang="en-US" altLang="en-US" sz="1600" smtClean="0"/>
              <a:t>in an inheritance hierarchy is the depth from the root class in the inheritance tree </a:t>
            </a:r>
          </a:p>
          <a:p>
            <a:pPr eaLnBrk="1" hangingPunct="1">
              <a:lnSpc>
                <a:spcPct val="80000"/>
              </a:lnSpc>
            </a:pPr>
            <a:r>
              <a:rPr lang="en-US" altLang="en-US" sz="1600" smtClean="0"/>
              <a:t>It is the length of the shortest path from the root of the tree to the node representing </a:t>
            </a:r>
            <a:r>
              <a:rPr lang="en-US" altLang="en-US" sz="1600" i="1" smtClean="0"/>
              <a:t>C </a:t>
            </a:r>
            <a:r>
              <a:rPr lang="en-US" altLang="en-US" sz="1600" smtClean="0"/>
              <a:t>or the number of ancestors </a:t>
            </a:r>
            <a:r>
              <a:rPr lang="en-US" altLang="en-US" sz="1600" i="1" smtClean="0"/>
              <a:t>C </a:t>
            </a:r>
            <a:r>
              <a:rPr lang="en-US" altLang="en-US" sz="1600" smtClean="0"/>
              <a:t>has </a:t>
            </a:r>
          </a:p>
          <a:p>
            <a:pPr eaLnBrk="1" hangingPunct="1">
              <a:lnSpc>
                <a:spcPct val="80000"/>
              </a:lnSpc>
            </a:pPr>
            <a:r>
              <a:rPr lang="en-US" altLang="en-US" sz="1600" smtClean="0"/>
              <a:t>In case of multiple inheritance, the DIT metric is the maximum length from a root to C </a:t>
            </a:r>
          </a:p>
          <a:p>
            <a:pPr eaLnBrk="1" hangingPunct="1">
              <a:lnSpc>
                <a:spcPct val="80000"/>
              </a:lnSpc>
            </a:pPr>
            <a:r>
              <a:rPr lang="en-US" altLang="en-US" sz="1600" smtClean="0"/>
              <a:t>Statistical data suggests that most classes in applications tend to be close to the root, with the maximum DIT metric value being around 10 </a:t>
            </a:r>
          </a:p>
          <a:p>
            <a:pPr eaLnBrk="1" hangingPunct="1">
              <a:lnSpc>
                <a:spcPct val="80000"/>
              </a:lnSpc>
            </a:pPr>
            <a:r>
              <a:rPr lang="en-US" altLang="en-US" sz="1600" smtClean="0"/>
              <a:t>Most the classes have a DIT of 0 (that is, they are the root). </a:t>
            </a:r>
          </a:p>
          <a:p>
            <a:pPr eaLnBrk="1" hangingPunct="1">
              <a:lnSpc>
                <a:spcPct val="80000"/>
              </a:lnSpc>
            </a:pPr>
            <a:r>
              <a:rPr lang="en-US" altLang="en-US" sz="1600" smtClean="0"/>
              <a:t>The designers tend to keep the number of abstraction levels (reflected by the levels in the inheritance tree) small, presumably to aid understanding. In other words, designers might be giving upon reusability in favor of comprehensibility </a:t>
            </a:r>
          </a:p>
          <a:p>
            <a:pPr eaLnBrk="1" hangingPunct="1">
              <a:lnSpc>
                <a:spcPct val="80000"/>
              </a:lnSpc>
            </a:pPr>
            <a:r>
              <a:rPr lang="en-US" altLang="en-US" sz="1600" smtClean="0"/>
              <a:t>The experiments show that DIT is very significant in predicting defect-proneness of a class: the higher the DIT the higher is the probability that the class is defect-prone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b="1" smtClean="0"/>
              <a:t>Number of Children (NOC)</a:t>
            </a:r>
            <a:r>
              <a:rPr lang="en-US" altLang="en-US" smtClean="0"/>
              <a:t> </a:t>
            </a:r>
          </a:p>
        </p:txBody>
      </p:sp>
      <p:sp>
        <p:nvSpPr>
          <p:cNvPr id="18435" name="Rectangle 3"/>
          <p:cNvSpPr>
            <a:spLocks noGrp="1" noChangeArrowheads="1"/>
          </p:cNvSpPr>
          <p:nvPr>
            <p:ph type="body" idx="1"/>
          </p:nvPr>
        </p:nvSpPr>
        <p:spPr>
          <a:xfrm>
            <a:off x="457200" y="1447800"/>
            <a:ext cx="8229600" cy="4953000"/>
          </a:xfrm>
        </p:spPr>
        <p:txBody>
          <a:bodyPr/>
          <a:lstStyle/>
          <a:p>
            <a:pPr eaLnBrk="1" hangingPunct="1">
              <a:lnSpc>
                <a:spcPct val="80000"/>
              </a:lnSpc>
            </a:pPr>
            <a:r>
              <a:rPr lang="en-US" altLang="en-US" sz="2000" smtClean="0"/>
              <a:t>The number of children (NOC) metric value of a class </a:t>
            </a:r>
            <a:r>
              <a:rPr lang="en-US" altLang="en-US" sz="2000" i="1" smtClean="0"/>
              <a:t>C </a:t>
            </a:r>
            <a:r>
              <a:rPr lang="en-US" altLang="en-US" sz="2000" smtClean="0"/>
              <a:t>is the number of immediate subclasses of C </a:t>
            </a:r>
          </a:p>
          <a:p>
            <a:pPr eaLnBrk="1" hangingPunct="1">
              <a:lnSpc>
                <a:spcPct val="80000"/>
              </a:lnSpc>
            </a:pPr>
            <a:r>
              <a:rPr lang="en-US" altLang="en-US" sz="2000" smtClean="0"/>
              <a:t>This metric can be used to evaluate the degree of reuse, as a higher NOC number reflects reuse of the definitions in the superclass by a larger number of subclasses </a:t>
            </a:r>
          </a:p>
          <a:p>
            <a:pPr eaLnBrk="1" hangingPunct="1">
              <a:lnSpc>
                <a:spcPct val="80000"/>
              </a:lnSpc>
            </a:pPr>
            <a:r>
              <a:rPr lang="en-US" altLang="en-US" sz="2000" smtClean="0"/>
              <a:t>It also gives an idea of the direct influence of a class on other elements of a design </a:t>
            </a:r>
          </a:p>
          <a:p>
            <a:pPr eaLnBrk="1" hangingPunct="1">
              <a:lnSpc>
                <a:spcPct val="80000"/>
              </a:lnSpc>
            </a:pPr>
            <a:r>
              <a:rPr lang="en-US" altLang="en-US" sz="2000" smtClean="0"/>
              <a:t>The larger the influence of a class, the more important the </a:t>
            </a:r>
            <a:r>
              <a:rPr lang="en-US" altLang="en-US" sz="2000" i="1" smtClean="0"/>
              <a:t>class </a:t>
            </a:r>
            <a:r>
              <a:rPr lang="en-US" altLang="en-US" sz="2000" smtClean="0"/>
              <a:t>is correctly designed </a:t>
            </a:r>
          </a:p>
          <a:p>
            <a:pPr eaLnBrk="1" hangingPunct="1">
              <a:lnSpc>
                <a:spcPct val="80000"/>
              </a:lnSpc>
            </a:pPr>
            <a:r>
              <a:rPr lang="en-US" altLang="en-US" sz="2000" smtClean="0"/>
              <a:t>In the empirical observations, it was found that classes generally had a small NOC metric value, with a vast majority of classes having no children </a:t>
            </a:r>
          </a:p>
          <a:p>
            <a:pPr eaLnBrk="1" hangingPunct="1">
              <a:lnSpc>
                <a:spcPct val="80000"/>
              </a:lnSpc>
            </a:pPr>
            <a:r>
              <a:rPr lang="en-US" altLang="en-US" sz="2000" smtClean="0"/>
              <a:t>This suggests that in the systems analyzed, inheritance was not used very heavily</a:t>
            </a:r>
          </a:p>
          <a:p>
            <a:pPr eaLnBrk="1" hangingPunct="1">
              <a:lnSpc>
                <a:spcPct val="80000"/>
              </a:lnSpc>
            </a:pPr>
            <a:r>
              <a:rPr lang="en-US" altLang="en-US" sz="2000" smtClean="0"/>
              <a:t>The data </a:t>
            </a:r>
            <a:r>
              <a:rPr lang="en-US" altLang="en-US" sz="2000" i="1" smtClean="0"/>
              <a:t>suggest </a:t>
            </a:r>
            <a:r>
              <a:rPr lang="en-US" altLang="en-US" sz="2000" smtClean="0"/>
              <a:t>that the larger the NOC, the lower the probability of detecting defects in a class </a:t>
            </a:r>
          </a:p>
          <a:p>
            <a:pPr eaLnBrk="1" hangingPunct="1">
              <a:lnSpc>
                <a:spcPct val="80000"/>
              </a:lnSpc>
            </a:pPr>
            <a:r>
              <a:rPr lang="en-US" altLang="en-US" sz="2000" smtClean="0"/>
              <a:t>The higher NOC classes are less defect-prone. The reasons for this are not very clear or definite.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000" b="1" smtClean="0"/>
              <a:t>Coupling between Classes (CBC)</a:t>
            </a:r>
            <a:r>
              <a:rPr lang="en-US" altLang="en-US" sz="4000" smtClean="0"/>
              <a:t> </a:t>
            </a:r>
          </a:p>
        </p:txBody>
      </p:sp>
      <p:sp>
        <p:nvSpPr>
          <p:cNvPr id="19459" name="Rectangle 3"/>
          <p:cNvSpPr>
            <a:spLocks noGrp="1" noChangeArrowheads="1"/>
          </p:cNvSpPr>
          <p:nvPr>
            <p:ph type="body" idx="1"/>
          </p:nvPr>
        </p:nvSpPr>
        <p:spPr>
          <a:xfrm>
            <a:off x="457200" y="1295400"/>
            <a:ext cx="8229600" cy="5181600"/>
          </a:xfrm>
        </p:spPr>
        <p:txBody>
          <a:bodyPr/>
          <a:lstStyle/>
          <a:p>
            <a:pPr eaLnBrk="1" hangingPunct="1">
              <a:lnSpc>
                <a:spcPct val="80000"/>
              </a:lnSpc>
            </a:pPr>
            <a:r>
              <a:rPr lang="en-US" altLang="en-US" sz="1800" smtClean="0"/>
              <a:t>Coupling between classes of a system reduces modularity and make class modification harder </a:t>
            </a:r>
          </a:p>
          <a:p>
            <a:pPr eaLnBrk="1" hangingPunct="1">
              <a:lnSpc>
                <a:spcPct val="80000"/>
              </a:lnSpc>
            </a:pPr>
            <a:r>
              <a:rPr lang="en-US" altLang="en-US" sz="1800" smtClean="0"/>
              <a:t>It is desirable to reduce the coupling between classes </a:t>
            </a:r>
          </a:p>
          <a:p>
            <a:pPr eaLnBrk="1" hangingPunct="1">
              <a:lnSpc>
                <a:spcPct val="80000"/>
              </a:lnSpc>
            </a:pPr>
            <a:r>
              <a:rPr lang="en-US" altLang="en-US" sz="1800" smtClean="0"/>
              <a:t>The less coupling of a class with other classes, the more independent the class, and more easily modifiable </a:t>
            </a:r>
          </a:p>
          <a:p>
            <a:pPr eaLnBrk="1" hangingPunct="1">
              <a:lnSpc>
                <a:spcPct val="80000"/>
              </a:lnSpc>
            </a:pPr>
            <a:r>
              <a:rPr lang="en-US" altLang="en-US" sz="1800" smtClean="0"/>
              <a:t>Coupling between classes (CBC) is a metric that tries to quantify coupling that exists between classes </a:t>
            </a:r>
          </a:p>
          <a:p>
            <a:pPr eaLnBrk="1" hangingPunct="1">
              <a:lnSpc>
                <a:spcPct val="80000"/>
              </a:lnSpc>
            </a:pPr>
            <a:r>
              <a:rPr lang="en-US" altLang="en-US" sz="1800" smtClean="0"/>
              <a:t>The CBC value for a class </a:t>
            </a:r>
            <a:r>
              <a:rPr lang="en-US" altLang="en-US" sz="1800" i="1" smtClean="0"/>
              <a:t>C </a:t>
            </a:r>
            <a:r>
              <a:rPr lang="en-US" altLang="en-US" sz="1800" smtClean="0"/>
              <a:t>is the total number of other classes to </a:t>
            </a:r>
            <a:r>
              <a:rPr lang="en-US" altLang="en-US" sz="1800" i="1" smtClean="0"/>
              <a:t>which </a:t>
            </a:r>
            <a:r>
              <a:rPr lang="en-US" altLang="en-US" sz="1800" smtClean="0"/>
              <a:t>the class is coupled </a:t>
            </a:r>
          </a:p>
          <a:p>
            <a:pPr eaLnBrk="1" hangingPunct="1">
              <a:lnSpc>
                <a:spcPct val="80000"/>
              </a:lnSpc>
            </a:pPr>
            <a:r>
              <a:rPr lang="en-US" altLang="en-US" sz="1800" smtClean="0"/>
              <a:t>Two classes are considered coupled if methods of one class use methods or instance variables defined in the other </a:t>
            </a:r>
            <a:r>
              <a:rPr lang="en-US" altLang="en-US" sz="1800" i="1" smtClean="0"/>
              <a:t>class</a:t>
            </a:r>
            <a:r>
              <a:rPr lang="en-US" altLang="en-US" sz="1800" smtClean="0"/>
              <a:t> </a:t>
            </a:r>
          </a:p>
          <a:p>
            <a:pPr eaLnBrk="1" hangingPunct="1">
              <a:lnSpc>
                <a:spcPct val="80000"/>
              </a:lnSpc>
            </a:pPr>
            <a:r>
              <a:rPr lang="en-US" altLang="en-US" sz="1800" smtClean="0"/>
              <a:t>There are indirect forms of coupling (through pointers, etc.) that are hard to identify </a:t>
            </a:r>
          </a:p>
          <a:p>
            <a:pPr eaLnBrk="1" hangingPunct="1">
              <a:lnSpc>
                <a:spcPct val="80000"/>
              </a:lnSpc>
            </a:pPr>
            <a:r>
              <a:rPr lang="en-US" altLang="en-US" sz="1800" smtClean="0"/>
              <a:t>The experimental data indicates that most of the classes are self-contained and have low CBC value.</a:t>
            </a:r>
          </a:p>
          <a:p>
            <a:pPr eaLnBrk="1" hangingPunct="1">
              <a:lnSpc>
                <a:spcPct val="80000"/>
              </a:lnSpc>
            </a:pPr>
            <a:r>
              <a:rPr lang="en-US" altLang="en-US" sz="1800" smtClean="0"/>
              <a:t>Some types of classes, for example the ones that deal with managing interfaces, generally tend to have higher CBC values </a:t>
            </a:r>
          </a:p>
          <a:p>
            <a:pPr eaLnBrk="1" hangingPunct="1">
              <a:lnSpc>
                <a:spcPct val="80000"/>
              </a:lnSpc>
            </a:pPr>
            <a:r>
              <a:rPr lang="en-US" altLang="en-US" sz="1800" smtClean="0"/>
              <a:t>The data found that CBC is significant in predicting the fault-proneness of classes, particularly those that deal with user interfaces.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4000" b="1" smtClean="0"/>
              <a:t>Lack of Cohesion in Methods (LCOM)</a:t>
            </a:r>
            <a:r>
              <a:rPr lang="en-US" altLang="en-US" sz="4000" smtClean="0"/>
              <a:t> </a:t>
            </a:r>
          </a:p>
        </p:txBody>
      </p:sp>
      <p:sp>
        <p:nvSpPr>
          <p:cNvPr id="20483" name="Rectangle 3"/>
          <p:cNvSpPr>
            <a:spLocks noGrp="1" noChangeArrowheads="1"/>
          </p:cNvSpPr>
          <p:nvPr>
            <p:ph type="body" idx="1"/>
          </p:nvPr>
        </p:nvSpPr>
        <p:spPr>
          <a:xfrm>
            <a:off x="457200" y="1447800"/>
            <a:ext cx="8229600" cy="5105400"/>
          </a:xfrm>
        </p:spPr>
        <p:txBody>
          <a:bodyPr/>
          <a:lstStyle/>
          <a:p>
            <a:pPr eaLnBrk="1" hangingPunct="1">
              <a:lnSpc>
                <a:spcPct val="80000"/>
              </a:lnSpc>
            </a:pPr>
            <a:r>
              <a:rPr lang="en-US" altLang="en-US" sz="1800" smtClean="0"/>
              <a:t>Cohesion captures how closely bound the different methods of the class are </a:t>
            </a:r>
          </a:p>
          <a:p>
            <a:pPr eaLnBrk="1" hangingPunct="1">
              <a:lnSpc>
                <a:spcPct val="80000"/>
              </a:lnSpc>
            </a:pPr>
            <a:r>
              <a:rPr lang="en-US" altLang="en-US" sz="1800" smtClean="0"/>
              <a:t>Two methods of a class </a:t>
            </a:r>
            <a:r>
              <a:rPr lang="en-US" altLang="en-US" sz="1800" i="1" smtClean="0"/>
              <a:t>C </a:t>
            </a:r>
            <a:r>
              <a:rPr lang="en-US" altLang="en-US" sz="1800" smtClean="0"/>
              <a:t>can be considered “cohesive” if the set of instance variables of </a:t>
            </a:r>
            <a:r>
              <a:rPr lang="en-US" altLang="en-US" sz="1800" i="1" smtClean="0"/>
              <a:t>C </a:t>
            </a:r>
            <a:r>
              <a:rPr lang="en-US" altLang="en-US" sz="1800" smtClean="0"/>
              <a:t>that they access have some elements in common </a:t>
            </a:r>
          </a:p>
          <a:p>
            <a:pPr eaLnBrk="1" hangingPunct="1">
              <a:lnSpc>
                <a:spcPct val="80000"/>
              </a:lnSpc>
            </a:pPr>
            <a:r>
              <a:rPr lang="en-US" altLang="en-US" sz="1800" smtClean="0"/>
              <a:t>High cohesion is a highly desirable property for modularity </a:t>
            </a:r>
          </a:p>
          <a:p>
            <a:pPr eaLnBrk="1" hangingPunct="1">
              <a:lnSpc>
                <a:spcPct val="80000"/>
              </a:lnSpc>
            </a:pPr>
            <a:r>
              <a:rPr lang="en-US" altLang="en-US" sz="1800" smtClean="0"/>
              <a:t>Let </a:t>
            </a:r>
            <a:r>
              <a:rPr lang="en-US" altLang="en-US" sz="1800" i="1" smtClean="0"/>
              <a:t>I</a:t>
            </a:r>
            <a:r>
              <a:rPr lang="en-US" altLang="en-US" sz="1800" i="1" baseline="-25000" smtClean="0"/>
              <a:t>i</a:t>
            </a:r>
            <a:r>
              <a:rPr lang="en-US" altLang="en-US" sz="1800" i="1" smtClean="0"/>
              <a:t> </a:t>
            </a:r>
            <a:r>
              <a:rPr lang="en-US" altLang="en-US" sz="1800" smtClean="0"/>
              <a:t>and </a:t>
            </a:r>
            <a:r>
              <a:rPr lang="en-US" altLang="en-US" sz="1800" i="1" smtClean="0"/>
              <a:t>I</a:t>
            </a:r>
            <a:r>
              <a:rPr lang="en-US" altLang="en-US" sz="1800" i="1" baseline="-25000" smtClean="0"/>
              <a:t>j</a:t>
            </a:r>
            <a:r>
              <a:rPr lang="en-US" altLang="en-US" sz="1800" i="1" smtClean="0"/>
              <a:t> </a:t>
            </a:r>
            <a:r>
              <a:rPr lang="en-US" altLang="en-US" sz="1800" smtClean="0"/>
              <a:t>be the set of instance variables accessed by the methods </a:t>
            </a:r>
            <a:r>
              <a:rPr lang="en-US" altLang="en-US" sz="1800" i="1" smtClean="0"/>
              <a:t>M</a:t>
            </a:r>
            <a:r>
              <a:rPr lang="en-US" altLang="en-US" sz="1800" i="1" baseline="-25000" smtClean="0"/>
              <a:t>1</a:t>
            </a:r>
            <a:r>
              <a:rPr lang="en-US" altLang="en-US" sz="1800" i="1" smtClean="0"/>
              <a:t> </a:t>
            </a:r>
            <a:r>
              <a:rPr lang="en-US" altLang="en-US" sz="1800" smtClean="0"/>
              <a:t>and </a:t>
            </a:r>
            <a:r>
              <a:rPr lang="en-US" altLang="en-US" sz="1800" i="1" smtClean="0"/>
              <a:t>M</a:t>
            </a:r>
            <a:r>
              <a:rPr lang="en-US" altLang="en-US" sz="1800" i="1" baseline="-25000" smtClean="0"/>
              <a:t>2</a:t>
            </a:r>
            <a:r>
              <a:rPr lang="en-US" altLang="en-US" sz="1800" i="1" smtClean="0"/>
              <a:t>,</a:t>
            </a:r>
            <a:r>
              <a:rPr lang="en-US" altLang="en-US" sz="1800" smtClean="0"/>
              <a:t> Q be the set of all cohesive pairs of methods, that is, all </a:t>
            </a:r>
            <a:r>
              <a:rPr lang="en-US" altLang="en-US" sz="1800" i="1" smtClean="0"/>
              <a:t>(M</a:t>
            </a:r>
            <a:r>
              <a:rPr lang="en-US" altLang="en-US" sz="1800" i="1" baseline="-25000" smtClean="0"/>
              <a:t>i</a:t>
            </a:r>
            <a:r>
              <a:rPr lang="en-US" altLang="en-US" sz="1800" i="1" smtClean="0"/>
              <a:t>, M</a:t>
            </a:r>
            <a:r>
              <a:rPr lang="en-US" altLang="en-US" sz="1800" i="1" baseline="-25000" smtClean="0"/>
              <a:t>j</a:t>
            </a:r>
            <a:r>
              <a:rPr lang="en-US" altLang="en-US" sz="1800" i="1" smtClean="0"/>
              <a:t>) </a:t>
            </a:r>
            <a:r>
              <a:rPr lang="en-US" altLang="en-US" sz="1800" smtClean="0"/>
              <a:t>such that </a:t>
            </a:r>
            <a:r>
              <a:rPr lang="en-US" altLang="en-US" sz="1800" i="1" smtClean="0"/>
              <a:t>I</a:t>
            </a:r>
            <a:r>
              <a:rPr lang="en-US" altLang="en-US" sz="1800" i="1" baseline="-25000" smtClean="0"/>
              <a:t>i</a:t>
            </a:r>
            <a:r>
              <a:rPr lang="en-US" altLang="en-US" sz="1800" i="1" smtClean="0"/>
              <a:t> </a:t>
            </a:r>
            <a:r>
              <a:rPr lang="en-US" altLang="en-US" sz="1800" smtClean="0"/>
              <a:t>and </a:t>
            </a:r>
            <a:r>
              <a:rPr lang="en-US" altLang="en-US" sz="1800" i="1" smtClean="0"/>
              <a:t>I</a:t>
            </a:r>
            <a:r>
              <a:rPr lang="en-US" altLang="en-US" sz="1800" i="1" baseline="-25000" smtClean="0"/>
              <a:t>j</a:t>
            </a:r>
            <a:r>
              <a:rPr lang="en-US" altLang="en-US" sz="1800" i="1" smtClean="0"/>
              <a:t> </a:t>
            </a:r>
            <a:r>
              <a:rPr lang="en-US" altLang="en-US" sz="1800" smtClean="0"/>
              <a:t>have a non-null intersection. Let </a:t>
            </a:r>
            <a:r>
              <a:rPr lang="en-US" altLang="en-US" sz="1800" i="1" smtClean="0"/>
              <a:t>P </a:t>
            </a:r>
            <a:r>
              <a:rPr lang="en-US" altLang="en-US" sz="1800" smtClean="0"/>
              <a:t>be the set of all noncohesive pairs of methods, that is, pairs such that the intersection of sets of instance variables they access is null. Then LCOM is defined as </a:t>
            </a:r>
          </a:p>
          <a:p>
            <a:pPr eaLnBrk="1" hangingPunct="1">
              <a:lnSpc>
                <a:spcPct val="80000"/>
              </a:lnSpc>
              <a:buFontTx/>
              <a:buNone/>
            </a:pPr>
            <a:r>
              <a:rPr lang="en-US" altLang="en-US" sz="1800" smtClean="0"/>
              <a:t>		LCOM = |P|-|Q|, if |P| &gt; |Q|, otherwise 0. </a:t>
            </a:r>
          </a:p>
          <a:p>
            <a:pPr eaLnBrk="1" hangingPunct="1">
              <a:lnSpc>
                <a:spcPct val="80000"/>
              </a:lnSpc>
            </a:pPr>
            <a:r>
              <a:rPr lang="en-US" altLang="en-US" sz="1800" smtClean="0"/>
              <a:t>If there are </a:t>
            </a:r>
            <a:r>
              <a:rPr lang="en-US" altLang="en-US" sz="1800" i="1" smtClean="0"/>
              <a:t>n </a:t>
            </a:r>
            <a:r>
              <a:rPr lang="en-US" altLang="en-US" sz="1800" smtClean="0"/>
              <a:t>methods in a class </a:t>
            </a:r>
            <a:r>
              <a:rPr lang="en-US" altLang="en-US" sz="1800" i="1" smtClean="0"/>
              <a:t>C, </a:t>
            </a:r>
            <a:r>
              <a:rPr lang="en-US" altLang="en-US" sz="1800" smtClean="0"/>
              <a:t>then there are </a:t>
            </a:r>
            <a:r>
              <a:rPr lang="en-US" altLang="en-US" sz="1800" i="1" smtClean="0"/>
              <a:t>n(n </a:t>
            </a:r>
            <a:r>
              <a:rPr lang="en-US" altLang="en-US" sz="1800" smtClean="0"/>
              <a:t>— 1) pairs, and LCOM is the number of pairs that are noncohesive minus the number of pairs that are cohesive </a:t>
            </a:r>
          </a:p>
          <a:p>
            <a:pPr eaLnBrk="1" hangingPunct="1">
              <a:lnSpc>
                <a:spcPct val="80000"/>
              </a:lnSpc>
            </a:pPr>
            <a:r>
              <a:rPr lang="en-US" altLang="en-US" sz="1800" smtClean="0"/>
              <a:t>The larger the number of cohesive methods, the more cohesive the class will be, and the LCOM metric will be lower </a:t>
            </a:r>
          </a:p>
          <a:p>
            <a:pPr eaLnBrk="1" hangingPunct="1">
              <a:lnSpc>
                <a:spcPct val="80000"/>
              </a:lnSpc>
            </a:pPr>
            <a:r>
              <a:rPr lang="en-US" altLang="en-US" sz="1800" smtClean="0"/>
              <a:t>A high LCOM value may indicate that the methods are trying to do different things and operate on different data entities </a:t>
            </a:r>
          </a:p>
          <a:p>
            <a:pPr eaLnBrk="1" hangingPunct="1">
              <a:lnSpc>
                <a:spcPct val="80000"/>
              </a:lnSpc>
            </a:pPr>
            <a:r>
              <a:rPr lang="en-US" altLang="en-US" sz="1800" smtClean="0"/>
              <a:t>If this is validated, the class can be partitioned into different classes </a:t>
            </a:r>
          </a:p>
          <a:p>
            <a:pPr eaLnBrk="1" hangingPunct="1">
              <a:lnSpc>
                <a:spcPct val="80000"/>
              </a:lnSpc>
            </a:pPr>
            <a:r>
              <a:rPr lang="en-US" altLang="en-US" sz="1800" smtClean="0"/>
              <a:t>The data in [BBM95] found little significance of this metric in predicting the fault-proneness of a class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b="1" smtClean="0"/>
              <a:t>The Importance of Integrity in Measurement</a:t>
            </a:r>
          </a:p>
        </p:txBody>
      </p:sp>
      <p:sp>
        <p:nvSpPr>
          <p:cNvPr id="4099" name="Rectangle 3"/>
          <p:cNvSpPr>
            <a:spLocks noGrp="1" noChangeArrowheads="1"/>
          </p:cNvSpPr>
          <p:nvPr>
            <p:ph type="body" idx="1"/>
          </p:nvPr>
        </p:nvSpPr>
        <p:spPr/>
        <p:txBody>
          <a:bodyPr/>
          <a:lstStyle/>
          <a:p>
            <a:pPr eaLnBrk="1" hangingPunct="1">
              <a:lnSpc>
                <a:spcPct val="80000"/>
              </a:lnSpc>
            </a:pPr>
            <a:r>
              <a:rPr lang="en-US" altLang="en-US" sz="2000" smtClean="0"/>
              <a:t>A measurement procedure must demonstrate a number of characteristics. It must be</a:t>
            </a:r>
          </a:p>
          <a:p>
            <a:pPr eaLnBrk="1" hangingPunct="1">
              <a:lnSpc>
                <a:spcPct val="80000"/>
              </a:lnSpc>
            </a:pPr>
            <a:r>
              <a:rPr lang="en-US" altLang="en-US" sz="2000" b="1" i="1" smtClean="0"/>
              <a:t>Empirical:</a:t>
            </a:r>
            <a:r>
              <a:rPr lang="en-US" altLang="en-US" sz="2000" i="1" smtClean="0"/>
              <a:t> </a:t>
            </a:r>
            <a:r>
              <a:rPr lang="en-US" altLang="en-US" sz="2000" smtClean="0"/>
              <a:t>The result of measurement should describe empirically established facts. </a:t>
            </a:r>
          </a:p>
          <a:p>
            <a:pPr eaLnBrk="1" hangingPunct="1">
              <a:lnSpc>
                <a:spcPct val="80000"/>
              </a:lnSpc>
            </a:pPr>
            <a:r>
              <a:rPr lang="en-US" altLang="en-US" sz="2000" b="1" i="1" smtClean="0"/>
              <a:t>Objective:</a:t>
            </a:r>
            <a:r>
              <a:rPr lang="en-US" altLang="en-US" sz="2000" i="1" smtClean="0"/>
              <a:t> </a:t>
            </a:r>
            <a:r>
              <a:rPr lang="en-US" altLang="en-US" sz="2000" smtClean="0"/>
              <a:t>During measurement, observations should be carried out with integrity, objectively, reliably, efficiently and without bias or ambiguity. If this is done, it should always be possible for someone else to repeat the measurement.</a:t>
            </a:r>
          </a:p>
          <a:p>
            <a:pPr eaLnBrk="1" hangingPunct="1">
              <a:lnSpc>
                <a:spcPct val="80000"/>
              </a:lnSpc>
            </a:pPr>
            <a:r>
              <a:rPr lang="en-US" altLang="en-US" sz="2000" b="1" i="1" smtClean="0"/>
              <a:t>Encodable:</a:t>
            </a:r>
            <a:r>
              <a:rPr lang="en-US" altLang="en-US" sz="2000" i="1" smtClean="0"/>
              <a:t> </a:t>
            </a:r>
            <a:r>
              <a:rPr lang="en-US" altLang="en-US" sz="2000" smtClean="0"/>
              <a:t>An attribute can be encoded or characterized using different symbols such as numbers and graphic representations. The assignment of numbers in this fashion is aimed at preserving observed relations between entities. For example, the description of the length of programs using lines of code preserves the observed relation 'longer than'.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b="1" smtClean="0"/>
              <a:t>Quality</a:t>
            </a:r>
            <a:endParaRPr lang="en-US" altLang="en-US" smtClean="0"/>
          </a:p>
        </p:txBody>
      </p:sp>
      <p:sp>
        <p:nvSpPr>
          <p:cNvPr id="21507" name="Rectangle 3"/>
          <p:cNvSpPr>
            <a:spLocks noGrp="1" noChangeArrowheads="1"/>
          </p:cNvSpPr>
          <p:nvPr>
            <p:ph type="body" idx="1"/>
          </p:nvPr>
        </p:nvSpPr>
        <p:spPr/>
        <p:txBody>
          <a:bodyPr/>
          <a:lstStyle/>
          <a:p>
            <a:pPr eaLnBrk="1" hangingPunct="1"/>
            <a:r>
              <a:rPr lang="en-US" altLang="en-US" smtClean="0"/>
              <a:t>Fitness for purpose</a:t>
            </a:r>
          </a:p>
          <a:p>
            <a:pPr eaLnBrk="1" hangingPunct="1"/>
            <a:r>
              <a:rPr lang="en-US" altLang="en-US" smtClean="0"/>
              <a:t>A quality product, be it a word processor or a flight control system, is one which does what the user expects it to do.</a:t>
            </a:r>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b="1" smtClean="0"/>
              <a:t>Product Quality</a:t>
            </a:r>
            <a:endParaRPr lang="en-US" altLang="en-US" smtClean="0"/>
          </a:p>
        </p:txBody>
      </p:sp>
      <p:sp>
        <p:nvSpPr>
          <p:cNvPr id="22531" name="Rectangle 3"/>
          <p:cNvSpPr>
            <a:spLocks noGrp="1" noChangeArrowheads="1"/>
          </p:cNvSpPr>
          <p:nvPr>
            <p:ph type="body" idx="1"/>
          </p:nvPr>
        </p:nvSpPr>
        <p:spPr/>
        <p:txBody>
          <a:bodyPr/>
          <a:lstStyle/>
          <a:p>
            <a:pPr eaLnBrk="1" hangingPunct="1">
              <a:lnSpc>
                <a:spcPct val="80000"/>
              </a:lnSpc>
            </a:pPr>
            <a:r>
              <a:rPr lang="en-US" altLang="en-US" sz="2000" smtClean="0"/>
              <a:t>Dividing the number of unique change requests made by customers for the first year of field use of a given release, by the number of thousand lines of code for that release.</a:t>
            </a:r>
          </a:p>
          <a:p>
            <a:pPr eaLnBrk="1" hangingPunct="1">
              <a:lnSpc>
                <a:spcPct val="80000"/>
              </a:lnSpc>
            </a:pPr>
            <a:r>
              <a:rPr lang="en-US" altLang="en-US" sz="2000" smtClean="0"/>
              <a:t>This measure only includes requests which pertain to faults detected by customers. </a:t>
            </a:r>
          </a:p>
          <a:p>
            <a:pPr eaLnBrk="1" hangingPunct="1">
              <a:lnSpc>
                <a:spcPct val="80000"/>
              </a:lnSpc>
            </a:pPr>
            <a:r>
              <a:rPr lang="en-US" altLang="en-US" sz="2000" smtClean="0"/>
              <a:t>The measure excludes feature enhancement change requests which are not contained in the software requirements specification.</a:t>
            </a:r>
          </a:p>
          <a:p>
            <a:pPr eaLnBrk="1" hangingPunct="1">
              <a:lnSpc>
                <a:spcPct val="80000"/>
              </a:lnSpc>
            </a:pPr>
            <a:r>
              <a:rPr lang="en-US" altLang="en-US" sz="2000" smtClean="0"/>
              <a:t>The other measure of product quality is the number of faults that are detected after the software system becomes operational, usually after the first year of shipment.</a:t>
            </a:r>
          </a:p>
          <a:p>
            <a:pPr eaLnBrk="1" hangingPunct="1">
              <a:lnSpc>
                <a:spcPct val="80000"/>
              </a:lnSpc>
            </a:pPr>
            <a:r>
              <a:rPr lang="en-US" altLang="en-US" sz="2000" smtClean="0"/>
              <a:t>The number of users reporting the same fault may be used as a measure of the significance of the fault and therefore the priority that should be attached to fixing 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b="1" smtClean="0"/>
              <a:t>Process Quality</a:t>
            </a:r>
            <a:endParaRPr lang="en-US" altLang="en-US" smtClean="0"/>
          </a:p>
        </p:txBody>
      </p:sp>
      <p:sp>
        <p:nvSpPr>
          <p:cNvPr id="23555" name="Rectangle 3"/>
          <p:cNvSpPr>
            <a:spLocks noGrp="1" noChangeArrowheads="1"/>
          </p:cNvSpPr>
          <p:nvPr>
            <p:ph type="body" idx="1"/>
          </p:nvPr>
        </p:nvSpPr>
        <p:spPr/>
        <p:txBody>
          <a:bodyPr/>
          <a:lstStyle/>
          <a:p>
            <a:pPr eaLnBrk="1" hangingPunct="1"/>
            <a:r>
              <a:rPr lang="en-US" altLang="en-US" smtClean="0"/>
              <a:t>Two measures of process quality are schedule and productivity.</a:t>
            </a:r>
          </a:p>
          <a:p>
            <a:pPr eaLnBrk="1" hangingPunct="1"/>
            <a:r>
              <a:rPr lang="en-US" altLang="en-US" smtClean="0"/>
              <a:t>The difference between the planned and actual work time to achieve the milestone of first customer delivery, divided by the planned work time.</a:t>
            </a:r>
          </a:p>
          <a:p>
            <a:pPr eaLnBrk="1" hangingPunct="1"/>
            <a:r>
              <a:rPr lang="en-US" altLang="en-US" smtClean="0"/>
              <a:t>A negative number signifies a slip and a positive number signifies early delivery.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smtClean="0"/>
              <a:t>Process Quality</a:t>
            </a:r>
          </a:p>
        </p:txBody>
      </p:sp>
      <p:sp>
        <p:nvSpPr>
          <p:cNvPr id="24579" name="Rectangle 3"/>
          <p:cNvSpPr>
            <a:spLocks noGrp="1" noChangeArrowheads="1"/>
          </p:cNvSpPr>
          <p:nvPr>
            <p:ph type="body" idx="1"/>
          </p:nvPr>
        </p:nvSpPr>
        <p:spPr/>
        <p:txBody>
          <a:bodyPr/>
          <a:lstStyle/>
          <a:p>
            <a:pPr eaLnBrk="1" hangingPunct="1"/>
            <a:r>
              <a:rPr lang="en-US" altLang="en-US" smtClean="0"/>
              <a:t>The productivity is computed by dividing the number of lines of code that have been added or modified by the effort in staff days required to make the addition or modification. </a:t>
            </a:r>
          </a:p>
          <a:p>
            <a:pPr eaLnBrk="1" hangingPunct="1"/>
            <a:r>
              <a:rPr lang="en-US" altLang="en-US" smtClean="0"/>
              <a:t>Effort is the total time from analyzing the change requests to a successful implementation of the change.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smtClean="0"/>
              <a:t>Understandability</a:t>
            </a:r>
            <a:endParaRPr lang="en-US" altLang="en-US" smtClean="0"/>
          </a:p>
        </p:txBody>
      </p:sp>
      <p:sp>
        <p:nvSpPr>
          <p:cNvPr id="25603" name="Rectangle 3"/>
          <p:cNvSpPr>
            <a:spLocks noGrp="1" noChangeArrowheads="1"/>
          </p:cNvSpPr>
          <p:nvPr>
            <p:ph type="body" idx="1"/>
          </p:nvPr>
        </p:nvSpPr>
        <p:spPr/>
        <p:txBody>
          <a:bodyPr/>
          <a:lstStyle/>
          <a:p>
            <a:pPr eaLnBrk="1" hangingPunct="1"/>
            <a:r>
              <a:rPr lang="en-US" altLang="en-US" smtClean="0"/>
              <a:t>The ability to determine what a program does and how it works by reading its source code and accompanying documentation.</a:t>
            </a:r>
          </a:p>
          <a:p>
            <a:pPr eaLnBrk="1" hangingPunct="1"/>
            <a:r>
              <a:rPr lang="en-US" altLang="en-US" smtClean="0"/>
              <a:t>Understandability usually has an inverse relation to complexity; as the complexity of a program increases, the understandability tends to decrease.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b="1" smtClean="0"/>
              <a:t>Maintainability</a:t>
            </a:r>
            <a:endParaRPr lang="en-US" altLang="en-US" smtClean="0"/>
          </a:p>
        </p:txBody>
      </p:sp>
      <p:sp>
        <p:nvSpPr>
          <p:cNvPr id="26627" name="Rectangle 3"/>
          <p:cNvSpPr>
            <a:spLocks noGrp="1" noChangeArrowheads="1"/>
          </p:cNvSpPr>
          <p:nvPr>
            <p:ph type="body" idx="1"/>
          </p:nvPr>
        </p:nvSpPr>
        <p:spPr/>
        <p:txBody>
          <a:bodyPr/>
          <a:lstStyle/>
          <a:p>
            <a:pPr eaLnBrk="1" hangingPunct="1">
              <a:lnSpc>
                <a:spcPct val="90000"/>
              </a:lnSpc>
            </a:pPr>
            <a:r>
              <a:rPr lang="en-US" altLang="en-US" sz="2800" smtClean="0"/>
              <a:t>The ease with which the software can be understood, corrected, adapted, and/or enhanced.</a:t>
            </a:r>
          </a:p>
          <a:p>
            <a:pPr eaLnBrk="1" hangingPunct="1">
              <a:lnSpc>
                <a:spcPct val="90000"/>
              </a:lnSpc>
            </a:pPr>
            <a:r>
              <a:rPr lang="en-US" altLang="en-US" sz="2800" smtClean="0"/>
              <a:t>Mean Time To Repair (MTTR): the mean time required to effect a change.</a:t>
            </a:r>
          </a:p>
          <a:p>
            <a:pPr eaLnBrk="1" hangingPunct="1">
              <a:lnSpc>
                <a:spcPct val="90000"/>
              </a:lnSpc>
            </a:pPr>
            <a:r>
              <a:rPr lang="en-US" altLang="en-US" sz="2800" smtClean="0"/>
              <a:t>Depending on the circumstances, the calculation of MTTR may require information on the problem recognition time, administrative delay time, maintenance tools collection time, problem analysis time, change specification time and change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b="1" smtClean="0"/>
              <a:t>Cost Estimation</a:t>
            </a:r>
            <a:endParaRPr lang="en-US" altLang="en-US" smtClean="0"/>
          </a:p>
        </p:txBody>
      </p:sp>
      <p:sp>
        <p:nvSpPr>
          <p:cNvPr id="27651" name="Rectangle 3"/>
          <p:cNvSpPr>
            <a:spLocks noGrp="1" noChangeArrowheads="1"/>
          </p:cNvSpPr>
          <p:nvPr>
            <p:ph type="body" idx="1"/>
          </p:nvPr>
        </p:nvSpPr>
        <p:spPr/>
        <p:txBody>
          <a:bodyPr/>
          <a:lstStyle/>
          <a:p>
            <a:pPr eaLnBrk="1" hangingPunct="1">
              <a:lnSpc>
                <a:spcPct val="90000"/>
              </a:lnSpc>
            </a:pPr>
            <a:r>
              <a:rPr lang="en-US" altLang="en-US" sz="2800" smtClean="0"/>
              <a:t>The cost of a maintenance project is the resources - personnel, machines, time and money - expended on effecting change.</a:t>
            </a:r>
          </a:p>
          <a:p>
            <a:pPr eaLnBrk="1" hangingPunct="1">
              <a:lnSpc>
                <a:spcPct val="90000"/>
              </a:lnSpc>
            </a:pPr>
            <a:r>
              <a:rPr lang="en-US" altLang="en-US" sz="2800" smtClean="0"/>
              <a:t>Boehm's COCOMO model</a:t>
            </a:r>
          </a:p>
          <a:p>
            <a:pPr eaLnBrk="1" hangingPunct="1">
              <a:lnSpc>
                <a:spcPct val="90000"/>
              </a:lnSpc>
            </a:pPr>
            <a:r>
              <a:rPr lang="en-US" altLang="en-US" sz="2800" smtClean="0"/>
              <a:t>According to Boehm, the cost of maintenance is affected by attributes of factors called cost drivers. Examples of cost drivers are database size, program complexity, use of modern programming practices and applications experience of the maintenance personnel.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4000" b="1" smtClean="0"/>
              <a:t>Guidelines for Selecting Maintenance Measures</a:t>
            </a:r>
          </a:p>
        </p:txBody>
      </p:sp>
      <p:sp>
        <p:nvSpPr>
          <p:cNvPr id="28675" name="Rectangle 3"/>
          <p:cNvSpPr>
            <a:spLocks noGrp="1" noChangeArrowheads="1"/>
          </p:cNvSpPr>
          <p:nvPr>
            <p:ph type="body" idx="1"/>
          </p:nvPr>
        </p:nvSpPr>
        <p:spPr/>
        <p:txBody>
          <a:bodyPr/>
          <a:lstStyle/>
          <a:p>
            <a:pPr eaLnBrk="1" hangingPunct="1">
              <a:lnSpc>
                <a:spcPct val="80000"/>
              </a:lnSpc>
            </a:pPr>
            <a:r>
              <a:rPr lang="en-US" altLang="en-US" sz="2800" smtClean="0"/>
              <a:t>Clearly defined objectives</a:t>
            </a:r>
          </a:p>
          <a:p>
            <a:pPr lvl="1" eaLnBrk="1" hangingPunct="1">
              <a:lnSpc>
                <a:spcPct val="80000"/>
              </a:lnSpc>
            </a:pPr>
            <a:r>
              <a:rPr lang="en-US" altLang="en-US" sz="2400" smtClean="0"/>
              <a:t>These objectives will determine the measures to be used and the data to be collected.</a:t>
            </a:r>
          </a:p>
          <a:p>
            <a:pPr eaLnBrk="1" hangingPunct="1">
              <a:lnSpc>
                <a:spcPct val="80000"/>
              </a:lnSpc>
            </a:pPr>
            <a:r>
              <a:rPr lang="en-US" altLang="en-US" sz="2800" smtClean="0"/>
              <a:t>Personnel involvement</a:t>
            </a:r>
          </a:p>
          <a:p>
            <a:pPr lvl="1" eaLnBrk="1" hangingPunct="1">
              <a:lnSpc>
                <a:spcPct val="80000"/>
              </a:lnSpc>
            </a:pPr>
            <a:r>
              <a:rPr lang="en-US" altLang="en-US" sz="2400" smtClean="0"/>
              <a:t>The purpose of measurement in an organization needs to be made clear to those involved in the program.</a:t>
            </a:r>
          </a:p>
          <a:p>
            <a:pPr eaLnBrk="1" hangingPunct="1">
              <a:lnSpc>
                <a:spcPct val="80000"/>
              </a:lnSpc>
            </a:pPr>
            <a:r>
              <a:rPr lang="en-US" altLang="en-US" sz="2800" smtClean="0"/>
              <a:t>Ease of use</a:t>
            </a:r>
          </a:p>
          <a:p>
            <a:pPr lvl="1" eaLnBrk="1" hangingPunct="1">
              <a:lnSpc>
                <a:spcPct val="80000"/>
              </a:lnSpc>
            </a:pPr>
            <a:r>
              <a:rPr lang="en-US" altLang="en-US" sz="2400" smtClean="0"/>
              <a:t>The measures that are finally selected to be used need to be easy to use, take not too much time to administer, be unobtrusive, and possibly subject to automation.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b="1" smtClean="0"/>
              <a:t>Software Measurement</a:t>
            </a:r>
            <a:endParaRPr lang="en-US" altLang="en-US" smtClean="0"/>
          </a:p>
        </p:txBody>
      </p:sp>
      <p:sp>
        <p:nvSpPr>
          <p:cNvPr id="5123" name="Rectangle 3"/>
          <p:cNvSpPr>
            <a:spLocks noGrp="1" noChangeArrowheads="1"/>
          </p:cNvSpPr>
          <p:nvPr>
            <p:ph type="body" idx="1"/>
          </p:nvPr>
        </p:nvSpPr>
        <p:spPr/>
        <p:txBody>
          <a:bodyPr/>
          <a:lstStyle/>
          <a:p>
            <a:pPr eaLnBrk="1" hangingPunct="1">
              <a:lnSpc>
                <a:spcPct val="90000"/>
              </a:lnSpc>
            </a:pPr>
            <a:r>
              <a:rPr lang="en-US" altLang="en-US" sz="2400" smtClean="0"/>
              <a:t>In general, there are three software maintenance-related entities whose attributes can be subjected to measurement: process, product and resource:</a:t>
            </a:r>
          </a:p>
          <a:p>
            <a:pPr eaLnBrk="1" hangingPunct="1">
              <a:lnSpc>
                <a:spcPct val="90000"/>
              </a:lnSpc>
            </a:pPr>
            <a:r>
              <a:rPr lang="en-US" altLang="en-US" sz="2400" smtClean="0"/>
              <a:t>A </a:t>
            </a:r>
            <a:r>
              <a:rPr lang="en-US" altLang="en-US" sz="2400" b="1" smtClean="0"/>
              <a:t>process </a:t>
            </a:r>
            <a:r>
              <a:rPr lang="en-US" altLang="en-US" sz="2400" smtClean="0"/>
              <a:t>is any software-related activity such as change analysis, specification, design, coding and testing.</a:t>
            </a:r>
          </a:p>
          <a:p>
            <a:pPr eaLnBrk="1" hangingPunct="1">
              <a:lnSpc>
                <a:spcPct val="90000"/>
              </a:lnSpc>
            </a:pPr>
            <a:r>
              <a:rPr lang="en-US" altLang="en-US" sz="2400" smtClean="0"/>
              <a:t>A </a:t>
            </a:r>
            <a:r>
              <a:rPr lang="en-US" altLang="en-US" sz="2400" b="1" smtClean="0"/>
              <a:t>resource </a:t>
            </a:r>
            <a:r>
              <a:rPr lang="en-US" altLang="en-US" sz="2400" smtClean="0"/>
              <a:t>is input to a process, for example personnel, hardware and software.</a:t>
            </a:r>
          </a:p>
          <a:p>
            <a:pPr eaLnBrk="1" hangingPunct="1">
              <a:lnSpc>
                <a:spcPct val="90000"/>
              </a:lnSpc>
            </a:pPr>
            <a:r>
              <a:rPr lang="en-US" altLang="en-US" sz="2400" smtClean="0"/>
              <a:t>A </a:t>
            </a:r>
            <a:r>
              <a:rPr lang="en-US" altLang="en-US" sz="2400" b="1" smtClean="0"/>
              <a:t>product </a:t>
            </a:r>
            <a:r>
              <a:rPr lang="en-US" altLang="en-US" sz="2400" smtClean="0"/>
              <a:t>is any intermediate or final output resulting from a software process such as system documentation (for example, specification and design), program listings, test data, source code and object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4000" b="1" smtClean="0"/>
              <a:t>Resource, Process and Product</a:t>
            </a:r>
          </a:p>
        </p:txBody>
      </p:sp>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36675"/>
            <a:ext cx="7010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b="1" smtClean="0"/>
              <a:t>Attribute</a:t>
            </a:r>
          </a:p>
        </p:txBody>
      </p:sp>
      <p:sp>
        <p:nvSpPr>
          <p:cNvPr id="7171" name="Rectangle 3"/>
          <p:cNvSpPr>
            <a:spLocks noGrp="1" noChangeArrowheads="1"/>
          </p:cNvSpPr>
          <p:nvPr>
            <p:ph type="body" idx="1"/>
          </p:nvPr>
        </p:nvSpPr>
        <p:spPr/>
        <p:txBody>
          <a:bodyPr/>
          <a:lstStyle/>
          <a:p>
            <a:pPr eaLnBrk="1" hangingPunct="1">
              <a:lnSpc>
                <a:spcPct val="90000"/>
              </a:lnSpc>
            </a:pPr>
            <a:r>
              <a:rPr lang="en-US" altLang="en-US" sz="2800" smtClean="0"/>
              <a:t>An </a:t>
            </a:r>
            <a:r>
              <a:rPr lang="en-US" altLang="en-US" sz="2800" b="1" smtClean="0"/>
              <a:t>internal</a:t>
            </a:r>
            <a:r>
              <a:rPr lang="en-US" altLang="en-US" sz="2800" smtClean="0"/>
              <a:t> attribute is one which can be measured in terms of the process, product or resource itself. For example, complexity, modularity and reusability are internal attributes of the source code of a program.</a:t>
            </a:r>
          </a:p>
          <a:p>
            <a:pPr eaLnBrk="1" hangingPunct="1">
              <a:lnSpc>
                <a:spcPct val="90000"/>
              </a:lnSpc>
            </a:pPr>
            <a:r>
              <a:rPr lang="en-US" altLang="en-US" sz="2800" smtClean="0"/>
              <a:t>An </a:t>
            </a:r>
            <a:r>
              <a:rPr lang="en-US" altLang="en-US" sz="2800" b="1" smtClean="0"/>
              <a:t>external</a:t>
            </a:r>
            <a:r>
              <a:rPr lang="en-US" altLang="en-US" sz="2800" smtClean="0"/>
              <a:t> attribute is one which can only be measured with respect to the relation of a process, product or resource to its environment, for example the maintainability of program source code or productivity of software personnel.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3200" b="1" smtClean="0"/>
              <a:t>Software Measure and Software Metric</a:t>
            </a:r>
            <a:endParaRPr lang="en-US" altLang="en-US" sz="3200" smtClean="0"/>
          </a:p>
        </p:txBody>
      </p:sp>
      <p:sp>
        <p:nvSpPr>
          <p:cNvPr id="8195" name="Rectangle 3"/>
          <p:cNvSpPr>
            <a:spLocks noGrp="1" noChangeArrowheads="1"/>
          </p:cNvSpPr>
          <p:nvPr>
            <p:ph type="body" idx="1"/>
          </p:nvPr>
        </p:nvSpPr>
        <p:spPr/>
        <p:txBody>
          <a:bodyPr/>
          <a:lstStyle/>
          <a:p>
            <a:pPr eaLnBrk="1" hangingPunct="1"/>
            <a:r>
              <a:rPr lang="en-US" altLang="en-US" smtClean="0"/>
              <a:t>The result of a software measurement process is known as a software measure.</a:t>
            </a:r>
          </a:p>
          <a:p>
            <a:pPr eaLnBrk="1" hangingPunct="1"/>
            <a:r>
              <a:rPr lang="en-US" altLang="en-US" smtClean="0"/>
              <a:t>An entity can have more than one measure for the same attribute; that is, more than one mapping.</a:t>
            </a:r>
          </a:p>
          <a:p>
            <a:pPr eaLnBrk="1" hangingPunct="1"/>
            <a:r>
              <a:rPr lang="en-US" altLang="en-US" smtClean="0"/>
              <a:t>The terms measure and metric are still being used interchangeably in the literature.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Example</a:t>
            </a:r>
          </a:p>
        </p:txBody>
      </p:sp>
      <p:sp>
        <p:nvSpPr>
          <p:cNvPr id="9219" name="Rectangle 3"/>
          <p:cNvSpPr>
            <a:spLocks noGrp="1" noChangeArrowheads="1"/>
          </p:cNvSpPr>
          <p:nvPr>
            <p:ph type="body" idx="1"/>
          </p:nvPr>
        </p:nvSpPr>
        <p:spPr/>
        <p:txBody>
          <a:bodyPr/>
          <a:lstStyle/>
          <a:p>
            <a:pPr eaLnBrk="1" hangingPunct="1"/>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371600"/>
            <a:ext cx="846772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1143000"/>
          </a:xfrm>
        </p:spPr>
        <p:txBody>
          <a:bodyPr/>
          <a:lstStyle/>
          <a:p>
            <a:pPr eaLnBrk="1" hangingPunct="1"/>
            <a:r>
              <a:rPr lang="en-US" altLang="en-US" sz="3600" b="1" smtClean="0"/>
              <a:t>Objectives of Software Measurement</a:t>
            </a:r>
          </a:p>
        </p:txBody>
      </p:sp>
      <p:sp>
        <p:nvSpPr>
          <p:cNvPr id="10243" name="Rectangle 3"/>
          <p:cNvSpPr>
            <a:spLocks noGrp="1" noChangeArrowheads="1"/>
          </p:cNvSpPr>
          <p:nvPr>
            <p:ph type="body" idx="1"/>
          </p:nvPr>
        </p:nvSpPr>
        <p:spPr>
          <a:xfrm>
            <a:off x="457200" y="1066800"/>
            <a:ext cx="8229600" cy="5410200"/>
          </a:xfrm>
        </p:spPr>
        <p:txBody>
          <a:bodyPr/>
          <a:lstStyle/>
          <a:p>
            <a:pPr eaLnBrk="1" hangingPunct="1">
              <a:lnSpc>
                <a:spcPct val="90000"/>
              </a:lnSpc>
            </a:pPr>
            <a:r>
              <a:rPr lang="en-US" altLang="en-US" sz="1800" b="1" i="1" smtClean="0"/>
              <a:t>Evaluation</a:t>
            </a:r>
            <a:endParaRPr lang="en-US" altLang="en-US" sz="1800" smtClean="0"/>
          </a:p>
          <a:p>
            <a:pPr lvl="1" eaLnBrk="1" hangingPunct="1">
              <a:lnSpc>
                <a:spcPct val="90000"/>
              </a:lnSpc>
            </a:pPr>
            <a:r>
              <a:rPr lang="en-US" altLang="en-US" sz="1600" smtClean="0"/>
              <a:t>There is a need for maintainers to valuate different methods, program libraries and tools before arriving at a decision as to which is best suited to a given task.</a:t>
            </a:r>
          </a:p>
          <a:p>
            <a:pPr eaLnBrk="1" hangingPunct="1">
              <a:lnSpc>
                <a:spcPct val="90000"/>
              </a:lnSpc>
            </a:pPr>
            <a:r>
              <a:rPr lang="en-US" altLang="en-US" sz="1800" b="1" i="1" smtClean="0"/>
              <a:t>Control</a:t>
            </a:r>
          </a:p>
          <a:p>
            <a:pPr lvl="1" eaLnBrk="1" hangingPunct="1">
              <a:lnSpc>
                <a:spcPct val="90000"/>
              </a:lnSpc>
            </a:pPr>
            <a:r>
              <a:rPr lang="en-US" altLang="en-US" sz="1600" smtClean="0"/>
              <a:t>There is a need to control the process of software change to ensure that change requests are dealt with promptly and within budget.</a:t>
            </a:r>
          </a:p>
          <a:p>
            <a:pPr eaLnBrk="1" hangingPunct="1">
              <a:lnSpc>
                <a:spcPct val="90000"/>
              </a:lnSpc>
            </a:pPr>
            <a:r>
              <a:rPr lang="en-US" altLang="en-US" sz="1800" b="1" i="1" smtClean="0"/>
              <a:t>Assessment</a:t>
            </a:r>
          </a:p>
          <a:p>
            <a:pPr lvl="1" eaLnBrk="1" hangingPunct="1">
              <a:lnSpc>
                <a:spcPct val="90000"/>
              </a:lnSpc>
            </a:pPr>
            <a:r>
              <a:rPr lang="en-US" altLang="en-US" sz="1600" smtClean="0"/>
              <a:t>In order to control a process or product, it is important to be able to assess or to characterize it first. For instance, a manager may need to assess a system to determine whether or not it is economically feasible to continue maintaining it.</a:t>
            </a:r>
          </a:p>
          <a:p>
            <a:pPr eaLnBrk="1" hangingPunct="1">
              <a:lnSpc>
                <a:spcPct val="90000"/>
              </a:lnSpc>
            </a:pPr>
            <a:r>
              <a:rPr lang="en-US" altLang="en-US" sz="2000" b="1" i="1" smtClean="0"/>
              <a:t>Improvement </a:t>
            </a:r>
          </a:p>
          <a:p>
            <a:pPr lvl="1" eaLnBrk="1" hangingPunct="1">
              <a:lnSpc>
                <a:spcPct val="90000"/>
              </a:lnSpc>
            </a:pPr>
            <a:r>
              <a:rPr lang="en-US" altLang="en-US" sz="1800" smtClean="0"/>
              <a:t>There is a need to improve various characteristics of the software system or process such as quality and productivity. It is difficult to assess and monitor such improvements without an objective means of measuring the characteristics.</a:t>
            </a:r>
          </a:p>
          <a:p>
            <a:pPr eaLnBrk="1" hangingPunct="1">
              <a:lnSpc>
                <a:spcPct val="90000"/>
              </a:lnSpc>
            </a:pPr>
            <a:r>
              <a:rPr lang="en-US" altLang="en-US" sz="2000" b="1" i="1" smtClean="0"/>
              <a:t>Prediction</a:t>
            </a:r>
          </a:p>
          <a:p>
            <a:pPr lvl="1" eaLnBrk="1" hangingPunct="1">
              <a:lnSpc>
                <a:spcPct val="90000"/>
              </a:lnSpc>
            </a:pPr>
            <a:r>
              <a:rPr lang="en-US" altLang="en-US" sz="1800" smtClean="0"/>
              <a:t>There is a need to make predictions about various aspects of the software product, process and cost. For instance, measures obtained from program code can be used to predict the time required to implement a given change.</a:t>
            </a:r>
          </a:p>
          <a:p>
            <a:pPr lvl="1" eaLnBrk="1" hangingPunct="1">
              <a:lnSpc>
                <a:spcPct val="90000"/>
              </a:lnSpc>
              <a:buFontTx/>
              <a:buNone/>
            </a:pPr>
            <a:endParaRPr lang="en-US" altLang="en-US" sz="16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b="1" smtClean="0"/>
              <a:t>Examples of Software Metrics</a:t>
            </a:r>
          </a:p>
        </p:txBody>
      </p:sp>
      <p:sp>
        <p:nvSpPr>
          <p:cNvPr id="11267" name="Rectangle 3"/>
          <p:cNvSpPr>
            <a:spLocks noGrp="1" noChangeArrowheads="1"/>
          </p:cNvSpPr>
          <p:nvPr>
            <p:ph type="body" idx="1"/>
          </p:nvPr>
        </p:nvSpPr>
        <p:spPr/>
        <p:txBody>
          <a:bodyPr/>
          <a:lstStyle/>
          <a:p>
            <a:pPr eaLnBrk="1" hangingPunct="1">
              <a:lnSpc>
                <a:spcPct val="90000"/>
              </a:lnSpc>
            </a:pPr>
            <a:r>
              <a:rPr lang="en-US" altLang="en-US" sz="2400" b="1" i="1" smtClean="0"/>
              <a:t>Size</a:t>
            </a:r>
          </a:p>
          <a:p>
            <a:pPr eaLnBrk="1" hangingPunct="1">
              <a:lnSpc>
                <a:spcPct val="90000"/>
              </a:lnSpc>
            </a:pPr>
            <a:r>
              <a:rPr lang="en-US" altLang="en-US" sz="2400" smtClean="0"/>
              <a:t>One of the commonest ways of measuring the size of a program is by counting the number of lines of code. </a:t>
            </a:r>
          </a:p>
          <a:p>
            <a:pPr eaLnBrk="1" hangingPunct="1">
              <a:lnSpc>
                <a:spcPct val="90000"/>
              </a:lnSpc>
            </a:pPr>
            <a:r>
              <a:rPr lang="en-US" altLang="en-US" sz="2400" smtClean="0"/>
              <a:t>Usually expressed in thousands of lines of code (KLOC).</a:t>
            </a:r>
          </a:p>
          <a:p>
            <a:pPr eaLnBrk="1" hangingPunct="1">
              <a:lnSpc>
                <a:spcPct val="90000"/>
              </a:lnSpc>
            </a:pPr>
            <a:r>
              <a:rPr lang="en-US" altLang="en-US" sz="2400" smtClean="0"/>
              <a:t>During maintenance, the focus is on the 'delta' lines of code: the number of lines of code that have been added or modified during a maintenance process. </a:t>
            </a:r>
          </a:p>
          <a:p>
            <a:pPr eaLnBrk="1" hangingPunct="1">
              <a:lnSpc>
                <a:spcPct val="90000"/>
              </a:lnSpc>
            </a:pPr>
            <a:r>
              <a:rPr lang="en-US" altLang="en-US" sz="2400" smtClean="0"/>
              <a:t>Easy to determine and also correlates strongly with other measures such as effort and error density.</a:t>
            </a:r>
          </a:p>
          <a:p>
            <a:pPr eaLnBrk="1" hangingPunct="1">
              <a:lnSpc>
                <a:spcPct val="90000"/>
              </a:lnSpc>
            </a:pPr>
            <a:r>
              <a:rPr lang="en-US" altLang="en-US" sz="2400" smtClean="0"/>
              <a:t>No standards for LOC measurement and it is dependent on the programming language in question.</a:t>
            </a:r>
          </a:p>
          <a:p>
            <a:pPr eaLnBrk="1" hangingPunct="1">
              <a:lnSpc>
                <a:spcPct val="90000"/>
              </a:lnSpc>
            </a:pPr>
            <a:r>
              <a:rPr lang="en-US" altLang="en-US" sz="2400" smtClean="0"/>
              <a:t>Too simple and does not reflect cost or productivity.</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1649</TotalTime>
  <Words>2425</Words>
  <Application>Microsoft Office PowerPoint</Application>
  <PresentationFormat>On-screen Show (4:3)</PresentationFormat>
  <Paragraphs>154</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Default Design</vt:lpstr>
      <vt:lpstr>Equation</vt:lpstr>
      <vt:lpstr>PowerPoint Presentation</vt:lpstr>
      <vt:lpstr>The Importance of Integrity in Measurement</vt:lpstr>
      <vt:lpstr>Software Measurement</vt:lpstr>
      <vt:lpstr>Resource, Process and Product</vt:lpstr>
      <vt:lpstr>Attribute</vt:lpstr>
      <vt:lpstr>Software Measure and Software Metric</vt:lpstr>
      <vt:lpstr>Example</vt:lpstr>
      <vt:lpstr>Objectives of Software Measurement</vt:lpstr>
      <vt:lpstr>Examples of Software Metrics</vt:lpstr>
      <vt:lpstr>Examples of Software Metrics</vt:lpstr>
      <vt:lpstr>McCabe's Cyclomatic Complexity</vt:lpstr>
      <vt:lpstr>McCabe's Cyclomatic Complexity</vt:lpstr>
      <vt:lpstr>McCabe's Cyclomatic Complexity</vt:lpstr>
      <vt:lpstr>Object Oriented Software Metric</vt:lpstr>
      <vt:lpstr>Weighted Methods per Class (WMC)</vt:lpstr>
      <vt:lpstr>Depth of Inheritance Tree (DIT) </vt:lpstr>
      <vt:lpstr>Number of Children (NOC) </vt:lpstr>
      <vt:lpstr>Coupling between Classes (CBC) </vt:lpstr>
      <vt:lpstr>Lack of Cohesion in Methods (LCOM) </vt:lpstr>
      <vt:lpstr>Quality</vt:lpstr>
      <vt:lpstr>Product Quality</vt:lpstr>
      <vt:lpstr>Process Quality</vt:lpstr>
      <vt:lpstr>Process Quality</vt:lpstr>
      <vt:lpstr>Understandability</vt:lpstr>
      <vt:lpstr>Maintainability</vt:lpstr>
      <vt:lpstr>Cost Estimation</vt:lpstr>
      <vt:lpstr>Guidelines for Selecting Maintenance Measures</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Manzur H Khan</dc:creator>
  <cp:lastModifiedBy>Teacher</cp:lastModifiedBy>
  <cp:revision>254</cp:revision>
  <dcterms:created xsi:type="dcterms:W3CDTF">2008-09-20T06:55:37Z</dcterms:created>
  <dcterms:modified xsi:type="dcterms:W3CDTF">2018-07-08T18:26:19Z</dcterms:modified>
</cp:coreProperties>
</file>