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Lst>
  <p:notesMasterIdLst>
    <p:notesMasterId r:id="rId32"/>
  </p:notesMasterIdLst>
  <p:sldIdLst>
    <p:sldId id="256"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5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4415" autoAdjust="0"/>
  </p:normalViewPr>
  <p:slideViewPr>
    <p:cSldViewPr>
      <p:cViewPr>
        <p:scale>
          <a:sx n="100" d="100"/>
          <a:sy n="100" d="100"/>
        </p:scale>
        <p:origin x="-516" y="4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10/8/2019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6C66AA5D-2D96-4E82-95CC-2B40D03E4E64}" type="datetime1">
              <a:rPr lang="en-US" smtClean="0"/>
              <a:pPr>
                <a:defRPr/>
              </a:pPr>
              <a:t>10/8/2019</a:t>
            </a:fld>
            <a:endParaRPr lang="en-US"/>
          </a:p>
        </p:txBody>
      </p:sp>
      <p:sp>
        <p:nvSpPr>
          <p:cNvPr id="19" name="Footer Placeholder 18"/>
          <p:cNvSpPr>
            <a:spLocks noGrp="1"/>
          </p:cNvSpPr>
          <p:nvPr>
            <p:ph type="ftr" sz="quarter" idx="11"/>
          </p:nvPr>
        </p:nvSpPr>
        <p:spPr/>
        <p:txBody>
          <a:bodyPr/>
          <a:lstStyle/>
          <a:p>
            <a:pPr>
              <a:defRPr/>
            </a:pPr>
            <a:r>
              <a:rPr lang="en-US" smtClean="0"/>
              <a:t>Syed Ishteaque Ahmed ::: OOSAD (D) ::: Fall 2012-2013</a:t>
            </a:r>
            <a:endParaRPr lang="en-US" dirty="0"/>
          </a:p>
        </p:txBody>
      </p:sp>
      <p:sp>
        <p:nvSpPr>
          <p:cNvPr id="27" name="Slide Number Placeholder 26"/>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6557D69-1B3F-4A74-8552-6ACD6B433F38}" type="datetime1">
              <a:rPr lang="en-US" smtClean="0"/>
              <a:pPr>
                <a:defRPr/>
              </a:pPr>
              <a:t>10/8/2019</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FE1367B-9E60-4055-8686-01768A727FF4}" type="datetime1">
              <a:rPr lang="en-US" smtClean="0"/>
              <a:pPr>
                <a:defRPr/>
              </a:pPr>
              <a:t>10/8/2019</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E775BC7-A9AF-4FAE-85FF-0A8C67E61D61}" type="datetime1">
              <a:rPr lang="en-US" smtClean="0"/>
              <a:pPr>
                <a:defRPr/>
              </a:pPr>
              <a:t>10/8/2019</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484BE4EE-F175-4C76-8653-DBE4D60B6915}" type="datetime1">
              <a:rPr lang="en-US" smtClean="0"/>
              <a:pPr>
                <a:defRPr/>
              </a:pPr>
              <a:t>10/8/2019</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86148A30-5698-46B4-BAE3-48679DA9A2E8}" type="datetime1">
              <a:rPr lang="en-US" smtClean="0"/>
              <a:pPr>
                <a:defRPr/>
              </a:pPr>
              <a:t>10/8/2019</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8BB459E2-88DE-4B97-B15B-8D705531F98D}" type="datetime1">
              <a:rPr lang="en-US" smtClean="0"/>
              <a:pPr>
                <a:defRPr/>
              </a:pPr>
              <a:t>10/8/2019</a:t>
            </a:fld>
            <a:endParaRPr lang="en-US"/>
          </a:p>
        </p:txBody>
      </p:sp>
      <p:sp>
        <p:nvSpPr>
          <p:cNvPr id="8" name="Footer Placeholder 7"/>
          <p:cNvSpPr>
            <a:spLocks noGrp="1"/>
          </p:cNvSpPr>
          <p:nvPr>
            <p:ph type="ftr" sz="quarter" idx="11"/>
          </p:nvPr>
        </p:nvSpPr>
        <p:spPr/>
        <p:txBody>
          <a:bodyPr/>
          <a:lstStyle/>
          <a:p>
            <a:pPr>
              <a:defRPr/>
            </a:pPr>
            <a:r>
              <a:rPr lang="en-US" smtClean="0"/>
              <a:t>Syed Ishteaque Ahmed ::: OOSAD (D) ::: Fall 2012-2013</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0"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E0B7D748-E063-4A9A-BCC7-78D91F3E8F9E}" type="datetime1">
              <a:rPr lang="en-US" smtClean="0"/>
              <a:pPr>
                <a:defRPr/>
              </a:pPr>
              <a:t>10/8/2019</a:t>
            </a:fld>
            <a:endParaRPr lang="en-US"/>
          </a:p>
        </p:txBody>
      </p:sp>
      <p:sp>
        <p:nvSpPr>
          <p:cNvPr id="4" name="Footer Placeholder 3"/>
          <p:cNvSpPr>
            <a:spLocks noGrp="1"/>
          </p:cNvSpPr>
          <p:nvPr>
            <p:ph type="ftr" sz="quarter" idx="11"/>
          </p:nvPr>
        </p:nvSpPr>
        <p:spPr/>
        <p:txBody>
          <a:bodyPr/>
          <a:lstStyle/>
          <a:p>
            <a:pPr>
              <a:defRPr/>
            </a:pPr>
            <a:r>
              <a:rPr lang="en-US" smtClean="0"/>
              <a:t>Syed Ishteaque Ahmed ::: OOSAD (D) ::: Fall 2012-2013</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55202E-C39B-4361-84EB-DB378CA64C5E}" type="datetime1">
              <a:rPr lang="en-US" smtClean="0"/>
              <a:pPr>
                <a:defRPr/>
              </a:pPr>
              <a:t>10/8/2019</a:t>
            </a:fld>
            <a:endParaRPr lang="en-US"/>
          </a:p>
        </p:txBody>
      </p:sp>
      <p:sp>
        <p:nvSpPr>
          <p:cNvPr id="3" name="Footer Placeholder 2"/>
          <p:cNvSpPr>
            <a:spLocks noGrp="1"/>
          </p:cNvSpPr>
          <p:nvPr>
            <p:ph type="ftr" sz="quarter" idx="11"/>
          </p:nvPr>
        </p:nvSpPr>
        <p:spPr/>
        <p:txBody>
          <a:bodyPr/>
          <a:lstStyle/>
          <a:p>
            <a:pPr>
              <a:defRPr/>
            </a:pPr>
            <a:r>
              <a:rPr lang="en-US" smtClean="0"/>
              <a:t>Syed Ishteaque Ahmed ::: OOSAD (D) ::: Fall 2012-2013</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BBEDB73A-9CFE-49CD-93AE-408F53D7ECA5}" type="datetime1">
              <a:rPr lang="en-US" smtClean="0"/>
              <a:pPr>
                <a:defRPr/>
              </a:pPr>
              <a:t>10/8/2019</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93BFFCF1-6EA6-40F4-9EB6-825EBB4BE35A}" type="datetime1">
              <a:rPr lang="en-US" smtClean="0"/>
              <a:pPr>
                <a:defRPr/>
              </a:pPr>
              <a:t>10/8/2019</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D9296FF-547C-4ED3-B082-2830820853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9B0FC39-DE67-40BC-9A11-791093A29B2B}" type="datetime1">
              <a:rPr lang="en-US" smtClean="0"/>
              <a:pPr>
                <a:defRPr/>
              </a:pPr>
              <a:t>10/8/2019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Syed Ishteaque Ahmed ::: OOSAD (D) ::: Fall 2012-2013</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AB3C6-BE4E-44BD-AA93-F10D57E4A54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descr="C:\Users\siahmed\Desktop\images\Untitled-1_03.png"/>
          <p:cNvPicPr>
            <a:picLocks noChangeAspect="1" noChangeArrowheads="1"/>
          </p:cNvPicPr>
          <p:nvPr userDrawn="1"/>
        </p:nvPicPr>
        <p:blipFill>
          <a:blip r:embed="rId13" cstate="print"/>
          <a:srcRect/>
          <a:stretch>
            <a:fillRect/>
          </a:stretch>
        </p:blipFill>
        <p:spPr bwMode="auto">
          <a:xfrm>
            <a:off x="-27709" y="1"/>
            <a:ext cx="942109" cy="914400"/>
          </a:xfrm>
          <a:prstGeom prst="rect">
            <a:avLst/>
          </a:prstGeom>
          <a:noFill/>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200400" y="838200"/>
            <a:ext cx="5943600" cy="1470025"/>
          </a:xfrm>
        </p:spPr>
        <p:txBody>
          <a:bodyPr>
            <a:normAutofit fontScale="90000"/>
          </a:bodyPr>
          <a:lstStyle/>
          <a:p>
            <a:r>
              <a:rPr lang="en-US" dirty="0" smtClean="0"/>
              <a:t>CRC &amp; Class Diagram</a:t>
            </a:r>
          </a:p>
        </p:txBody>
      </p:sp>
      <p:sp>
        <p:nvSpPr>
          <p:cNvPr id="3" name="Subtitle 2"/>
          <p:cNvSpPr>
            <a:spLocks noGrp="1"/>
          </p:cNvSpPr>
          <p:nvPr>
            <p:ph type="subTitle" idx="1"/>
          </p:nvPr>
        </p:nvSpPr>
        <p:spPr>
          <a:xfrm>
            <a:off x="2743200" y="2514600"/>
            <a:ext cx="6400800" cy="1752600"/>
          </a:xfrm>
        </p:spPr>
        <p:txBody>
          <a:bodyPr rtlCol="0">
            <a:normAutofit/>
          </a:bodyPr>
          <a:lstStyle/>
          <a:p>
            <a:pPr fontAlgn="auto">
              <a:spcAft>
                <a:spcPts val="0"/>
              </a:spcAft>
              <a:buFont typeface="Arial" pitchFamily="34" charset="0"/>
              <a:buNone/>
              <a:defRPr/>
            </a:pP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The Class Diagram</a:t>
            </a:r>
          </a:p>
        </p:txBody>
      </p:sp>
      <p:sp>
        <p:nvSpPr>
          <p:cNvPr id="14339" name="Content Placeholder 2"/>
          <p:cNvSpPr>
            <a:spLocks noGrp="1"/>
          </p:cNvSpPr>
          <p:nvPr>
            <p:ph idx="1"/>
          </p:nvPr>
        </p:nvSpPr>
        <p:spPr/>
        <p:txBody>
          <a:bodyPr/>
          <a:lstStyle/>
          <a:p>
            <a:r>
              <a:rPr lang="en-US" smtClean="0"/>
              <a:t>The Class diagram represents classes, their component parts, and the way in which classes of objects are related to one another.</a:t>
            </a:r>
          </a:p>
          <a:p>
            <a:pPr>
              <a:buFont typeface="Wingdings 2" pitchFamily="18" charset="2"/>
              <a:buNone/>
            </a:pPr>
            <a:endParaRPr lang="en-US" smtClean="0"/>
          </a:p>
          <a:p>
            <a:r>
              <a:rPr lang="en-US" smtClean="0"/>
              <a:t>The Class diagram includes attributes, operations, stereotypes, properties, associations, and inheritance.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spTree>
    <p:extLst>
      <p:ext uri="{BB962C8B-B14F-4D97-AF65-F5344CB8AC3E}">
        <p14:creationId xmlns:p14="http://schemas.microsoft.com/office/powerpoint/2010/main" val="401379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228600"/>
            <a:ext cx="8229600" cy="1143000"/>
          </a:xfrm>
        </p:spPr>
        <p:txBody>
          <a:bodyPr/>
          <a:lstStyle/>
          <a:p>
            <a:r>
              <a:rPr lang="en-US" dirty="0" smtClean="0"/>
              <a:t>The Class Diagram (</a:t>
            </a:r>
            <a:r>
              <a:rPr lang="en-US" dirty="0" err="1" smtClean="0"/>
              <a:t>cntd</a:t>
            </a:r>
            <a:r>
              <a:rPr lang="en-US" dirty="0" smtClean="0"/>
              <a:t>.)</a:t>
            </a:r>
          </a:p>
        </p:txBody>
      </p:sp>
      <p:sp>
        <p:nvSpPr>
          <p:cNvPr id="15363" name="Content Placeholder 2"/>
          <p:cNvSpPr>
            <a:spLocks noGrp="1"/>
          </p:cNvSpPr>
          <p:nvPr>
            <p:ph idx="1"/>
          </p:nvPr>
        </p:nvSpPr>
        <p:spPr>
          <a:xfrm>
            <a:off x="838200" y="838200"/>
            <a:ext cx="8229600" cy="5181600"/>
          </a:xfrm>
        </p:spPr>
        <p:txBody>
          <a:bodyPr/>
          <a:lstStyle/>
          <a:p>
            <a:r>
              <a:rPr lang="en-US" sz="1800" b="1" dirty="0" smtClean="0"/>
              <a:t>Attributes</a:t>
            </a:r>
            <a:r>
              <a:rPr lang="en-US" sz="1800" dirty="0" smtClean="0"/>
              <a:t> describe the appearance and knowledge of a class of objects.</a:t>
            </a:r>
          </a:p>
          <a:p>
            <a:pPr>
              <a:buFont typeface="Wingdings 2" pitchFamily="18" charset="2"/>
              <a:buNone/>
            </a:pPr>
            <a:endParaRPr lang="en-US" sz="1800" dirty="0" smtClean="0"/>
          </a:p>
          <a:p>
            <a:r>
              <a:rPr lang="en-US" sz="1800" b="1" dirty="0" smtClean="0"/>
              <a:t>Operations </a:t>
            </a:r>
            <a:r>
              <a:rPr lang="en-US" sz="1800" dirty="0" smtClean="0"/>
              <a:t>define the behavior that a class of objects can manifest.</a:t>
            </a:r>
          </a:p>
          <a:p>
            <a:pPr>
              <a:buFont typeface="Wingdings 2" pitchFamily="18" charset="2"/>
              <a:buNone/>
            </a:pPr>
            <a:endParaRPr lang="en-US" sz="1800" dirty="0" smtClean="0"/>
          </a:p>
          <a:p>
            <a:r>
              <a:rPr lang="en-US" sz="1800" b="1" dirty="0" smtClean="0"/>
              <a:t>Stereotypes</a:t>
            </a:r>
            <a:r>
              <a:rPr lang="en-US" sz="1800" dirty="0" smtClean="0"/>
              <a:t> help you understand this type of object in the context of other classes of objects with similar roles within the system’s design.</a:t>
            </a:r>
          </a:p>
          <a:p>
            <a:pPr>
              <a:buFont typeface="Wingdings 2" pitchFamily="18" charset="2"/>
              <a:buNone/>
            </a:pPr>
            <a:endParaRPr lang="en-US" sz="1800" dirty="0" smtClean="0"/>
          </a:p>
          <a:p>
            <a:r>
              <a:rPr lang="en-US" sz="1800" b="1" dirty="0" smtClean="0"/>
              <a:t>Properties</a:t>
            </a:r>
            <a:r>
              <a:rPr lang="en-US" sz="1800" dirty="0" smtClean="0"/>
              <a:t> provide a way to track the maintenance and status of the class definition.</a:t>
            </a:r>
          </a:p>
          <a:p>
            <a:pPr>
              <a:buFont typeface="Wingdings 2" pitchFamily="18" charset="2"/>
              <a:buNone/>
            </a:pPr>
            <a:endParaRPr lang="en-US" sz="1800" dirty="0" smtClean="0"/>
          </a:p>
          <a:p>
            <a:r>
              <a:rPr lang="en-US" sz="1800" b="1" dirty="0" smtClean="0"/>
              <a:t>Association</a:t>
            </a:r>
            <a:r>
              <a:rPr lang="en-US" sz="1800" dirty="0" smtClean="0"/>
              <a:t> is just a formal term for a type of relationship that this type of object may participate in. Associations may come in many variations, including simple, aggregate and composite, qualified, and reflexive.</a:t>
            </a:r>
          </a:p>
          <a:p>
            <a:pPr>
              <a:buFont typeface="Wingdings 2" pitchFamily="18" charset="2"/>
              <a:buNone/>
            </a:pPr>
            <a:endParaRPr lang="en-US" sz="1800" dirty="0" smtClean="0"/>
          </a:p>
          <a:p>
            <a:r>
              <a:rPr lang="en-US" sz="1800" b="1" dirty="0" smtClean="0"/>
              <a:t>Inheritance</a:t>
            </a:r>
            <a:r>
              <a:rPr lang="en-US" sz="1800" dirty="0" smtClean="0"/>
              <a:t> allows you to organize the class definitions to simplify and facilitate their implementation.</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spTree>
    <p:extLst>
      <p:ext uri="{BB962C8B-B14F-4D97-AF65-F5344CB8AC3E}">
        <p14:creationId xmlns:p14="http://schemas.microsoft.com/office/powerpoint/2010/main" val="26894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2400"/>
            <a:ext cx="8229600" cy="990600"/>
          </a:xfrm>
        </p:spPr>
        <p:txBody>
          <a:bodyPr/>
          <a:lstStyle/>
          <a:p>
            <a:r>
              <a:rPr lang="en-US" dirty="0" smtClean="0"/>
              <a:t>The Class Diagram (</a:t>
            </a:r>
            <a:r>
              <a:rPr lang="en-US" dirty="0" err="1" smtClean="0"/>
              <a:t>cntd</a:t>
            </a:r>
            <a:r>
              <a:rPr lang="en-US" dirty="0" smtClean="0"/>
              <a:t>.)</a:t>
            </a:r>
          </a:p>
        </p:txBody>
      </p:sp>
      <p:sp>
        <p:nvSpPr>
          <p:cNvPr id="16387" name="Content Placeholder 2"/>
          <p:cNvSpPr>
            <a:spLocks noGrp="1"/>
          </p:cNvSpPr>
          <p:nvPr>
            <p:ph idx="1"/>
          </p:nvPr>
        </p:nvSpPr>
        <p:spPr>
          <a:xfrm>
            <a:off x="457200" y="1295400"/>
            <a:ext cx="8229600" cy="2255837"/>
          </a:xfrm>
        </p:spPr>
        <p:txBody>
          <a:bodyPr/>
          <a:lstStyle/>
          <a:p>
            <a:r>
              <a:rPr lang="en-US" sz="1800" dirty="0" smtClean="0"/>
              <a:t>Although other diagrams are necessary, remember that their primary purpose is to support the construction and testing of the Class diagram. </a:t>
            </a:r>
          </a:p>
          <a:p>
            <a:pPr>
              <a:buFont typeface="Wingdings 2" pitchFamily="18" charset="2"/>
              <a:buNone/>
            </a:pPr>
            <a:endParaRPr lang="en-US" sz="1800" dirty="0" smtClean="0"/>
          </a:p>
          <a:p>
            <a:r>
              <a:rPr lang="en-US" sz="1800" dirty="0" smtClean="0"/>
              <a:t>Whenever another diagram reveals new or modified information about a class, the Class diagram must be updated to include the new information. If this new information is not passed on to the Class diagram, it will not be reflected in your code.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12</a:t>
            </a:fld>
            <a:endParaRPr lang="en-US"/>
          </a:p>
        </p:txBody>
      </p:sp>
      <p:pic>
        <p:nvPicPr>
          <p:cNvPr id="1638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398837"/>
            <a:ext cx="4953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50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r>
              <a:rPr lang="en-US" dirty="0" smtClean="0"/>
              <a:t>Class vs. Object Diagram</a:t>
            </a:r>
          </a:p>
        </p:txBody>
      </p:sp>
      <p:sp>
        <p:nvSpPr>
          <p:cNvPr id="17411" name="Content Placeholder 2"/>
          <p:cNvSpPr>
            <a:spLocks noGrp="1"/>
          </p:cNvSpPr>
          <p:nvPr>
            <p:ph idx="1"/>
          </p:nvPr>
        </p:nvSpPr>
        <p:spPr>
          <a:xfrm>
            <a:off x="685800" y="1447800"/>
            <a:ext cx="8229600" cy="4160837"/>
          </a:xfrm>
        </p:spPr>
        <p:txBody>
          <a:bodyPr/>
          <a:lstStyle/>
          <a:p>
            <a:r>
              <a:rPr lang="en-US" sz="2000" dirty="0" smtClean="0"/>
              <a:t>The class defines the </a:t>
            </a:r>
            <a:r>
              <a:rPr lang="en-US" sz="2000" i="1" dirty="0" smtClean="0"/>
              <a:t>rules; the objects express the facts.</a:t>
            </a:r>
          </a:p>
          <a:p>
            <a:pPr>
              <a:buFont typeface="Wingdings 2" pitchFamily="18" charset="2"/>
              <a:buNone/>
            </a:pPr>
            <a:endParaRPr lang="en-US" sz="2000" dirty="0" smtClean="0"/>
          </a:p>
          <a:p>
            <a:r>
              <a:rPr lang="en-US" sz="2000" dirty="0" smtClean="0"/>
              <a:t>The class defines what </a:t>
            </a:r>
            <a:r>
              <a:rPr lang="en-US" sz="2000" i="1" dirty="0" smtClean="0"/>
              <a:t>can be; the object describes what is.</a:t>
            </a:r>
          </a:p>
          <a:p>
            <a:pPr>
              <a:buFont typeface="Wingdings 2" pitchFamily="18" charset="2"/>
              <a:buNone/>
            </a:pPr>
            <a:endParaRPr lang="en-US" sz="2000" i="1" dirty="0" smtClean="0"/>
          </a:p>
          <a:p>
            <a:pPr>
              <a:buFont typeface="Wingdings 2" pitchFamily="18" charset="2"/>
              <a:buNone/>
            </a:pPr>
            <a:endParaRPr lang="en-US" sz="2000" i="1" dirty="0" smtClean="0"/>
          </a:p>
          <a:p>
            <a:r>
              <a:rPr lang="en-US" sz="2000" dirty="0" smtClean="0"/>
              <a:t>If the Class diagram says, “This is the way things should be,” but the Object diagram graphically demonstrates that “it just </a:t>
            </a:r>
            <a:r>
              <a:rPr lang="en-US" sz="2000" dirty="0" err="1" smtClean="0"/>
              <a:t>ain’t</a:t>
            </a:r>
            <a:r>
              <a:rPr lang="en-US" sz="2000" dirty="0" smtClean="0"/>
              <a:t> so,” then you have a very specific problem to track down. The reverse is true, too. </a:t>
            </a:r>
          </a:p>
          <a:p>
            <a:pPr>
              <a:buFont typeface="Wingdings 2" pitchFamily="18" charset="2"/>
              <a:buNone/>
            </a:pPr>
            <a:endParaRPr lang="en-US" sz="2000" dirty="0" smtClean="0"/>
          </a:p>
          <a:p>
            <a:r>
              <a:rPr lang="en-US" sz="2000" dirty="0" smtClean="0"/>
              <a:t>The Object diagram can confirm that everything is working as it should.</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13</a:t>
            </a:fld>
            <a:endParaRPr lang="en-US"/>
          </a:p>
        </p:txBody>
      </p:sp>
    </p:spTree>
    <p:extLst>
      <p:ext uri="{BB962C8B-B14F-4D97-AF65-F5344CB8AC3E}">
        <p14:creationId xmlns:p14="http://schemas.microsoft.com/office/powerpoint/2010/main" val="149691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r>
              <a:rPr lang="en-US" dirty="0" smtClean="0"/>
              <a:t>The Class Diagram (</a:t>
            </a:r>
            <a:r>
              <a:rPr lang="en-US" dirty="0" err="1" smtClean="0"/>
              <a:t>cntd</a:t>
            </a:r>
            <a:r>
              <a:rPr lang="en-US" dirty="0" smtClean="0"/>
              <a:t>.)</a:t>
            </a:r>
          </a:p>
        </p:txBody>
      </p:sp>
      <p:sp>
        <p:nvSpPr>
          <p:cNvPr id="18435" name="Content Placeholder 2"/>
          <p:cNvSpPr>
            <a:spLocks noGrp="1"/>
          </p:cNvSpPr>
          <p:nvPr>
            <p:ph idx="1"/>
          </p:nvPr>
        </p:nvSpPr>
        <p:spPr>
          <a:xfrm>
            <a:off x="609600" y="1447800"/>
            <a:ext cx="8229600" cy="4160837"/>
          </a:xfrm>
        </p:spPr>
        <p:txBody>
          <a:bodyPr/>
          <a:lstStyle/>
          <a:p>
            <a:r>
              <a:rPr lang="en-US" sz="2000" dirty="0" smtClean="0"/>
              <a:t>The class symbol is comprised of three compartments (rectangular spaces) that contain distinct information needed to describe the properties of a single type of object.</a:t>
            </a:r>
          </a:p>
          <a:p>
            <a:pPr lvl="1">
              <a:buFont typeface="Wingdings 2" pitchFamily="18" charset="2"/>
              <a:buNone/>
            </a:pPr>
            <a:endParaRPr lang="en-US" sz="2000" dirty="0" smtClean="0"/>
          </a:p>
          <a:p>
            <a:pPr lvl="1"/>
            <a:r>
              <a:rPr lang="en-US" sz="2000" dirty="0" smtClean="0"/>
              <a:t>The name compartment uniquely defines a class (a type of object) within a package. Consequently, classes may have the same name if they reside in different packages.</a:t>
            </a:r>
          </a:p>
          <a:p>
            <a:pPr lvl="1">
              <a:buFont typeface="Wingdings 2" pitchFamily="18" charset="2"/>
              <a:buNone/>
            </a:pPr>
            <a:endParaRPr lang="en-US" sz="2000" dirty="0" smtClean="0"/>
          </a:p>
          <a:p>
            <a:pPr lvl="1"/>
            <a:r>
              <a:rPr lang="en-US" sz="2000" dirty="0" smtClean="0"/>
              <a:t>The attribute compartment contains all the data definitions.</a:t>
            </a:r>
          </a:p>
          <a:p>
            <a:pPr lvl="1">
              <a:buFont typeface="Wingdings 2" pitchFamily="18" charset="2"/>
              <a:buNone/>
            </a:pPr>
            <a:endParaRPr lang="en-US" sz="2000" dirty="0" smtClean="0"/>
          </a:p>
          <a:p>
            <a:pPr lvl="1"/>
            <a:r>
              <a:rPr lang="en-US" sz="2000" dirty="0" smtClean="0"/>
              <a:t>The operations compartment contains a definition for each behavior supported by this type of object.</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14</a:t>
            </a:fld>
            <a:endParaRPr lang="en-US"/>
          </a:p>
        </p:txBody>
      </p:sp>
    </p:spTree>
    <p:extLst>
      <p:ext uri="{BB962C8B-B14F-4D97-AF65-F5344CB8AC3E}">
        <p14:creationId xmlns:p14="http://schemas.microsoft.com/office/powerpoint/2010/main" val="318539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229600" cy="1143000"/>
          </a:xfrm>
        </p:spPr>
        <p:txBody>
          <a:bodyPr/>
          <a:lstStyle/>
          <a:p>
            <a:r>
              <a:rPr lang="en-US" dirty="0" smtClean="0"/>
              <a:t>Class Diagram ::: ATTRIBUTE</a:t>
            </a:r>
          </a:p>
        </p:txBody>
      </p:sp>
      <p:sp>
        <p:nvSpPr>
          <p:cNvPr id="19459" name="Content Placeholder 2"/>
          <p:cNvSpPr>
            <a:spLocks noGrp="1"/>
          </p:cNvSpPr>
          <p:nvPr>
            <p:ph idx="1"/>
          </p:nvPr>
        </p:nvSpPr>
        <p:spPr>
          <a:xfrm>
            <a:off x="609600" y="1447800"/>
            <a:ext cx="8229600" cy="4160837"/>
          </a:xfrm>
        </p:spPr>
        <p:txBody>
          <a:bodyPr/>
          <a:lstStyle/>
          <a:p>
            <a:r>
              <a:rPr lang="en-US" sz="2000" dirty="0" smtClean="0"/>
              <a:t>An attribute describes a piece of information that an object owns or knows about itself.</a:t>
            </a:r>
          </a:p>
          <a:p>
            <a:r>
              <a:rPr lang="en-US" sz="2000" dirty="0" smtClean="0"/>
              <a:t>Attribute visibility:</a:t>
            </a:r>
          </a:p>
          <a:p>
            <a:pPr lvl="1"/>
            <a:r>
              <a:rPr lang="en-US" sz="1800" b="1" dirty="0" smtClean="0"/>
              <a:t>Public (+)</a:t>
            </a:r>
            <a:r>
              <a:rPr lang="en-US" sz="1800" dirty="0" smtClean="0"/>
              <a:t> visibility allows access to objects of all other classes.</a:t>
            </a:r>
          </a:p>
          <a:p>
            <a:pPr lvl="1"/>
            <a:r>
              <a:rPr lang="en-US" sz="1800" b="1" dirty="0" smtClean="0"/>
              <a:t>Private (-)</a:t>
            </a:r>
            <a:r>
              <a:rPr lang="en-US" sz="1800" dirty="0" smtClean="0"/>
              <a:t> visibility limits access to within the class itself. For example, only operations of the class have access to a private attribute.</a:t>
            </a:r>
          </a:p>
          <a:p>
            <a:pPr lvl="1"/>
            <a:r>
              <a:rPr lang="en-US" sz="1800" b="1" dirty="0" smtClean="0"/>
              <a:t>Protected (#)</a:t>
            </a:r>
            <a:r>
              <a:rPr lang="en-US" sz="1800" dirty="0" smtClean="0"/>
              <a:t> visibility allows access by subclasses. In the case of generalizations (inheritance), subclasses must have access to the attributes and operations of the superclass or they cannot be inherited.</a:t>
            </a:r>
          </a:p>
          <a:p>
            <a:pPr lvl="1"/>
            <a:r>
              <a:rPr lang="en-US" sz="1800" b="1" dirty="0" smtClean="0"/>
              <a:t>Package (~)</a:t>
            </a:r>
            <a:r>
              <a:rPr lang="en-US" sz="1800" dirty="0" smtClean="0"/>
              <a:t> visibility allows access to other objects in the same package.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15</a:t>
            </a:fld>
            <a:endParaRPr lang="en-US"/>
          </a:p>
        </p:txBody>
      </p:sp>
    </p:spTree>
    <p:extLst>
      <p:ext uri="{BB962C8B-B14F-4D97-AF65-F5344CB8AC3E}">
        <p14:creationId xmlns:p14="http://schemas.microsoft.com/office/powerpoint/2010/main" val="218594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1143000"/>
          </a:xfrm>
        </p:spPr>
        <p:txBody>
          <a:bodyPr/>
          <a:lstStyle/>
          <a:p>
            <a:r>
              <a:rPr lang="en-US" dirty="0" smtClean="0"/>
              <a:t>::: ATTRIBUTE</a:t>
            </a:r>
          </a:p>
        </p:txBody>
      </p:sp>
      <p:sp>
        <p:nvSpPr>
          <p:cNvPr id="20483" name="Content Placeholder 2"/>
          <p:cNvSpPr>
            <a:spLocks noGrp="1"/>
          </p:cNvSpPr>
          <p:nvPr>
            <p:ph idx="1"/>
          </p:nvPr>
        </p:nvSpPr>
        <p:spPr>
          <a:xfrm>
            <a:off x="533400" y="1219200"/>
            <a:ext cx="8229600" cy="4525963"/>
          </a:xfrm>
        </p:spPr>
        <p:txBody>
          <a:bodyPr/>
          <a:lstStyle/>
          <a:p>
            <a:pPr algn="ctr">
              <a:buFont typeface="Wingdings 2" pitchFamily="18" charset="2"/>
              <a:buNone/>
            </a:pPr>
            <a:r>
              <a:rPr lang="en-US" sz="3200" b="1" dirty="0" smtClean="0"/>
              <a:t>visibility / attribute name : data type = default value {constraints}</a:t>
            </a:r>
            <a:endParaRPr lang="en-US" sz="1800" b="1" dirty="0" smtClean="0"/>
          </a:p>
          <a:p>
            <a:pPr>
              <a:buFont typeface="Wingdings 2" pitchFamily="18" charset="2"/>
              <a:buNone/>
            </a:pPr>
            <a:endParaRPr lang="en-US" sz="1800" b="1" dirty="0" smtClean="0"/>
          </a:p>
          <a:p>
            <a:r>
              <a:rPr lang="en-US" sz="1800" b="1" dirty="0" smtClean="0"/>
              <a:t>Visibility (+, -, #, ~): </a:t>
            </a:r>
            <a:r>
              <a:rPr lang="en-US" sz="1800" i="1" dirty="0" smtClean="0"/>
              <a:t>Required before code generation.</a:t>
            </a:r>
            <a:r>
              <a:rPr lang="en-US" sz="1800" dirty="0" smtClean="0"/>
              <a:t> The programming language will typically specify the valid options. The minus sign represents the visibility “private” meaning only members of the class that defines the attribute may see the attribute.</a:t>
            </a:r>
          </a:p>
          <a:p>
            <a:endParaRPr lang="en-US" sz="1800" dirty="0" smtClean="0"/>
          </a:p>
          <a:p>
            <a:r>
              <a:rPr lang="en-US" sz="1800" dirty="0" smtClean="0"/>
              <a:t> </a:t>
            </a:r>
            <a:r>
              <a:rPr lang="en-US" sz="1800" b="1" dirty="0" smtClean="0"/>
              <a:t>Slash (/): </a:t>
            </a:r>
            <a:r>
              <a:rPr lang="en-US" sz="1800" dirty="0" smtClean="0"/>
              <a:t>The derived attribute indicator is </a:t>
            </a:r>
            <a:r>
              <a:rPr lang="en-US" sz="1800" i="1" dirty="0" smtClean="0"/>
              <a:t>optional</a:t>
            </a:r>
            <a:r>
              <a:rPr lang="en-US" sz="1800" dirty="0" smtClean="0"/>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16</a:t>
            </a:fld>
            <a:endParaRPr lang="en-US"/>
          </a:p>
        </p:txBody>
      </p:sp>
    </p:spTree>
    <p:extLst>
      <p:ext uri="{BB962C8B-B14F-4D97-AF65-F5344CB8AC3E}">
        <p14:creationId xmlns:p14="http://schemas.microsoft.com/office/powerpoint/2010/main" val="2745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1143000"/>
          </a:xfrm>
        </p:spPr>
        <p:txBody>
          <a:bodyPr/>
          <a:lstStyle/>
          <a:p>
            <a:r>
              <a:rPr lang="en-US" dirty="0" smtClean="0"/>
              <a:t>::: ATTRIBUTE (</a:t>
            </a:r>
            <a:r>
              <a:rPr lang="en-US" dirty="0" err="1" smtClean="0"/>
              <a:t>cntd</a:t>
            </a:r>
            <a:r>
              <a:rPr lang="en-US" dirty="0" smtClean="0"/>
              <a:t>.)</a:t>
            </a:r>
          </a:p>
        </p:txBody>
      </p:sp>
      <p:sp>
        <p:nvSpPr>
          <p:cNvPr id="21507" name="Content Placeholder 2"/>
          <p:cNvSpPr>
            <a:spLocks noGrp="1"/>
          </p:cNvSpPr>
          <p:nvPr>
            <p:ph idx="1"/>
          </p:nvPr>
        </p:nvSpPr>
        <p:spPr>
          <a:xfrm>
            <a:off x="533400" y="1447800"/>
            <a:ext cx="8229600" cy="4160837"/>
          </a:xfrm>
        </p:spPr>
        <p:txBody>
          <a:bodyPr/>
          <a:lstStyle/>
          <a:p>
            <a:pPr algn="ctr">
              <a:buFont typeface="Wingdings 2" pitchFamily="18" charset="2"/>
              <a:buNone/>
            </a:pPr>
            <a:r>
              <a:rPr lang="en-US" sz="3200" b="1" dirty="0" smtClean="0"/>
              <a:t>visibility / attribute name : data type = default value {constraints}</a:t>
            </a:r>
            <a:endParaRPr lang="en-US" sz="1800" b="1" dirty="0" smtClean="0"/>
          </a:p>
          <a:p>
            <a:pPr>
              <a:buFont typeface="Wingdings 2" pitchFamily="18" charset="2"/>
              <a:buNone/>
            </a:pPr>
            <a:endParaRPr lang="en-US" sz="1800" b="1" dirty="0" smtClean="0"/>
          </a:p>
          <a:p>
            <a:r>
              <a:rPr lang="en-US" sz="1800" b="1" dirty="0" smtClean="0"/>
              <a:t>Attribute name: </a:t>
            </a:r>
            <a:r>
              <a:rPr lang="en-US" sz="1800" i="1" dirty="0" smtClean="0"/>
              <a:t>Required.</a:t>
            </a:r>
            <a:r>
              <a:rPr lang="en-US" sz="1800" dirty="0" smtClean="0"/>
              <a:t> Must be unique within the class.</a:t>
            </a:r>
          </a:p>
          <a:p>
            <a:pPr>
              <a:buFont typeface="Wingdings 2" pitchFamily="18" charset="2"/>
              <a:buNone/>
            </a:pPr>
            <a:endParaRPr lang="en-US" sz="1800" dirty="0" smtClean="0"/>
          </a:p>
          <a:p>
            <a:r>
              <a:rPr lang="en-US" sz="1800" b="1" dirty="0" smtClean="0"/>
              <a:t>Data type: </a:t>
            </a:r>
            <a:r>
              <a:rPr lang="en-US" sz="1800" i="1" dirty="0" smtClean="0"/>
              <a:t>Required.</a:t>
            </a:r>
            <a:r>
              <a:rPr lang="en-US" sz="1800" dirty="0" smtClean="0"/>
              <a:t> This is a big subject.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17</a:t>
            </a:fld>
            <a:endParaRPr lang="en-US"/>
          </a:p>
        </p:txBody>
      </p:sp>
    </p:spTree>
    <p:extLst>
      <p:ext uri="{BB962C8B-B14F-4D97-AF65-F5344CB8AC3E}">
        <p14:creationId xmlns:p14="http://schemas.microsoft.com/office/powerpoint/2010/main" val="405515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1143000"/>
          </a:xfrm>
        </p:spPr>
        <p:txBody>
          <a:bodyPr/>
          <a:lstStyle/>
          <a:p>
            <a:r>
              <a:rPr lang="en-US" dirty="0" smtClean="0"/>
              <a:t>::: ATTRIBUTE (</a:t>
            </a:r>
            <a:r>
              <a:rPr lang="en-US" dirty="0" err="1" smtClean="0"/>
              <a:t>cntd</a:t>
            </a:r>
            <a:r>
              <a:rPr lang="en-US" dirty="0" smtClean="0"/>
              <a:t>.)</a:t>
            </a:r>
          </a:p>
        </p:txBody>
      </p:sp>
      <p:sp>
        <p:nvSpPr>
          <p:cNvPr id="22531" name="Content Placeholder 2"/>
          <p:cNvSpPr>
            <a:spLocks noGrp="1"/>
          </p:cNvSpPr>
          <p:nvPr>
            <p:ph idx="1"/>
          </p:nvPr>
        </p:nvSpPr>
        <p:spPr>
          <a:xfrm>
            <a:off x="457200" y="1447800"/>
            <a:ext cx="8229600" cy="4160837"/>
          </a:xfrm>
        </p:spPr>
        <p:txBody>
          <a:bodyPr/>
          <a:lstStyle/>
          <a:p>
            <a:pPr algn="ctr">
              <a:buFont typeface="Wingdings 2" pitchFamily="18" charset="2"/>
              <a:buNone/>
            </a:pPr>
            <a:r>
              <a:rPr lang="en-US" sz="3200" b="1" dirty="0" smtClean="0"/>
              <a:t>visibility / attribute name : data type = default value {constraints}</a:t>
            </a:r>
            <a:endParaRPr lang="en-US" sz="1800" b="1" dirty="0" smtClean="0"/>
          </a:p>
          <a:p>
            <a:pPr>
              <a:buFont typeface="Wingdings 2" pitchFamily="18" charset="2"/>
              <a:buNone/>
            </a:pPr>
            <a:endParaRPr lang="en-US" sz="1800" b="1" dirty="0" smtClean="0"/>
          </a:p>
          <a:p>
            <a:r>
              <a:rPr lang="en-US" sz="1800" b="1" dirty="0" smtClean="0"/>
              <a:t>Assignment operator and default value: </a:t>
            </a:r>
            <a:r>
              <a:rPr lang="en-US" sz="1800" i="1" dirty="0" smtClean="0"/>
              <a:t>Optional.</a:t>
            </a:r>
            <a:r>
              <a:rPr lang="en-US" sz="1800" dirty="0" smtClean="0"/>
              <a:t> Default values serve two valuable purposes. First, default values can provide significant ease-of-use improvements for the client. Second and more importantly, they protect the integrity of the system from being corrupted by missing or invalid values. A common example is the tendency to let numeric attributes default to zero. If the application ever attempts to divide using this value, you will have to handle resulting errors that could have been avoided easily with the use of a default.</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18</a:t>
            </a:fld>
            <a:endParaRPr lang="en-US"/>
          </a:p>
        </p:txBody>
      </p:sp>
    </p:spTree>
    <p:extLst>
      <p:ext uri="{BB962C8B-B14F-4D97-AF65-F5344CB8AC3E}">
        <p14:creationId xmlns:p14="http://schemas.microsoft.com/office/powerpoint/2010/main" val="229041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1143000"/>
          </a:xfrm>
        </p:spPr>
        <p:txBody>
          <a:bodyPr/>
          <a:lstStyle/>
          <a:p>
            <a:r>
              <a:rPr lang="en-US" dirty="0" smtClean="0"/>
              <a:t>::: ATTRIBUTE (</a:t>
            </a:r>
            <a:r>
              <a:rPr lang="en-US" dirty="0" err="1" smtClean="0"/>
              <a:t>cntd</a:t>
            </a:r>
            <a:r>
              <a:rPr lang="en-US" dirty="0" smtClean="0"/>
              <a:t>.)</a:t>
            </a:r>
          </a:p>
        </p:txBody>
      </p:sp>
      <p:sp>
        <p:nvSpPr>
          <p:cNvPr id="23555" name="Content Placeholder 2"/>
          <p:cNvSpPr>
            <a:spLocks noGrp="1"/>
          </p:cNvSpPr>
          <p:nvPr>
            <p:ph idx="1"/>
          </p:nvPr>
        </p:nvSpPr>
        <p:spPr>
          <a:xfrm>
            <a:off x="457200" y="1371600"/>
            <a:ext cx="8229600" cy="4160837"/>
          </a:xfrm>
        </p:spPr>
        <p:txBody>
          <a:bodyPr/>
          <a:lstStyle/>
          <a:p>
            <a:pPr algn="ctr">
              <a:buFont typeface="Wingdings 2" pitchFamily="18" charset="2"/>
              <a:buNone/>
            </a:pPr>
            <a:r>
              <a:rPr lang="en-US" sz="3200" b="1" dirty="0" smtClean="0"/>
              <a:t>visibility / attribute name : data type = default value {constraints}</a:t>
            </a:r>
            <a:endParaRPr lang="en-US" sz="1800" b="1" dirty="0" smtClean="0"/>
          </a:p>
          <a:p>
            <a:pPr>
              <a:buFont typeface="Wingdings 2" pitchFamily="18" charset="2"/>
              <a:buNone/>
            </a:pPr>
            <a:endParaRPr lang="en-US" sz="1800" b="1" dirty="0" smtClean="0"/>
          </a:p>
          <a:p>
            <a:r>
              <a:rPr lang="en-US" sz="1800" b="1" dirty="0" smtClean="0"/>
              <a:t>Constraints: </a:t>
            </a:r>
            <a:r>
              <a:rPr lang="en-US" sz="1800" dirty="0" smtClean="0"/>
              <a:t>Constraints express all the rules required to guarantee the integrity of this piece of information. Any time another object tries to alter the attribute value, it must pass the rules established in the constraints. The constraints are typically implemented/enforced in any method that attempts to set the attribute value.</a:t>
            </a:r>
          </a:p>
          <a:p>
            <a:endParaRPr lang="en-US" sz="1800" dirty="0" smtClean="0"/>
          </a:p>
          <a:p>
            <a:r>
              <a:rPr lang="en-US" sz="1800" b="1" dirty="0" smtClean="0"/>
              <a:t>Class level attribute (underlined attribute declaration): </a:t>
            </a:r>
            <a:r>
              <a:rPr lang="en-US" sz="1800" i="1" dirty="0" smtClean="0"/>
              <a:t>Optional.</a:t>
            </a:r>
            <a:r>
              <a:rPr lang="en-US" sz="1800" dirty="0" smtClean="0"/>
              <a:t> Denotes that all objects of the class share a single value for the attribute. (This is called a </a:t>
            </a:r>
            <a:r>
              <a:rPr lang="en-US" sz="1800" i="1" dirty="0" smtClean="0"/>
              <a:t>static </a:t>
            </a:r>
            <a:r>
              <a:rPr lang="en-US" sz="1800" dirty="0" smtClean="0"/>
              <a:t>value in Java.)</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19</a:t>
            </a:fld>
            <a:endParaRPr lang="en-US"/>
          </a:p>
        </p:txBody>
      </p:sp>
    </p:spTree>
    <p:extLst>
      <p:ext uri="{BB962C8B-B14F-4D97-AF65-F5344CB8AC3E}">
        <p14:creationId xmlns:p14="http://schemas.microsoft.com/office/powerpoint/2010/main" val="34150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CRC stands for</a:t>
            </a:r>
          </a:p>
        </p:txBody>
      </p:sp>
      <p:sp>
        <p:nvSpPr>
          <p:cNvPr id="6147" name="Content Placeholder 2"/>
          <p:cNvSpPr>
            <a:spLocks noGrp="1"/>
          </p:cNvSpPr>
          <p:nvPr>
            <p:ph idx="1"/>
          </p:nvPr>
        </p:nvSpPr>
        <p:spPr>
          <a:xfrm>
            <a:off x="1752600" y="1981200"/>
            <a:ext cx="4038600" cy="4389437"/>
          </a:xfrm>
        </p:spPr>
        <p:txBody>
          <a:bodyPr/>
          <a:lstStyle/>
          <a:p>
            <a:r>
              <a:rPr lang="en-US" sz="6600" dirty="0" smtClean="0"/>
              <a:t>C</a:t>
            </a:r>
            <a:r>
              <a:rPr lang="en-US" sz="3200" i="1" dirty="0" smtClean="0"/>
              <a:t>lass</a:t>
            </a:r>
            <a:endParaRPr lang="en-US" sz="6600" i="1" dirty="0" smtClean="0"/>
          </a:p>
          <a:p>
            <a:r>
              <a:rPr lang="en-US" sz="6600" dirty="0" smtClean="0"/>
              <a:t>R</a:t>
            </a:r>
            <a:r>
              <a:rPr lang="en-US" sz="3200" i="1" dirty="0" smtClean="0"/>
              <a:t>esponsibilities</a:t>
            </a:r>
            <a:endParaRPr lang="en-US" sz="6600" dirty="0" smtClean="0"/>
          </a:p>
          <a:p>
            <a:r>
              <a:rPr lang="en-US" sz="6600" dirty="0" smtClean="0"/>
              <a:t>C</a:t>
            </a:r>
            <a:r>
              <a:rPr lang="en-US" sz="3200" i="1" dirty="0" smtClean="0"/>
              <a:t>ollaborators</a:t>
            </a:r>
            <a:endParaRPr lang="en-US" dirty="0" smtClean="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a:t>
            </a:fld>
            <a:endParaRPr lang="en-US" dirty="0"/>
          </a:p>
        </p:txBody>
      </p:sp>
    </p:spTree>
    <p:extLst>
      <p:ext uri="{BB962C8B-B14F-4D97-AF65-F5344CB8AC3E}">
        <p14:creationId xmlns:p14="http://schemas.microsoft.com/office/powerpoint/2010/main" val="208532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1143000"/>
          </a:xfrm>
        </p:spPr>
        <p:txBody>
          <a:bodyPr/>
          <a:lstStyle/>
          <a:p>
            <a:r>
              <a:rPr lang="en-US" dirty="0" smtClean="0"/>
              <a:t>Class Diagram ::: OPERATION</a:t>
            </a:r>
          </a:p>
        </p:txBody>
      </p:sp>
      <p:sp>
        <p:nvSpPr>
          <p:cNvPr id="24579" name="Content Placeholder 2"/>
          <p:cNvSpPr>
            <a:spLocks noGrp="1"/>
          </p:cNvSpPr>
          <p:nvPr>
            <p:ph idx="1"/>
          </p:nvPr>
        </p:nvSpPr>
        <p:spPr>
          <a:xfrm>
            <a:off x="609600" y="1371600"/>
            <a:ext cx="8229600" cy="4267200"/>
          </a:xfrm>
        </p:spPr>
        <p:txBody>
          <a:bodyPr>
            <a:normAutofit lnSpcReduction="10000"/>
          </a:bodyPr>
          <a:lstStyle/>
          <a:p>
            <a:r>
              <a:rPr lang="en-US" sz="2400" dirty="0" smtClean="0"/>
              <a:t>Objects have behaviors, things they can do and things that can be done to them. These behaviors are modeled as operations.</a:t>
            </a:r>
          </a:p>
          <a:p>
            <a:pPr>
              <a:buFont typeface="Wingdings 2" pitchFamily="18" charset="2"/>
              <a:buNone/>
            </a:pPr>
            <a:endParaRPr lang="en-US" sz="2400" dirty="0" smtClean="0"/>
          </a:p>
          <a:p>
            <a:r>
              <a:rPr lang="en-US" sz="2400" dirty="0" smtClean="0"/>
              <a:t>Operations require a name, arguments, and sometimes a return. </a:t>
            </a:r>
          </a:p>
          <a:p>
            <a:pPr>
              <a:buFont typeface="Wingdings 2" pitchFamily="18" charset="2"/>
              <a:buNone/>
            </a:pPr>
            <a:endParaRPr lang="en-US" sz="2400" dirty="0" smtClean="0"/>
          </a:p>
          <a:p>
            <a:r>
              <a:rPr lang="en-US" sz="2400" dirty="0" smtClean="0"/>
              <a:t>Arguments, or input parameters, are simply attributes, so they are specified using the attribute notation (name, data type, constraints, and default), although it is very common to use the abbreviated form of name and data type only.</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20</a:t>
            </a:fld>
            <a:endParaRPr lang="en-US"/>
          </a:p>
        </p:txBody>
      </p:sp>
    </p:spTree>
    <p:extLst>
      <p:ext uri="{BB962C8B-B14F-4D97-AF65-F5344CB8AC3E}">
        <p14:creationId xmlns:p14="http://schemas.microsoft.com/office/powerpoint/2010/main" val="358543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r>
              <a:rPr lang="en-US" dirty="0" smtClean="0"/>
              <a:t>::: OPERATION</a:t>
            </a:r>
          </a:p>
        </p:txBody>
      </p:sp>
      <p:sp>
        <p:nvSpPr>
          <p:cNvPr id="25603" name="Content Placeholder 2"/>
          <p:cNvSpPr>
            <a:spLocks noGrp="1"/>
          </p:cNvSpPr>
          <p:nvPr>
            <p:ph idx="1"/>
          </p:nvPr>
        </p:nvSpPr>
        <p:spPr>
          <a:xfrm>
            <a:off x="533400" y="1295400"/>
            <a:ext cx="8229600" cy="5075237"/>
          </a:xfrm>
        </p:spPr>
        <p:txBody>
          <a:bodyPr/>
          <a:lstStyle/>
          <a:p>
            <a:pPr algn="ctr">
              <a:buFont typeface="Wingdings 2" pitchFamily="18" charset="2"/>
              <a:buNone/>
            </a:pPr>
            <a:r>
              <a:rPr lang="en-US" sz="3600" b="1" dirty="0" smtClean="0"/>
              <a:t>visibility </a:t>
            </a:r>
            <a:r>
              <a:rPr lang="en-US" sz="3600" b="1" dirty="0" err="1" smtClean="0"/>
              <a:t>operationName</a:t>
            </a:r>
            <a:r>
              <a:rPr lang="en-US" sz="3600" b="1" dirty="0" smtClean="0"/>
              <a:t> ( </a:t>
            </a:r>
            <a:r>
              <a:rPr lang="en-US" sz="3600" b="1" dirty="0" err="1" smtClean="0"/>
              <a:t>argname</a:t>
            </a:r>
            <a:r>
              <a:rPr lang="en-US" sz="3600" b="1" dirty="0" smtClean="0"/>
              <a:t> : data type {constraints}, ...) : return data type {constraints}</a:t>
            </a:r>
          </a:p>
          <a:p>
            <a:pPr>
              <a:buFont typeface="Wingdings 2" pitchFamily="18" charset="2"/>
              <a:buNone/>
            </a:pPr>
            <a:endParaRPr lang="en-US" sz="2000" b="1" dirty="0" smtClean="0"/>
          </a:p>
          <a:p>
            <a:r>
              <a:rPr lang="en-US" sz="1800" b="1" dirty="0" smtClean="0"/>
              <a:t>Operation name: </a:t>
            </a:r>
            <a:r>
              <a:rPr lang="en-US" sz="1800" i="1" dirty="0" smtClean="0"/>
              <a:t>Required</a:t>
            </a:r>
            <a:r>
              <a:rPr lang="en-US" sz="1800" dirty="0" smtClean="0"/>
              <a:t>. Does not have to be unique, but the combination of name and parameters does need to be unique within a class.</a:t>
            </a:r>
          </a:p>
          <a:p>
            <a:pPr>
              <a:buFont typeface="Wingdings 2" pitchFamily="18" charset="2"/>
              <a:buNone/>
            </a:pPr>
            <a:endParaRPr lang="en-US" sz="1800" dirty="0" smtClean="0"/>
          </a:p>
          <a:p>
            <a:r>
              <a:rPr lang="en-US" sz="1800" b="1" dirty="0" smtClean="0"/>
              <a:t>Arguments/parameters:</a:t>
            </a:r>
            <a:r>
              <a:rPr lang="en-US" sz="1800" dirty="0" smtClean="0"/>
              <a:t> Any number of arguments is allowed. Each argument requires an identifier and a data type. Constraints may be used to define the valid set of values that may be passed in the argument. But constraints are not supported in many tools and will not be reflected in the code for the operation, at least not at this point.</a:t>
            </a:r>
            <a:endParaRPr lang="en-US" sz="1800" b="1" dirty="0" smtClean="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21</a:t>
            </a:fld>
            <a:endParaRPr lang="en-US"/>
          </a:p>
        </p:txBody>
      </p:sp>
    </p:spTree>
    <p:extLst>
      <p:ext uri="{BB962C8B-B14F-4D97-AF65-F5344CB8AC3E}">
        <p14:creationId xmlns:p14="http://schemas.microsoft.com/office/powerpoint/2010/main" val="339202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1143000"/>
          </a:xfrm>
        </p:spPr>
        <p:txBody>
          <a:bodyPr/>
          <a:lstStyle/>
          <a:p>
            <a:r>
              <a:rPr lang="en-US" dirty="0" smtClean="0"/>
              <a:t>::: OPERATION (</a:t>
            </a:r>
            <a:r>
              <a:rPr lang="en-US" dirty="0" err="1" smtClean="0"/>
              <a:t>cntd</a:t>
            </a:r>
            <a:r>
              <a:rPr lang="en-US" dirty="0" smtClean="0"/>
              <a:t>.)</a:t>
            </a:r>
          </a:p>
        </p:txBody>
      </p:sp>
      <p:sp>
        <p:nvSpPr>
          <p:cNvPr id="26627" name="Content Placeholder 2"/>
          <p:cNvSpPr>
            <a:spLocks noGrp="1"/>
          </p:cNvSpPr>
          <p:nvPr>
            <p:ph idx="1"/>
          </p:nvPr>
        </p:nvSpPr>
        <p:spPr>
          <a:xfrm>
            <a:off x="609600" y="1219200"/>
            <a:ext cx="8229600" cy="4465637"/>
          </a:xfrm>
        </p:spPr>
        <p:txBody>
          <a:bodyPr>
            <a:normAutofit/>
          </a:bodyPr>
          <a:lstStyle/>
          <a:p>
            <a:pPr algn="ctr">
              <a:buFont typeface="Wingdings 2" pitchFamily="18" charset="2"/>
              <a:buNone/>
            </a:pPr>
            <a:r>
              <a:rPr lang="en-US" sz="3600" b="1" dirty="0" smtClean="0"/>
              <a:t>visibility </a:t>
            </a:r>
            <a:r>
              <a:rPr lang="en-US" sz="3600" b="1" dirty="0" err="1" smtClean="0"/>
              <a:t>operationName</a:t>
            </a:r>
            <a:r>
              <a:rPr lang="en-US" sz="3600" b="1" dirty="0" smtClean="0"/>
              <a:t> ( </a:t>
            </a:r>
            <a:r>
              <a:rPr lang="en-US" sz="3600" b="1" dirty="0" err="1" smtClean="0"/>
              <a:t>argname</a:t>
            </a:r>
            <a:r>
              <a:rPr lang="en-US" sz="3600" b="1" dirty="0" smtClean="0"/>
              <a:t> : data type {constraints}, ...) : return data type {constraints}</a:t>
            </a:r>
          </a:p>
          <a:p>
            <a:pPr>
              <a:buFont typeface="Wingdings 2" pitchFamily="18" charset="2"/>
              <a:buNone/>
            </a:pPr>
            <a:endParaRPr lang="en-US" sz="2000" b="1" dirty="0" smtClean="0"/>
          </a:p>
          <a:p>
            <a:r>
              <a:rPr lang="en-US" sz="1800" b="1" dirty="0" smtClean="0"/>
              <a:t>Return data type: </a:t>
            </a:r>
            <a:r>
              <a:rPr lang="en-US" sz="1800" i="1" dirty="0" smtClean="0"/>
              <a:t>Required for a return value, but return values are optional</a:t>
            </a:r>
            <a:r>
              <a:rPr lang="en-US" sz="1800" dirty="0" smtClean="0"/>
              <a:t>. The UML only allows for the type, not the name, which is consistent with most programming languages. There may only be one return data type, which again is consistent with most programming languages.</a:t>
            </a:r>
          </a:p>
          <a:p>
            <a:pPr>
              <a:buFont typeface="Wingdings 2" pitchFamily="18" charset="2"/>
              <a:buNone/>
            </a:pPr>
            <a:endParaRPr lang="en-US" sz="1800" b="1" dirty="0" smtClean="0"/>
          </a:p>
          <a:p>
            <a:r>
              <a:rPr lang="en-US" sz="1800" b="1" dirty="0" smtClean="0"/>
              <a:t>Visibility (+, -, #, ~): </a:t>
            </a:r>
            <a:r>
              <a:rPr lang="en-US" sz="1800" i="1" dirty="0" smtClean="0"/>
              <a:t>Required before code generation.</a:t>
            </a:r>
            <a:r>
              <a:rPr lang="en-US" sz="1800" dirty="0" smtClean="0"/>
              <a:t> The visibility values are defined by the programming language, but typically include public (+), private (-), protected (#), and package (~).</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22</a:t>
            </a:fld>
            <a:endParaRPr lang="en-US"/>
          </a:p>
        </p:txBody>
      </p:sp>
    </p:spTree>
    <p:extLst>
      <p:ext uri="{BB962C8B-B14F-4D97-AF65-F5344CB8AC3E}">
        <p14:creationId xmlns:p14="http://schemas.microsoft.com/office/powerpoint/2010/main" val="59843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1143000"/>
          </a:xfrm>
        </p:spPr>
        <p:txBody>
          <a:bodyPr/>
          <a:lstStyle/>
          <a:p>
            <a:r>
              <a:rPr lang="en-US" dirty="0" smtClean="0"/>
              <a:t>::: OPERATION (</a:t>
            </a:r>
            <a:r>
              <a:rPr lang="en-US" dirty="0" err="1" smtClean="0"/>
              <a:t>cntd</a:t>
            </a:r>
            <a:r>
              <a:rPr lang="en-US" dirty="0" smtClean="0"/>
              <a:t>.)</a:t>
            </a:r>
          </a:p>
        </p:txBody>
      </p:sp>
      <p:sp>
        <p:nvSpPr>
          <p:cNvPr id="27651" name="Content Placeholder 2"/>
          <p:cNvSpPr>
            <a:spLocks noGrp="1"/>
          </p:cNvSpPr>
          <p:nvPr>
            <p:ph idx="1"/>
          </p:nvPr>
        </p:nvSpPr>
        <p:spPr>
          <a:xfrm>
            <a:off x="609600" y="1295400"/>
            <a:ext cx="8229600" cy="4541837"/>
          </a:xfrm>
        </p:spPr>
        <p:txBody>
          <a:bodyPr/>
          <a:lstStyle/>
          <a:p>
            <a:pPr algn="ctr">
              <a:buFont typeface="Wingdings 2" pitchFamily="18" charset="2"/>
              <a:buNone/>
            </a:pPr>
            <a:r>
              <a:rPr lang="en-US" sz="3600" b="1" dirty="0" smtClean="0"/>
              <a:t>visibility </a:t>
            </a:r>
            <a:r>
              <a:rPr lang="en-US" sz="3600" b="1" dirty="0" err="1" smtClean="0"/>
              <a:t>operationName</a:t>
            </a:r>
            <a:r>
              <a:rPr lang="en-US" sz="3600" b="1" dirty="0" smtClean="0"/>
              <a:t> ( </a:t>
            </a:r>
            <a:r>
              <a:rPr lang="en-US" sz="3600" b="1" dirty="0" err="1" smtClean="0"/>
              <a:t>argname</a:t>
            </a:r>
            <a:r>
              <a:rPr lang="en-US" sz="3600" b="1" dirty="0" smtClean="0"/>
              <a:t> : data type {constraints}, ...) : return data type {constraints}</a:t>
            </a:r>
          </a:p>
          <a:p>
            <a:pPr>
              <a:buFont typeface="Wingdings 2" pitchFamily="18" charset="2"/>
              <a:buNone/>
            </a:pPr>
            <a:endParaRPr lang="en-US" sz="2000" b="1" dirty="0" smtClean="0"/>
          </a:p>
          <a:p>
            <a:r>
              <a:rPr lang="en-US" sz="1800" b="1" dirty="0" smtClean="0"/>
              <a:t>Class level operation (underlined operation declaration): </a:t>
            </a:r>
            <a:r>
              <a:rPr lang="en-US" sz="1800" i="1" dirty="0" smtClean="0"/>
              <a:t>Optional.</a:t>
            </a:r>
            <a:r>
              <a:rPr lang="en-US" sz="1800" dirty="0" smtClean="0"/>
              <a:t> Denoted as an operation accessible at the class level; requires an instance (object) reference.</a:t>
            </a:r>
          </a:p>
          <a:p>
            <a:pPr>
              <a:buFont typeface="Wingdings 2" pitchFamily="18" charset="2"/>
              <a:buNone/>
            </a:pPr>
            <a:endParaRPr lang="en-US" sz="1800" b="1" dirty="0" smtClean="0"/>
          </a:p>
          <a:p>
            <a:r>
              <a:rPr lang="en-US" sz="1800" b="1" dirty="0" smtClean="0"/>
              <a:t>Argument name: </a:t>
            </a:r>
            <a:r>
              <a:rPr lang="en-US" sz="1800" i="1" dirty="0" smtClean="0"/>
              <a:t>Required for each parameter, but parameters are optional.</a:t>
            </a:r>
            <a:r>
              <a:rPr lang="en-US" sz="1800" dirty="0" smtClean="0"/>
              <a:t> Any number of arguments is allowed.</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23</a:t>
            </a:fld>
            <a:endParaRPr lang="en-US"/>
          </a:p>
        </p:txBody>
      </p:sp>
    </p:spTree>
    <p:extLst>
      <p:ext uri="{BB962C8B-B14F-4D97-AF65-F5344CB8AC3E}">
        <p14:creationId xmlns:p14="http://schemas.microsoft.com/office/powerpoint/2010/main" val="55282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1143000"/>
          </a:xfrm>
        </p:spPr>
        <p:txBody>
          <a:bodyPr/>
          <a:lstStyle/>
          <a:p>
            <a:r>
              <a:rPr lang="en-US" dirty="0" smtClean="0"/>
              <a:t>::: OPERATION (</a:t>
            </a:r>
            <a:r>
              <a:rPr lang="en-US" dirty="0" err="1" smtClean="0"/>
              <a:t>cntd</a:t>
            </a:r>
            <a:r>
              <a:rPr lang="en-US" dirty="0" smtClean="0"/>
              <a:t>.)</a:t>
            </a:r>
          </a:p>
        </p:txBody>
      </p:sp>
      <p:sp>
        <p:nvSpPr>
          <p:cNvPr id="28675" name="Content Placeholder 2"/>
          <p:cNvSpPr>
            <a:spLocks noGrp="1"/>
          </p:cNvSpPr>
          <p:nvPr>
            <p:ph idx="1"/>
          </p:nvPr>
        </p:nvSpPr>
        <p:spPr>
          <a:xfrm>
            <a:off x="533400" y="1371600"/>
            <a:ext cx="8229600" cy="4541837"/>
          </a:xfrm>
        </p:spPr>
        <p:txBody>
          <a:bodyPr/>
          <a:lstStyle/>
          <a:p>
            <a:pPr algn="ctr">
              <a:buFont typeface="Wingdings 2" pitchFamily="18" charset="2"/>
              <a:buNone/>
            </a:pPr>
            <a:r>
              <a:rPr lang="en-US" sz="3600" b="1" dirty="0" smtClean="0"/>
              <a:t>visibility </a:t>
            </a:r>
            <a:r>
              <a:rPr lang="en-US" sz="3600" b="1" dirty="0" err="1" smtClean="0"/>
              <a:t>operationName</a:t>
            </a:r>
            <a:r>
              <a:rPr lang="en-US" sz="3600" b="1" dirty="0" smtClean="0"/>
              <a:t> ( </a:t>
            </a:r>
            <a:r>
              <a:rPr lang="en-US" sz="3600" b="1" dirty="0" err="1" smtClean="0"/>
              <a:t>argname</a:t>
            </a:r>
            <a:r>
              <a:rPr lang="en-US" sz="3600" b="1" dirty="0" smtClean="0"/>
              <a:t> : data type {constraints}, ...) : return data type {constraints}</a:t>
            </a:r>
          </a:p>
          <a:p>
            <a:pPr>
              <a:buFont typeface="Wingdings 2" pitchFamily="18" charset="2"/>
              <a:buNone/>
            </a:pPr>
            <a:endParaRPr lang="en-US" sz="2000" b="1" dirty="0" smtClean="0"/>
          </a:p>
          <a:p>
            <a:r>
              <a:rPr lang="en-US" sz="1800" b="1" dirty="0" smtClean="0"/>
              <a:t>Argument data type: </a:t>
            </a:r>
            <a:r>
              <a:rPr lang="en-US" sz="1800" i="1" dirty="0" smtClean="0"/>
              <a:t>Required for each parameter, but parameters are optional.</a:t>
            </a:r>
            <a:r>
              <a:rPr lang="en-US" sz="1800" dirty="0" smtClean="0"/>
              <a:t> </a:t>
            </a:r>
          </a:p>
          <a:p>
            <a:pPr>
              <a:buFont typeface="Wingdings 2" pitchFamily="18" charset="2"/>
              <a:buNone/>
            </a:pPr>
            <a:endParaRPr lang="en-US" sz="1800" b="1" dirty="0" smtClean="0"/>
          </a:p>
          <a:p>
            <a:r>
              <a:rPr lang="en-US" sz="1800" b="1" dirty="0" smtClean="0"/>
              <a:t>Constraints: Optional. In general, constraints express rules that must be enforced </a:t>
            </a:r>
            <a:r>
              <a:rPr lang="en-US" sz="1800" dirty="0" smtClean="0"/>
              <a:t>in the execution of the operation. In the case of parameters, they express criteria that the values must satisfy before they may be used by the operation. You can think of them as operation level pre-conditions.</a:t>
            </a:r>
            <a:endParaRPr lang="en-US" sz="1800" b="1" dirty="0" smtClean="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24</a:t>
            </a:fld>
            <a:endParaRPr lang="en-US"/>
          </a:p>
        </p:txBody>
      </p:sp>
    </p:spTree>
    <p:extLst>
      <p:ext uri="{BB962C8B-B14F-4D97-AF65-F5344CB8AC3E}">
        <p14:creationId xmlns:p14="http://schemas.microsoft.com/office/powerpoint/2010/main" val="12815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dirty="0" smtClean="0"/>
              <a:t>Class Diagram ::: Class Compartments</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25</a:t>
            </a:fld>
            <a:endParaRPr lang="en-US"/>
          </a:p>
        </p:txBody>
      </p:sp>
      <p:pic>
        <p:nvPicPr>
          <p:cNvPr id="2969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782" y="1905000"/>
            <a:ext cx="551771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5"/>
          <p:cNvSpPr txBox="1">
            <a:spLocks noChangeArrowheads="1"/>
          </p:cNvSpPr>
          <p:nvPr/>
        </p:nvSpPr>
        <p:spPr bwMode="auto">
          <a:xfrm>
            <a:off x="6096000" y="2209800"/>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Name Compartment</a:t>
            </a:r>
          </a:p>
        </p:txBody>
      </p:sp>
      <p:sp>
        <p:nvSpPr>
          <p:cNvPr id="29701" name="TextBox 6"/>
          <p:cNvSpPr txBox="1">
            <a:spLocks noChangeArrowheads="1"/>
          </p:cNvSpPr>
          <p:nvPr/>
        </p:nvSpPr>
        <p:spPr bwMode="auto">
          <a:xfrm>
            <a:off x="6019800" y="3124200"/>
            <a:ext cx="250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Attribute Compartment</a:t>
            </a:r>
          </a:p>
        </p:txBody>
      </p:sp>
      <p:sp>
        <p:nvSpPr>
          <p:cNvPr id="29702" name="TextBox 7"/>
          <p:cNvSpPr txBox="1">
            <a:spLocks noChangeArrowheads="1"/>
          </p:cNvSpPr>
          <p:nvPr/>
        </p:nvSpPr>
        <p:spPr bwMode="auto">
          <a:xfrm>
            <a:off x="6096000" y="4343400"/>
            <a:ext cx="2659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Operation Compartment</a:t>
            </a:r>
          </a:p>
        </p:txBody>
      </p:sp>
      <p:cxnSp>
        <p:nvCxnSpPr>
          <p:cNvPr id="10" name="Straight Arrow Connector 9"/>
          <p:cNvCxnSpPr/>
          <p:nvPr/>
        </p:nvCxnSpPr>
        <p:spPr>
          <a:xfrm rot="10800000">
            <a:off x="51054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105400" y="3352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1054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93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304800"/>
            <a:ext cx="8229600" cy="1143000"/>
          </a:xfrm>
        </p:spPr>
        <p:txBody>
          <a:bodyPr/>
          <a:lstStyle/>
          <a:p>
            <a:r>
              <a:rPr lang="en-US" sz="4500" dirty="0" smtClean="0"/>
              <a:t>Class</a:t>
            </a:r>
            <a:r>
              <a:rPr lang="en-US" sz="3600" dirty="0" smtClean="0"/>
              <a:t> Diagram ::: Different Views</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26</a:t>
            </a:fld>
            <a:endParaRPr lang="en-US"/>
          </a:p>
        </p:txBody>
      </p:sp>
      <p:pic>
        <p:nvPicPr>
          <p:cNvPr id="307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056" y="1981199"/>
            <a:ext cx="7550944" cy="319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85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Moving on</a:t>
            </a:r>
          </a:p>
        </p:txBody>
      </p:sp>
      <p:sp>
        <p:nvSpPr>
          <p:cNvPr id="3" name="Content Placeholder 2"/>
          <p:cNvSpPr>
            <a:spLocks noGrp="1"/>
          </p:cNvSpPr>
          <p:nvPr>
            <p:ph idx="1"/>
          </p:nvPr>
        </p:nvSpPr>
        <p:spPr/>
        <p:txBody>
          <a:bodyPr/>
          <a:lstStyle/>
          <a:p>
            <a:pPr>
              <a:defRPr/>
            </a:pPr>
            <a:r>
              <a:rPr lang="en-US" dirty="0"/>
              <a:t>The “things” that “live” inside the system are responsible for carrying out the behavior the actors on the outside expect the system to provide.</a:t>
            </a:r>
          </a:p>
          <a:p>
            <a:pPr marL="0" indent="0">
              <a:buNone/>
              <a:defRPr/>
            </a:pPr>
            <a:endParaRPr lang="en-US" sz="1000" dirty="0" smtClean="0"/>
          </a:p>
          <a:p>
            <a:pPr>
              <a:defRPr/>
            </a:pPr>
            <a:r>
              <a:rPr lang="en-US" dirty="0" smtClean="0"/>
              <a:t>To </a:t>
            </a:r>
            <a:r>
              <a:rPr lang="en-US" dirty="0"/>
              <a:t>implement a use case, we create a society of classes that work together to carry out the behavior of the use case.</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27</a:t>
            </a:fld>
            <a:endParaRPr lang="en-US"/>
          </a:p>
        </p:txBody>
      </p:sp>
    </p:spTree>
    <p:extLst>
      <p:ext uri="{BB962C8B-B14F-4D97-AF65-F5344CB8AC3E}">
        <p14:creationId xmlns:p14="http://schemas.microsoft.com/office/powerpoint/2010/main" val="2527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CRC goal</a:t>
            </a:r>
          </a:p>
        </p:txBody>
      </p:sp>
      <p:sp>
        <p:nvSpPr>
          <p:cNvPr id="7171" name="Content Placeholder 2"/>
          <p:cNvSpPr>
            <a:spLocks noGrp="1"/>
          </p:cNvSpPr>
          <p:nvPr>
            <p:ph idx="1"/>
          </p:nvPr>
        </p:nvSpPr>
        <p:spPr>
          <a:xfrm>
            <a:off x="1066800" y="2514600"/>
            <a:ext cx="7620000" cy="1570037"/>
          </a:xfrm>
        </p:spPr>
        <p:txBody>
          <a:bodyPr/>
          <a:lstStyle/>
          <a:p>
            <a:r>
              <a:rPr lang="en-US" dirty="0" smtClean="0"/>
              <a:t>The goal: </a:t>
            </a:r>
          </a:p>
          <a:p>
            <a:pPr lvl="1"/>
            <a:r>
              <a:rPr lang="en-US" dirty="0" smtClean="0"/>
              <a:t>provide the simplest possible conceptual introduction to OO modeling.</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spTree>
    <p:extLst>
      <p:ext uri="{BB962C8B-B14F-4D97-AF65-F5344CB8AC3E}">
        <p14:creationId xmlns:p14="http://schemas.microsoft.com/office/powerpoint/2010/main" val="388647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704088"/>
            <a:ext cx="8229600" cy="896112"/>
          </a:xfrm>
        </p:spPr>
        <p:txBody>
          <a:bodyPr/>
          <a:lstStyle/>
          <a:p>
            <a:r>
              <a:rPr lang="en-US" dirty="0" smtClean="0"/>
              <a:t>CRC heart</a:t>
            </a:r>
          </a:p>
        </p:txBody>
      </p:sp>
      <p:sp>
        <p:nvSpPr>
          <p:cNvPr id="3" name="Content Placeholder 2"/>
          <p:cNvSpPr>
            <a:spLocks noGrp="1"/>
          </p:cNvSpPr>
          <p:nvPr>
            <p:ph idx="1"/>
          </p:nvPr>
        </p:nvSpPr>
        <p:spPr>
          <a:xfrm>
            <a:off x="609600" y="1828800"/>
            <a:ext cx="8229600" cy="4724400"/>
          </a:xfrm>
        </p:spPr>
        <p:txBody>
          <a:bodyPr>
            <a:normAutofit fontScale="85000" lnSpcReduction="20000"/>
          </a:bodyPr>
          <a:lstStyle/>
          <a:p>
            <a:pPr marL="274320" indent="-274320" fontAlgn="auto">
              <a:spcAft>
                <a:spcPts val="0"/>
              </a:spcAft>
              <a:buClr>
                <a:schemeClr val="accent3"/>
              </a:buClr>
              <a:buFont typeface="Wingdings 2"/>
              <a:buChar char=""/>
              <a:defRPr/>
            </a:pPr>
            <a:r>
              <a:rPr lang="en-US" dirty="0" smtClean="0"/>
              <a:t>The heart of the method is the CRC card. </a:t>
            </a:r>
          </a:p>
          <a:p>
            <a:pPr marL="393192" lvl="1" indent="0" fontAlgn="auto">
              <a:spcAft>
                <a:spcPts val="0"/>
              </a:spcAft>
              <a:buNone/>
              <a:defRPr/>
            </a:pPr>
            <a:endParaRPr lang="en-US" sz="1400" dirty="0" smtClean="0"/>
          </a:p>
          <a:p>
            <a:pPr marL="640080" lvl="1" indent="-246888" fontAlgn="auto">
              <a:spcAft>
                <a:spcPts val="0"/>
              </a:spcAft>
              <a:buFont typeface="Wingdings 2"/>
              <a:buChar char=""/>
              <a:defRPr/>
            </a:pPr>
            <a:r>
              <a:rPr lang="en-US" dirty="0" smtClean="0"/>
              <a:t>A CRC card is a 3-x-5" or 4-x-6" lined index card. </a:t>
            </a:r>
          </a:p>
          <a:p>
            <a:pPr marL="393192" lvl="1" indent="0" fontAlgn="auto">
              <a:spcAft>
                <a:spcPts val="0"/>
              </a:spcAft>
              <a:buNone/>
              <a:defRPr/>
            </a:pPr>
            <a:endParaRPr lang="en-US" sz="1400" u="sng" dirty="0" smtClean="0"/>
          </a:p>
          <a:p>
            <a:pPr marL="640080" lvl="1" indent="-246888" fontAlgn="auto">
              <a:spcAft>
                <a:spcPts val="0"/>
              </a:spcAft>
              <a:buFont typeface="Wingdings 2"/>
              <a:buChar char=""/>
              <a:defRPr/>
            </a:pPr>
            <a:r>
              <a:rPr lang="en-US" u="sng" dirty="0" smtClean="0"/>
              <a:t>The physical nature</a:t>
            </a:r>
            <a:r>
              <a:rPr lang="en-US" dirty="0" smtClean="0"/>
              <a:t> of the cards </a:t>
            </a:r>
            <a:r>
              <a:rPr lang="en-US" b="1" dirty="0" smtClean="0"/>
              <a:t>emphasizes</a:t>
            </a:r>
            <a:r>
              <a:rPr lang="en-US" dirty="0" smtClean="0"/>
              <a:t> the division of responsibility across objects. </a:t>
            </a:r>
          </a:p>
          <a:p>
            <a:pPr marL="393192" lvl="1" indent="0" fontAlgn="auto">
              <a:spcAft>
                <a:spcPts val="0"/>
              </a:spcAft>
              <a:buNone/>
              <a:defRPr/>
            </a:pPr>
            <a:endParaRPr lang="en-US" sz="1400" u="sng" dirty="0" smtClean="0"/>
          </a:p>
          <a:p>
            <a:pPr marL="640080" lvl="1" indent="-246888" fontAlgn="auto">
              <a:spcAft>
                <a:spcPts val="0"/>
              </a:spcAft>
              <a:buFont typeface="Wingdings 2"/>
              <a:buChar char=""/>
              <a:defRPr/>
            </a:pPr>
            <a:r>
              <a:rPr lang="en-US" u="sng" dirty="0" smtClean="0"/>
              <a:t>The physical size</a:t>
            </a:r>
            <a:r>
              <a:rPr lang="en-US" dirty="0" smtClean="0"/>
              <a:t> of the cards also </a:t>
            </a:r>
            <a:r>
              <a:rPr lang="en-US" b="1" dirty="0" smtClean="0"/>
              <a:t>helps to establish limits</a:t>
            </a:r>
            <a:r>
              <a:rPr lang="en-US" dirty="0" smtClean="0"/>
              <a:t> for the size and complexity of the classes. </a:t>
            </a:r>
          </a:p>
          <a:p>
            <a:pPr marL="393192" lvl="1" indent="0" fontAlgn="auto">
              <a:spcAft>
                <a:spcPts val="0"/>
              </a:spcAft>
              <a:buNone/>
              <a:defRPr/>
            </a:pPr>
            <a:endParaRPr lang="en-US" sz="1400" dirty="0" smtClean="0"/>
          </a:p>
          <a:p>
            <a:pPr marL="640080" lvl="1" indent="-246888" fontAlgn="auto">
              <a:spcAft>
                <a:spcPts val="0"/>
              </a:spcAft>
              <a:buFont typeface="Wingdings 2"/>
              <a:buChar char=""/>
              <a:defRPr/>
            </a:pPr>
            <a:r>
              <a:rPr lang="en-US" dirty="0" smtClean="0"/>
              <a:t>The CRC card technique does not use the UML. Instead it is used to discover information about classes that is then placed into a UML Class diagram.</a:t>
            </a:r>
          </a:p>
          <a:p>
            <a:pPr marL="393192" lvl="1" indent="0" fontAlgn="auto">
              <a:spcAft>
                <a:spcPts val="0"/>
              </a:spcAft>
              <a:buNone/>
              <a:defRPr/>
            </a:pPr>
            <a:endParaRPr lang="en-US" sz="1400" dirty="0" smtClean="0"/>
          </a:p>
          <a:p>
            <a:pPr marL="640080" lvl="1" indent="-246888" fontAlgn="auto">
              <a:spcAft>
                <a:spcPts val="0"/>
              </a:spcAft>
              <a:buFont typeface="Wingdings 2"/>
              <a:buChar char=""/>
              <a:defRPr/>
            </a:pPr>
            <a:r>
              <a:rPr lang="en-US" dirty="0" smtClean="0"/>
              <a:t>The body of the card is divided in half. </a:t>
            </a:r>
          </a:p>
          <a:p>
            <a:pPr marL="1239012" lvl="2" indent="-342900" fontAlgn="auto">
              <a:spcAft>
                <a:spcPts val="0"/>
              </a:spcAft>
              <a:buFont typeface="Wingdings" pitchFamily="2" charset="2"/>
              <a:buChar char="q"/>
              <a:defRPr/>
            </a:pPr>
            <a:r>
              <a:rPr lang="en-US" dirty="0" smtClean="0"/>
              <a:t>The left column/half lists the responsibilities of the class</a:t>
            </a:r>
          </a:p>
          <a:p>
            <a:pPr marL="1239012" lvl="2" indent="-342900" fontAlgn="auto">
              <a:spcAft>
                <a:spcPts val="0"/>
              </a:spcAft>
              <a:buFont typeface="Wingdings" pitchFamily="2" charset="2"/>
              <a:buChar char="q"/>
              <a:defRPr/>
            </a:pPr>
            <a:r>
              <a:rPr lang="en-US" dirty="0" smtClean="0"/>
              <a:t>the right column/half lists the other objects that it works with, the collaborators, to fulfill each responsibility.</a:t>
            </a:r>
            <a:endParaRPr lang="en-US" dirty="0"/>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extLst>
      <p:ext uri="{BB962C8B-B14F-4D97-AF65-F5344CB8AC3E}">
        <p14:creationId xmlns:p14="http://schemas.microsoft.com/office/powerpoint/2010/main" val="140746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52400"/>
            <a:ext cx="8229600" cy="1143000"/>
          </a:xfrm>
        </p:spPr>
        <p:txBody>
          <a:bodyPr/>
          <a:lstStyle/>
          <a:p>
            <a:r>
              <a:rPr lang="en-US" dirty="0" smtClean="0"/>
              <a:t>CRC sample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pic>
        <p:nvPicPr>
          <p:cNvPr id="92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1628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46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28600"/>
            <a:ext cx="8229600" cy="896112"/>
          </a:xfrm>
        </p:spPr>
        <p:txBody>
          <a:bodyPr/>
          <a:lstStyle/>
          <a:p>
            <a:r>
              <a:rPr lang="en-US" dirty="0" smtClean="0"/>
              <a:t>CRC process</a:t>
            </a:r>
          </a:p>
        </p:txBody>
      </p:sp>
      <p:sp>
        <p:nvSpPr>
          <p:cNvPr id="10243" name="Content Placeholder 2"/>
          <p:cNvSpPr>
            <a:spLocks noGrp="1"/>
          </p:cNvSpPr>
          <p:nvPr>
            <p:ph idx="1"/>
          </p:nvPr>
        </p:nvSpPr>
        <p:spPr>
          <a:xfrm>
            <a:off x="685800" y="1447800"/>
            <a:ext cx="8229600" cy="4830763"/>
          </a:xfrm>
        </p:spPr>
        <p:txBody>
          <a:bodyPr>
            <a:normAutofit/>
          </a:bodyPr>
          <a:lstStyle/>
          <a:p>
            <a:r>
              <a:rPr lang="en-US" sz="2800" dirty="0" smtClean="0"/>
              <a:t>The CRC process requires a team that includes people in two distinct roles: </a:t>
            </a:r>
          </a:p>
          <a:p>
            <a:pPr lvl="1"/>
            <a:r>
              <a:rPr lang="en-US" sz="2400" dirty="0" smtClean="0"/>
              <a:t>domain expert</a:t>
            </a:r>
          </a:p>
          <a:p>
            <a:pPr lvl="1"/>
            <a:r>
              <a:rPr lang="en-US" sz="2400" dirty="0" smtClean="0"/>
              <a:t>object-oriented technology facilitator. </a:t>
            </a:r>
          </a:p>
          <a:p>
            <a:endParaRPr lang="en-US" sz="2800" dirty="0" smtClean="0"/>
          </a:p>
          <a:p>
            <a:r>
              <a:rPr lang="en-US" sz="2800" dirty="0" smtClean="0"/>
              <a:t>The domain experts provide knowledge of the subject area.</a:t>
            </a:r>
          </a:p>
          <a:p>
            <a:endParaRPr lang="en-US" sz="2800" dirty="0" smtClean="0"/>
          </a:p>
          <a:p>
            <a:r>
              <a:rPr lang="en-US" sz="2800" dirty="0" smtClean="0"/>
              <a:t>The OO facilitator coaches the team through the development of the cards and the eventual model.</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extLst>
      <p:ext uri="{BB962C8B-B14F-4D97-AF65-F5344CB8AC3E}">
        <p14:creationId xmlns:p14="http://schemas.microsoft.com/office/powerpoint/2010/main" val="23787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76200"/>
            <a:ext cx="8229600" cy="838200"/>
          </a:xfrm>
        </p:spPr>
        <p:txBody>
          <a:bodyPr/>
          <a:lstStyle/>
          <a:p>
            <a:r>
              <a:rPr lang="en-US" dirty="0" smtClean="0"/>
              <a:t>CRC process (</a:t>
            </a:r>
            <a:r>
              <a:rPr lang="en-US" sz="3200" dirty="0" smtClean="0"/>
              <a:t>contd.</a:t>
            </a:r>
            <a:r>
              <a:rPr lang="en-US" dirty="0" smtClean="0"/>
              <a:t>)</a:t>
            </a:r>
          </a:p>
        </p:txBody>
      </p:sp>
      <p:sp>
        <p:nvSpPr>
          <p:cNvPr id="3" name="Content Placeholder 2"/>
          <p:cNvSpPr>
            <a:spLocks noGrp="1"/>
          </p:cNvSpPr>
          <p:nvPr>
            <p:ph idx="1"/>
          </p:nvPr>
        </p:nvSpPr>
        <p:spPr>
          <a:xfrm>
            <a:off x="838200" y="990600"/>
            <a:ext cx="8229600" cy="4953000"/>
          </a:xfrm>
        </p:spPr>
        <p:txBody>
          <a:bodyPr>
            <a:normAutofit fontScale="62500" lnSpcReduction="20000"/>
          </a:bodyPr>
          <a:lstStyle/>
          <a:p>
            <a:pPr marL="274320" indent="-274320" fontAlgn="auto">
              <a:spcAft>
                <a:spcPts val="0"/>
              </a:spcAft>
              <a:buClr>
                <a:schemeClr val="accent3"/>
              </a:buClr>
              <a:buFont typeface="Wingdings 2"/>
              <a:buChar char=""/>
              <a:defRPr/>
            </a:pPr>
            <a:r>
              <a:rPr lang="en-US" dirty="0" smtClean="0"/>
              <a:t>The CRC process centers on working through scenarios. The process breaks down into four stages:</a:t>
            </a:r>
          </a:p>
          <a:p>
            <a:pPr marL="274320" indent="-274320" fontAlgn="auto">
              <a:spcAft>
                <a:spcPts val="0"/>
              </a:spcAft>
              <a:buClr>
                <a:schemeClr val="accent3"/>
              </a:buClr>
              <a:buFont typeface="Wingdings 2"/>
              <a:buNone/>
              <a:defRPr/>
            </a:pPr>
            <a:endParaRPr lang="en-US" dirty="0" smtClean="0"/>
          </a:p>
          <a:p>
            <a:pPr marL="640080" lvl="1" indent="-246888" fontAlgn="auto">
              <a:spcAft>
                <a:spcPts val="0"/>
              </a:spcAft>
              <a:buFont typeface="Wingdings 2"/>
              <a:buChar char=""/>
              <a:defRPr/>
            </a:pPr>
            <a:r>
              <a:rPr lang="en-US" dirty="0" smtClean="0"/>
              <a:t>Before the Scenario Execution</a:t>
            </a:r>
          </a:p>
          <a:p>
            <a:pPr lvl="2" indent="-246888" fontAlgn="auto">
              <a:spcAft>
                <a:spcPts val="0"/>
              </a:spcAft>
              <a:buFont typeface="Wingdings 2"/>
              <a:buChar char=""/>
              <a:defRPr/>
            </a:pPr>
            <a:r>
              <a:rPr lang="en-US" dirty="0" smtClean="0"/>
              <a:t>The Problem: Everyone agrees on the problem definition.</a:t>
            </a:r>
          </a:p>
          <a:p>
            <a:pPr lvl="2" indent="-246888" fontAlgn="auto">
              <a:spcAft>
                <a:spcPts val="0"/>
              </a:spcAft>
              <a:buFont typeface="Wingdings 2"/>
              <a:buChar char=""/>
              <a:defRPr/>
            </a:pPr>
            <a:r>
              <a:rPr lang="en-US" dirty="0" smtClean="0"/>
              <a:t>Brainstorming for Classes: Based on the problem statement, the team identifies candidate classes using the vocabulary of the problem.</a:t>
            </a:r>
          </a:p>
          <a:p>
            <a:pPr lvl="2" indent="-246888" fontAlgn="auto">
              <a:spcAft>
                <a:spcPts val="0"/>
              </a:spcAft>
              <a:buFont typeface="Wingdings 2"/>
              <a:buChar char=""/>
              <a:defRPr/>
            </a:pPr>
            <a:r>
              <a:rPr lang="en-US" dirty="0" smtClean="0"/>
              <a:t>Filtering Classes: The team works on definitions for each class, eliminating synonyms and conflicts.</a:t>
            </a:r>
          </a:p>
          <a:p>
            <a:pPr lvl="2" indent="-246888" fontAlgn="auto">
              <a:spcAft>
                <a:spcPts val="0"/>
              </a:spcAft>
              <a:buFont typeface="Wingdings 2"/>
              <a:buChar char=""/>
              <a:defRPr/>
            </a:pPr>
            <a:r>
              <a:rPr lang="en-US" dirty="0" smtClean="0"/>
              <a:t>Assigning Cards: Each team member is assigned responsibility for one or more classes.</a:t>
            </a:r>
          </a:p>
          <a:p>
            <a:pPr marL="640080" lvl="1" indent="-246888" fontAlgn="auto">
              <a:spcAft>
                <a:spcPts val="0"/>
              </a:spcAft>
              <a:buFont typeface="Wingdings 2"/>
              <a:buNone/>
              <a:defRPr/>
            </a:pPr>
            <a:endParaRPr lang="en-US" dirty="0" smtClean="0"/>
          </a:p>
          <a:p>
            <a:pPr marL="640080" lvl="1" indent="-246888" fontAlgn="auto">
              <a:spcAft>
                <a:spcPts val="0"/>
              </a:spcAft>
              <a:buFont typeface="Wingdings 2"/>
              <a:buChar char=""/>
              <a:defRPr/>
            </a:pPr>
            <a:r>
              <a:rPr lang="en-US" dirty="0" smtClean="0"/>
              <a:t>The Scenario Execution</a:t>
            </a:r>
          </a:p>
          <a:p>
            <a:pPr lvl="2" indent="-246888" fontAlgn="auto">
              <a:spcAft>
                <a:spcPts val="0"/>
              </a:spcAft>
              <a:buFont typeface="Wingdings 2"/>
              <a:buChar char=""/>
              <a:defRPr/>
            </a:pPr>
            <a:r>
              <a:rPr lang="en-US" dirty="0" smtClean="0"/>
              <a:t>Each scenario expresses something that the system is supposed to do. The team walks through the scenario identifying the responsibilities of each class in the scenario.</a:t>
            </a:r>
          </a:p>
          <a:p>
            <a:pPr lvl="2" indent="-246888" fontAlgn="auto">
              <a:spcAft>
                <a:spcPts val="0"/>
              </a:spcAft>
              <a:buFont typeface="Wingdings 2"/>
              <a:buChar char=""/>
              <a:defRPr/>
            </a:pPr>
            <a:r>
              <a:rPr lang="en-US" dirty="0" smtClean="0"/>
              <a:t>Each discovered responsibility is recorded on the card of the corresponding class.</a:t>
            </a:r>
          </a:p>
          <a:p>
            <a:pPr marL="640080" lvl="1" indent="-246888" fontAlgn="auto">
              <a:spcAft>
                <a:spcPts val="0"/>
              </a:spcAft>
              <a:buFont typeface="Wingdings 2"/>
              <a:buNone/>
              <a:defRPr/>
            </a:pPr>
            <a:endParaRPr lang="en-US" dirty="0" smtClean="0"/>
          </a:p>
          <a:p>
            <a:pPr marL="640080" lvl="1" indent="-246888" fontAlgn="auto">
              <a:spcAft>
                <a:spcPts val="0"/>
              </a:spcAft>
              <a:buFont typeface="Wingdings 2"/>
              <a:buChar char=""/>
              <a:defRPr/>
            </a:pPr>
            <a:r>
              <a:rPr lang="en-US" dirty="0" smtClean="0"/>
              <a:t>During the Scenario Execution</a:t>
            </a:r>
          </a:p>
          <a:p>
            <a:pPr lvl="2" indent="-246888" fontAlgn="auto">
              <a:spcAft>
                <a:spcPts val="0"/>
              </a:spcAft>
              <a:buFont typeface="Wingdings 2"/>
              <a:buChar char=""/>
              <a:defRPr/>
            </a:pPr>
            <a:r>
              <a:rPr lang="en-US" dirty="0" smtClean="0"/>
              <a:t>Grouping the Cards: The team identifies similar classes.</a:t>
            </a:r>
          </a:p>
          <a:p>
            <a:pPr lvl="2" indent="-246888" fontAlgn="auto">
              <a:spcAft>
                <a:spcPts val="0"/>
              </a:spcAft>
              <a:buFont typeface="Wingdings 2"/>
              <a:buChar char=""/>
              <a:defRPr/>
            </a:pPr>
            <a:r>
              <a:rPr lang="en-US" dirty="0" smtClean="0"/>
              <a:t>Scenario List: The team reviews the scenario coverage for completeness.</a:t>
            </a:r>
          </a:p>
          <a:p>
            <a:pPr lvl="2" indent="-246888" fontAlgn="auto">
              <a:spcAft>
                <a:spcPts val="0"/>
              </a:spcAft>
              <a:buFont typeface="Wingdings 2"/>
              <a:buChar char=""/>
              <a:defRPr/>
            </a:pPr>
            <a:r>
              <a:rPr lang="en-US" dirty="0" smtClean="0"/>
              <a:t>Collaboration Drawings: The cards are combined on a wall or white board to show how they cooperate in the execution of the scenarios.</a:t>
            </a:r>
          </a:p>
          <a:p>
            <a:pPr marL="640080" lvl="1" indent="-246888" fontAlgn="auto">
              <a:spcAft>
                <a:spcPts val="0"/>
              </a:spcAft>
              <a:buFont typeface="Wingdings 2"/>
              <a:buNone/>
              <a:defRPr/>
            </a:pPr>
            <a:endParaRPr lang="en-US" dirty="0" smtClean="0"/>
          </a:p>
          <a:p>
            <a:pPr marL="640080" lvl="1" indent="-246888" fontAlgn="auto">
              <a:spcAft>
                <a:spcPts val="0"/>
              </a:spcAft>
              <a:buFont typeface="Wingdings 2"/>
              <a:buChar char=""/>
              <a:defRPr/>
            </a:pPr>
            <a:r>
              <a:rPr lang="en-US" dirty="0" smtClean="0"/>
              <a:t>After the Scenario Execution</a:t>
            </a:r>
          </a:p>
          <a:p>
            <a:pPr lvl="2" indent="-246888" fontAlgn="auto">
              <a:spcAft>
                <a:spcPts val="0"/>
              </a:spcAft>
              <a:buFont typeface="Wingdings 2"/>
              <a:buChar char=""/>
              <a:defRPr/>
            </a:pPr>
            <a:r>
              <a:rPr lang="en-US" dirty="0" smtClean="0"/>
              <a:t>The team reviews the resulting model and plans the implementation.</a:t>
            </a:r>
            <a:endParaRPr lang="en-US" dirty="0"/>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spTree>
    <p:extLst>
      <p:ext uri="{BB962C8B-B14F-4D97-AF65-F5344CB8AC3E}">
        <p14:creationId xmlns:p14="http://schemas.microsoft.com/office/powerpoint/2010/main" val="178381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0"/>
            <a:ext cx="8229600" cy="1143000"/>
          </a:xfrm>
        </p:spPr>
        <p:txBody>
          <a:bodyPr/>
          <a:lstStyle/>
          <a:p>
            <a:r>
              <a:rPr lang="en-US" dirty="0" smtClean="0"/>
              <a:t>CRC strengths</a:t>
            </a:r>
          </a:p>
        </p:txBody>
      </p:sp>
      <p:sp>
        <p:nvSpPr>
          <p:cNvPr id="3" name="Content Placeholder 2"/>
          <p:cNvSpPr>
            <a:spLocks noGrp="1"/>
          </p:cNvSpPr>
          <p:nvPr>
            <p:ph idx="1"/>
          </p:nvPr>
        </p:nvSpPr>
        <p:spPr>
          <a:xfrm>
            <a:off x="685800" y="1371600"/>
            <a:ext cx="8229600" cy="4525963"/>
          </a:xfrm>
        </p:spPr>
        <p:txBody>
          <a:bodyPr>
            <a:normAutofit fontScale="77500" lnSpcReduction="20000"/>
          </a:bodyPr>
          <a:lstStyle/>
          <a:p>
            <a:pPr marL="274320" indent="-274320" fontAlgn="auto">
              <a:spcAft>
                <a:spcPts val="0"/>
              </a:spcAft>
              <a:buClr>
                <a:schemeClr val="accent3"/>
              </a:buClr>
              <a:buFont typeface="Wingdings 2"/>
              <a:buChar char=""/>
              <a:defRPr/>
            </a:pPr>
            <a:r>
              <a:rPr lang="en-US" dirty="0" smtClean="0"/>
              <a:t>The simplicity of the method has remained a major selling point and the method has been incorporated into many different methodologies. It is still a valuable tool for helping a programmer transition from procedural to OO concepts.</a:t>
            </a:r>
          </a:p>
          <a:p>
            <a:pPr marL="274320" indent="-274320" fontAlgn="auto">
              <a:spcAft>
                <a:spcPts val="0"/>
              </a:spcAft>
              <a:buClr>
                <a:schemeClr val="accent3"/>
              </a:buClr>
              <a:buFont typeface="Wingdings 2"/>
              <a:buNone/>
              <a:defRPr/>
            </a:pPr>
            <a:endParaRPr lang="en-US" dirty="0" smtClean="0"/>
          </a:p>
          <a:p>
            <a:pPr marL="274320" indent="-274320" fontAlgn="auto">
              <a:spcAft>
                <a:spcPts val="0"/>
              </a:spcAft>
              <a:buClr>
                <a:schemeClr val="accent3"/>
              </a:buClr>
              <a:buFont typeface="Wingdings 2"/>
              <a:buChar char=""/>
              <a:defRPr/>
            </a:pPr>
            <a:r>
              <a:rPr lang="en-US" dirty="0" smtClean="0"/>
              <a:t>It is extremely easy to use and very visual. It is difficult for any participant to claim he didn’t know exactly what was going on.</a:t>
            </a:r>
          </a:p>
          <a:p>
            <a:pPr marL="274320" indent="-274320" fontAlgn="auto">
              <a:spcAft>
                <a:spcPts val="0"/>
              </a:spcAft>
              <a:buClr>
                <a:schemeClr val="accent3"/>
              </a:buClr>
              <a:buFont typeface="Wingdings 2"/>
              <a:buNone/>
              <a:defRPr/>
            </a:pPr>
            <a:endParaRPr lang="en-US" dirty="0" smtClean="0"/>
          </a:p>
          <a:p>
            <a:pPr marL="274320" indent="-274320" fontAlgn="auto">
              <a:spcAft>
                <a:spcPts val="0"/>
              </a:spcAft>
              <a:buClr>
                <a:schemeClr val="accent3"/>
              </a:buClr>
              <a:buFont typeface="Wingdings 2"/>
              <a:buChar char=""/>
              <a:defRPr/>
            </a:pPr>
            <a:r>
              <a:rPr lang="en-US" dirty="0" smtClean="0"/>
              <a:t>The technique is very responsibility-driven. It keeps the participants focused on the value of an object based on what that object contributes to the proper operation of the system. The result is a system with the minimum number of objects needed to make it work.</a:t>
            </a:r>
          </a:p>
          <a:p>
            <a:pPr marL="274320" indent="-274320" fontAlgn="auto">
              <a:spcAft>
                <a:spcPts val="0"/>
              </a:spcAft>
              <a:buClr>
                <a:schemeClr val="accent3"/>
              </a:buClr>
              <a:buFont typeface="Wingdings 2"/>
              <a:buNone/>
              <a:defRPr/>
            </a:pPr>
            <a:endParaRPr lang="en-US" dirty="0" smtClean="0"/>
          </a:p>
          <a:p>
            <a:pPr marL="274320" indent="-274320" fontAlgn="auto">
              <a:spcAft>
                <a:spcPts val="0"/>
              </a:spcAft>
              <a:buClr>
                <a:schemeClr val="accent3"/>
              </a:buClr>
              <a:buFont typeface="Wingdings 2"/>
              <a:buChar char=""/>
              <a:defRPr/>
            </a:pPr>
            <a:r>
              <a:rPr lang="en-US" dirty="0" smtClean="0"/>
              <a:t>The technique helps the participants think like objects and to understand why objects work well or work poorly. This understanding helps ensure a good design.</a:t>
            </a:r>
            <a:endParaRPr lang="en-US" dirty="0"/>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extLst>
      <p:ext uri="{BB962C8B-B14F-4D97-AF65-F5344CB8AC3E}">
        <p14:creationId xmlns:p14="http://schemas.microsoft.com/office/powerpoint/2010/main" val="393263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819400"/>
            <a:ext cx="8229600" cy="1143000"/>
          </a:xfrm>
        </p:spPr>
        <p:txBody>
          <a:bodyPr/>
          <a:lstStyle/>
          <a:p>
            <a:pPr algn="ctr"/>
            <a:r>
              <a:rPr lang="en-US" smtClean="0"/>
              <a:t>Class Diagram</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9</a:t>
            </a:fld>
            <a:endParaRPr lang="en-US"/>
          </a:p>
        </p:txBody>
      </p:sp>
    </p:spTree>
    <p:extLst>
      <p:ext uri="{BB962C8B-B14F-4D97-AF65-F5344CB8AC3E}">
        <p14:creationId xmlns:p14="http://schemas.microsoft.com/office/powerpoint/2010/main" val="2384253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A39284F-3E7E-4619-B227-396E2CB9BD61}">
  <ds:schemaRefs>
    <ds:schemaRef ds:uri="http://schemas.microsoft.com/sharepoint/v3/contenttype/forms"/>
  </ds:schemaRefs>
</ds:datastoreItem>
</file>

<file path=customXml/itemProps3.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Flow</Template>
  <TotalTime>103</TotalTime>
  <Words>2115</Words>
  <Application>Microsoft Office PowerPoint</Application>
  <PresentationFormat>On-screen Show (4:3)</PresentationFormat>
  <Paragraphs>192</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CRC &amp; Class Diagram</vt:lpstr>
      <vt:lpstr>CRC stands for</vt:lpstr>
      <vt:lpstr>CRC goal</vt:lpstr>
      <vt:lpstr>CRC heart</vt:lpstr>
      <vt:lpstr>CRC sample</vt:lpstr>
      <vt:lpstr>CRC process</vt:lpstr>
      <vt:lpstr>CRC process (contd.)</vt:lpstr>
      <vt:lpstr>CRC strengths</vt:lpstr>
      <vt:lpstr>Class Diagram</vt:lpstr>
      <vt:lpstr>The Class Diagram</vt:lpstr>
      <vt:lpstr>The Class Diagram (cntd.)</vt:lpstr>
      <vt:lpstr>The Class Diagram (cntd.)</vt:lpstr>
      <vt:lpstr>Class vs. Object Diagram</vt:lpstr>
      <vt:lpstr>The Class Diagram (cntd.)</vt:lpstr>
      <vt:lpstr>Class Diagram ::: ATTRIBUTE</vt:lpstr>
      <vt:lpstr>::: ATTRIBUTE</vt:lpstr>
      <vt:lpstr>::: ATTRIBUTE (cntd.)</vt:lpstr>
      <vt:lpstr>::: ATTRIBUTE (cntd.)</vt:lpstr>
      <vt:lpstr>::: ATTRIBUTE (cntd.)</vt:lpstr>
      <vt:lpstr>Class Diagram ::: OPERATION</vt:lpstr>
      <vt:lpstr>::: OPERATION</vt:lpstr>
      <vt:lpstr>::: OPERATION (cntd.)</vt:lpstr>
      <vt:lpstr>::: OPERATION (cntd.)</vt:lpstr>
      <vt:lpstr>::: OPERATION (cntd.)</vt:lpstr>
      <vt:lpstr>Class Diagram ::: Class Compartments</vt:lpstr>
      <vt:lpstr>Class Diagram ::: Different Views</vt:lpstr>
      <vt:lpstr>Moving 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Rabeya</cp:lastModifiedBy>
  <cp:revision>48</cp:revision>
  <dcterms:created xsi:type="dcterms:W3CDTF">2011-09-10T16:58:28Z</dcterms:created>
  <dcterms:modified xsi:type="dcterms:W3CDTF">2019-10-08T14:52:58Z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