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sldIdLst>
    <p:sldId id="256" r:id="rId2"/>
    <p:sldId id="257" r:id="rId3"/>
    <p:sldId id="258" r:id="rId4"/>
    <p:sldId id="259" r:id="rId5"/>
    <p:sldId id="265" r:id="rId6"/>
    <p:sldId id="266" r:id="rId7"/>
    <p:sldId id="267" r:id="rId8"/>
    <p:sldId id="261" r:id="rId9"/>
    <p:sldId id="269" r:id="rId10"/>
    <p:sldId id="271" r:id="rId11"/>
    <p:sldId id="270" r:id="rId12"/>
    <p:sldId id="272" r:id="rId13"/>
    <p:sldId id="291" r:id="rId14"/>
    <p:sldId id="263" r:id="rId15"/>
    <p:sldId id="274" r:id="rId16"/>
    <p:sldId id="275" r:id="rId17"/>
    <p:sldId id="276" r:id="rId18"/>
    <p:sldId id="277" r:id="rId19"/>
    <p:sldId id="278" r:id="rId20"/>
    <p:sldId id="279" r:id="rId21"/>
    <p:sldId id="280" r:id="rId22"/>
    <p:sldId id="288" r:id="rId23"/>
    <p:sldId id="289" r:id="rId24"/>
    <p:sldId id="281" r:id="rId25"/>
    <p:sldId id="282" r:id="rId26"/>
    <p:sldId id="290" r:id="rId27"/>
    <p:sldId id="283" r:id="rId28"/>
    <p:sldId id="284" r:id="rId29"/>
    <p:sldId id="285"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5" d="100"/>
          <a:sy n="75" d="100"/>
        </p:scale>
        <p:origin x="62" y="29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Abdullah-Al-Jubair" userId="18811e1f-3cb7-4a90-b095-c3eb23576a6c" providerId="ADAL" clId="{50176812-2298-E34F-A1E1-1FDA8EBB7812}"/>
    <pc:docChg chg="custSel delSld modSld">
      <pc:chgData name="Dr. Md. Abdullah-Al-Jubair" userId="18811e1f-3cb7-4a90-b095-c3eb23576a6c" providerId="ADAL" clId="{50176812-2298-E34F-A1E1-1FDA8EBB7812}" dt="2022-01-17T06:33:50.105" v="72" actId="478"/>
      <pc:docMkLst>
        <pc:docMk/>
      </pc:docMkLst>
      <pc:sldChg chg="delSp modSp">
        <pc:chgData name="Dr. Md. Abdullah-Al-Jubair" userId="18811e1f-3cb7-4a90-b095-c3eb23576a6c" providerId="ADAL" clId="{50176812-2298-E34F-A1E1-1FDA8EBB7812}" dt="2022-01-17T05:40:35.713" v="12" actId="478"/>
        <pc:sldMkLst>
          <pc:docMk/>
          <pc:sldMk cId="2664565021" sldId="256"/>
        </pc:sldMkLst>
        <pc:spChg chg="del mod">
          <ac:chgData name="Dr. Md. Abdullah-Al-Jubair" userId="18811e1f-3cb7-4a90-b095-c3eb23576a6c" providerId="ADAL" clId="{50176812-2298-E34F-A1E1-1FDA8EBB7812}" dt="2022-01-17T05:40:25.947" v="9" actId="478"/>
          <ac:spMkLst>
            <pc:docMk/>
            <pc:sldMk cId="2664565021" sldId="256"/>
            <ac:spMk id="24" creationId="{C2082529-78D7-4EA7-BFF9-A1D1F62040C8}"/>
          </ac:spMkLst>
        </pc:spChg>
        <pc:picChg chg="del">
          <ac:chgData name="Dr. Md. Abdullah-Al-Jubair" userId="18811e1f-3cb7-4a90-b095-c3eb23576a6c" providerId="ADAL" clId="{50176812-2298-E34F-A1E1-1FDA8EBB7812}" dt="2022-01-17T05:40:32.503" v="10" actId="478"/>
          <ac:picMkLst>
            <pc:docMk/>
            <pc:sldMk cId="2664565021" sldId="256"/>
            <ac:picMk id="25" creationId="{50ADB631-A102-4E27-9E4F-8BEAA32309AE}"/>
          </ac:picMkLst>
        </pc:picChg>
        <pc:picChg chg="del">
          <ac:chgData name="Dr. Md. Abdullah-Al-Jubair" userId="18811e1f-3cb7-4a90-b095-c3eb23576a6c" providerId="ADAL" clId="{50176812-2298-E34F-A1E1-1FDA8EBB7812}" dt="2022-01-17T05:40:35.713" v="12" actId="478"/>
          <ac:picMkLst>
            <pc:docMk/>
            <pc:sldMk cId="2664565021" sldId="256"/>
            <ac:picMk id="26" creationId="{5178D95F-BBA9-4DB7-8929-D0378B8248EA}"/>
          </ac:picMkLst>
        </pc:picChg>
        <pc:picChg chg="del">
          <ac:chgData name="Dr. Md. Abdullah-Al-Jubair" userId="18811e1f-3cb7-4a90-b095-c3eb23576a6c" providerId="ADAL" clId="{50176812-2298-E34F-A1E1-1FDA8EBB7812}" dt="2022-01-17T05:40:34.045" v="11" actId="478"/>
          <ac:picMkLst>
            <pc:docMk/>
            <pc:sldMk cId="2664565021" sldId="256"/>
            <ac:picMk id="27" creationId="{6C55067C-425B-4011-BE53-FC42477C2FFE}"/>
          </ac:picMkLst>
        </pc:picChg>
      </pc:sldChg>
      <pc:sldChg chg="delSp">
        <pc:chgData name="Dr. Md. Abdullah-Al-Jubair" userId="18811e1f-3cb7-4a90-b095-c3eb23576a6c" providerId="ADAL" clId="{50176812-2298-E34F-A1E1-1FDA8EBB7812}" dt="2022-01-17T05:40:57.934" v="13" actId="478"/>
        <pc:sldMkLst>
          <pc:docMk/>
          <pc:sldMk cId="4005637446" sldId="257"/>
        </pc:sldMkLst>
        <pc:spChg chg="del">
          <ac:chgData name="Dr. Md. Abdullah-Al-Jubair" userId="18811e1f-3cb7-4a90-b095-c3eb23576a6c" providerId="ADAL" clId="{50176812-2298-E34F-A1E1-1FDA8EBB7812}" dt="2022-01-17T05:40:57.934" v="13" actId="478"/>
          <ac:spMkLst>
            <pc:docMk/>
            <pc:sldMk cId="4005637446" sldId="257"/>
            <ac:spMk id="6" creationId="{16D5E04C-48DD-4056-9065-F4CC29F28224}"/>
          </ac:spMkLst>
        </pc:spChg>
      </pc:sldChg>
      <pc:sldChg chg="delSp">
        <pc:chgData name="Dr. Md. Abdullah-Al-Jubair" userId="18811e1f-3cb7-4a90-b095-c3eb23576a6c" providerId="ADAL" clId="{50176812-2298-E34F-A1E1-1FDA8EBB7812}" dt="2022-01-17T05:58:40.377" v="17" actId="478"/>
        <pc:sldMkLst>
          <pc:docMk/>
          <pc:sldMk cId="1820928499" sldId="258"/>
        </pc:sldMkLst>
        <pc:spChg chg="del">
          <ac:chgData name="Dr. Md. Abdullah-Al-Jubair" userId="18811e1f-3cb7-4a90-b095-c3eb23576a6c" providerId="ADAL" clId="{50176812-2298-E34F-A1E1-1FDA8EBB7812}" dt="2022-01-17T05:58:40.377" v="17" actId="478"/>
          <ac:spMkLst>
            <pc:docMk/>
            <pc:sldMk cId="1820928499" sldId="258"/>
            <ac:spMk id="7" creationId="{CA76BBF8-7D41-4F8D-97DF-7A6FB5EFA309}"/>
          </ac:spMkLst>
        </pc:spChg>
      </pc:sldChg>
      <pc:sldChg chg="delSp">
        <pc:chgData name="Dr. Md. Abdullah-Al-Jubair" userId="18811e1f-3cb7-4a90-b095-c3eb23576a6c" providerId="ADAL" clId="{50176812-2298-E34F-A1E1-1FDA8EBB7812}" dt="2022-01-17T05:58:43.170" v="18" actId="478"/>
        <pc:sldMkLst>
          <pc:docMk/>
          <pc:sldMk cId="2067763494" sldId="259"/>
        </pc:sldMkLst>
        <pc:spChg chg="del">
          <ac:chgData name="Dr. Md. Abdullah-Al-Jubair" userId="18811e1f-3cb7-4a90-b095-c3eb23576a6c" providerId="ADAL" clId="{50176812-2298-E34F-A1E1-1FDA8EBB7812}" dt="2022-01-17T05:58:43.170" v="18" actId="478"/>
          <ac:spMkLst>
            <pc:docMk/>
            <pc:sldMk cId="2067763494" sldId="259"/>
            <ac:spMk id="6" creationId="{8A935207-F3EB-46E8-987F-3B96D6D3B176}"/>
          </ac:spMkLst>
        </pc:spChg>
      </pc:sldChg>
      <pc:sldChg chg="delSp modSp">
        <pc:chgData name="Dr. Md. Abdullah-Al-Jubair" userId="18811e1f-3cb7-4a90-b095-c3eb23576a6c" providerId="ADAL" clId="{50176812-2298-E34F-A1E1-1FDA8EBB7812}" dt="2022-01-17T06:18:16.287" v="51" actId="1038"/>
        <pc:sldMkLst>
          <pc:docMk/>
          <pc:sldMk cId="2316763230" sldId="261"/>
        </pc:sldMkLst>
        <pc:spChg chg="del">
          <ac:chgData name="Dr. Md. Abdullah-Al-Jubair" userId="18811e1f-3cb7-4a90-b095-c3eb23576a6c" providerId="ADAL" clId="{50176812-2298-E34F-A1E1-1FDA8EBB7812}" dt="2022-01-17T06:05:30.505" v="24" actId="478"/>
          <ac:spMkLst>
            <pc:docMk/>
            <pc:sldMk cId="2316763230" sldId="261"/>
            <ac:spMk id="6" creationId="{AB09DD33-70F1-42B5-ADA0-00FF1781FC33}"/>
          </ac:spMkLst>
        </pc:spChg>
        <pc:picChg chg="mod">
          <ac:chgData name="Dr. Md. Abdullah-Al-Jubair" userId="18811e1f-3cb7-4a90-b095-c3eb23576a6c" providerId="ADAL" clId="{50176812-2298-E34F-A1E1-1FDA8EBB7812}" dt="2022-01-17T06:18:16.287" v="51" actId="1038"/>
          <ac:picMkLst>
            <pc:docMk/>
            <pc:sldMk cId="2316763230" sldId="261"/>
            <ac:picMk id="4" creationId="{189961D8-5E87-4437-8991-DC8DAB321A11}"/>
          </ac:picMkLst>
        </pc:picChg>
      </pc:sldChg>
      <pc:sldChg chg="delSp">
        <pc:chgData name="Dr. Md. Abdullah-Al-Jubair" userId="18811e1f-3cb7-4a90-b095-c3eb23576a6c" providerId="ADAL" clId="{50176812-2298-E34F-A1E1-1FDA8EBB7812}" dt="2022-01-17T06:21:34.225" v="56" actId="478"/>
        <pc:sldMkLst>
          <pc:docMk/>
          <pc:sldMk cId="1303160163" sldId="263"/>
        </pc:sldMkLst>
        <pc:spChg chg="del">
          <ac:chgData name="Dr. Md. Abdullah-Al-Jubair" userId="18811e1f-3cb7-4a90-b095-c3eb23576a6c" providerId="ADAL" clId="{50176812-2298-E34F-A1E1-1FDA8EBB7812}" dt="2022-01-17T06:21:34.225" v="56" actId="478"/>
          <ac:spMkLst>
            <pc:docMk/>
            <pc:sldMk cId="1303160163" sldId="263"/>
            <ac:spMk id="7" creationId="{5DE40131-413C-47A9-B937-758B70B0542F}"/>
          </ac:spMkLst>
        </pc:spChg>
      </pc:sldChg>
      <pc:sldChg chg="delSp">
        <pc:chgData name="Dr. Md. Abdullah-Al-Jubair" userId="18811e1f-3cb7-4a90-b095-c3eb23576a6c" providerId="ADAL" clId="{50176812-2298-E34F-A1E1-1FDA8EBB7812}" dt="2022-01-17T05:58:46.690" v="19" actId="478"/>
        <pc:sldMkLst>
          <pc:docMk/>
          <pc:sldMk cId="3452124004" sldId="265"/>
        </pc:sldMkLst>
        <pc:spChg chg="del">
          <ac:chgData name="Dr. Md. Abdullah-Al-Jubair" userId="18811e1f-3cb7-4a90-b095-c3eb23576a6c" providerId="ADAL" clId="{50176812-2298-E34F-A1E1-1FDA8EBB7812}" dt="2022-01-17T05:58:46.690" v="19" actId="478"/>
          <ac:spMkLst>
            <pc:docMk/>
            <pc:sldMk cId="3452124004" sldId="265"/>
            <ac:spMk id="6" creationId="{F0F1F907-A47D-4D10-8244-6E501AB964BB}"/>
          </ac:spMkLst>
        </pc:spChg>
      </pc:sldChg>
      <pc:sldChg chg="delSp">
        <pc:chgData name="Dr. Md. Abdullah-Al-Jubair" userId="18811e1f-3cb7-4a90-b095-c3eb23576a6c" providerId="ADAL" clId="{50176812-2298-E34F-A1E1-1FDA8EBB7812}" dt="2022-01-17T05:58:51.004" v="20" actId="478"/>
        <pc:sldMkLst>
          <pc:docMk/>
          <pc:sldMk cId="1315265252" sldId="266"/>
        </pc:sldMkLst>
        <pc:spChg chg="del">
          <ac:chgData name="Dr. Md. Abdullah-Al-Jubair" userId="18811e1f-3cb7-4a90-b095-c3eb23576a6c" providerId="ADAL" clId="{50176812-2298-E34F-A1E1-1FDA8EBB7812}" dt="2022-01-17T05:58:51.004" v="20" actId="478"/>
          <ac:spMkLst>
            <pc:docMk/>
            <pc:sldMk cId="1315265252" sldId="266"/>
            <ac:spMk id="6" creationId="{02DFD329-D7F3-42E9-AEF0-63942AB2EFBB}"/>
          </ac:spMkLst>
        </pc:spChg>
      </pc:sldChg>
      <pc:sldChg chg="delSp modSp">
        <pc:chgData name="Dr. Md. Abdullah-Al-Jubair" userId="18811e1f-3cb7-4a90-b095-c3eb23576a6c" providerId="ADAL" clId="{50176812-2298-E34F-A1E1-1FDA8EBB7812}" dt="2022-01-17T06:05:10.309" v="23" actId="478"/>
        <pc:sldMkLst>
          <pc:docMk/>
          <pc:sldMk cId="4189506874" sldId="267"/>
        </pc:sldMkLst>
        <pc:spChg chg="del mod">
          <ac:chgData name="Dr. Md. Abdullah-Al-Jubair" userId="18811e1f-3cb7-4a90-b095-c3eb23576a6c" providerId="ADAL" clId="{50176812-2298-E34F-A1E1-1FDA8EBB7812}" dt="2022-01-17T06:05:10.309" v="23" actId="478"/>
          <ac:spMkLst>
            <pc:docMk/>
            <pc:sldMk cId="4189506874" sldId="267"/>
            <ac:spMk id="6" creationId="{CE38EF2D-A2DD-4659-82CA-C6BAFDEC0874}"/>
          </ac:spMkLst>
        </pc:spChg>
      </pc:sldChg>
      <pc:sldChg chg="delSp">
        <pc:chgData name="Dr. Md. Abdullah-Al-Jubair" userId="18811e1f-3cb7-4a90-b095-c3eb23576a6c" providerId="ADAL" clId="{50176812-2298-E34F-A1E1-1FDA8EBB7812}" dt="2022-01-17T06:18:31.371" v="52" actId="478"/>
        <pc:sldMkLst>
          <pc:docMk/>
          <pc:sldMk cId="4234387915" sldId="269"/>
        </pc:sldMkLst>
        <pc:spChg chg="del">
          <ac:chgData name="Dr. Md. Abdullah-Al-Jubair" userId="18811e1f-3cb7-4a90-b095-c3eb23576a6c" providerId="ADAL" clId="{50176812-2298-E34F-A1E1-1FDA8EBB7812}" dt="2022-01-17T06:18:31.371" v="52" actId="478"/>
          <ac:spMkLst>
            <pc:docMk/>
            <pc:sldMk cId="4234387915" sldId="269"/>
            <ac:spMk id="6" creationId="{D7ACF978-70FB-468B-BF36-2BA218CF140D}"/>
          </ac:spMkLst>
        </pc:spChg>
      </pc:sldChg>
      <pc:sldChg chg="delSp">
        <pc:chgData name="Dr. Md. Abdullah-Al-Jubair" userId="18811e1f-3cb7-4a90-b095-c3eb23576a6c" providerId="ADAL" clId="{50176812-2298-E34F-A1E1-1FDA8EBB7812}" dt="2022-01-17T06:19:47.959" v="54" actId="478"/>
        <pc:sldMkLst>
          <pc:docMk/>
          <pc:sldMk cId="1515353398" sldId="270"/>
        </pc:sldMkLst>
        <pc:spChg chg="del">
          <ac:chgData name="Dr. Md. Abdullah-Al-Jubair" userId="18811e1f-3cb7-4a90-b095-c3eb23576a6c" providerId="ADAL" clId="{50176812-2298-E34F-A1E1-1FDA8EBB7812}" dt="2022-01-17T06:19:47.959" v="54" actId="478"/>
          <ac:spMkLst>
            <pc:docMk/>
            <pc:sldMk cId="1515353398" sldId="270"/>
            <ac:spMk id="6" creationId="{2CD91354-15E5-43E2-9404-C3F8C3F559AA}"/>
          </ac:spMkLst>
        </pc:spChg>
      </pc:sldChg>
      <pc:sldChg chg="delSp">
        <pc:chgData name="Dr. Md. Abdullah-Al-Jubair" userId="18811e1f-3cb7-4a90-b095-c3eb23576a6c" providerId="ADAL" clId="{50176812-2298-E34F-A1E1-1FDA8EBB7812}" dt="2022-01-17T06:18:58.424" v="53" actId="478"/>
        <pc:sldMkLst>
          <pc:docMk/>
          <pc:sldMk cId="3642092486" sldId="271"/>
        </pc:sldMkLst>
        <pc:spChg chg="del">
          <ac:chgData name="Dr. Md. Abdullah-Al-Jubair" userId="18811e1f-3cb7-4a90-b095-c3eb23576a6c" providerId="ADAL" clId="{50176812-2298-E34F-A1E1-1FDA8EBB7812}" dt="2022-01-17T06:18:58.424" v="53" actId="478"/>
          <ac:spMkLst>
            <pc:docMk/>
            <pc:sldMk cId="3642092486" sldId="271"/>
            <ac:spMk id="6" creationId="{8DEFB2C1-C7D8-4051-A6F4-C94D1ED4D901}"/>
          </ac:spMkLst>
        </pc:spChg>
      </pc:sldChg>
      <pc:sldChg chg="delSp">
        <pc:chgData name="Dr. Md. Abdullah-Al-Jubair" userId="18811e1f-3cb7-4a90-b095-c3eb23576a6c" providerId="ADAL" clId="{50176812-2298-E34F-A1E1-1FDA8EBB7812}" dt="2022-01-17T06:20:41.116" v="55" actId="478"/>
        <pc:sldMkLst>
          <pc:docMk/>
          <pc:sldMk cId="906318087" sldId="272"/>
        </pc:sldMkLst>
        <pc:spChg chg="del">
          <ac:chgData name="Dr. Md. Abdullah-Al-Jubair" userId="18811e1f-3cb7-4a90-b095-c3eb23576a6c" providerId="ADAL" clId="{50176812-2298-E34F-A1E1-1FDA8EBB7812}" dt="2022-01-17T06:20:41.116" v="55" actId="478"/>
          <ac:spMkLst>
            <pc:docMk/>
            <pc:sldMk cId="906318087" sldId="272"/>
            <ac:spMk id="7" creationId="{EBD7A4D5-1E57-4D15-A522-DFFEF9444A4A}"/>
          </ac:spMkLst>
        </pc:spChg>
      </pc:sldChg>
      <pc:sldChg chg="delSp">
        <pc:chgData name="Dr. Md. Abdullah-Al-Jubair" userId="18811e1f-3cb7-4a90-b095-c3eb23576a6c" providerId="ADAL" clId="{50176812-2298-E34F-A1E1-1FDA8EBB7812}" dt="2022-01-17T06:23:52.512" v="57" actId="478"/>
        <pc:sldMkLst>
          <pc:docMk/>
          <pc:sldMk cId="1032266255" sldId="274"/>
        </pc:sldMkLst>
        <pc:spChg chg="del">
          <ac:chgData name="Dr. Md. Abdullah-Al-Jubair" userId="18811e1f-3cb7-4a90-b095-c3eb23576a6c" providerId="ADAL" clId="{50176812-2298-E34F-A1E1-1FDA8EBB7812}" dt="2022-01-17T06:23:52.512" v="57" actId="478"/>
          <ac:spMkLst>
            <pc:docMk/>
            <pc:sldMk cId="1032266255" sldId="274"/>
            <ac:spMk id="6" creationId="{B0E2ECBA-13D5-4E72-BE8B-12B4BA8F9B91}"/>
          </ac:spMkLst>
        </pc:spChg>
      </pc:sldChg>
      <pc:sldChg chg="delSp">
        <pc:chgData name="Dr. Md. Abdullah-Al-Jubair" userId="18811e1f-3cb7-4a90-b095-c3eb23576a6c" providerId="ADAL" clId="{50176812-2298-E34F-A1E1-1FDA8EBB7812}" dt="2022-01-17T06:24:27.642" v="58" actId="478"/>
        <pc:sldMkLst>
          <pc:docMk/>
          <pc:sldMk cId="1095425240" sldId="275"/>
        </pc:sldMkLst>
        <pc:spChg chg="del">
          <ac:chgData name="Dr. Md. Abdullah-Al-Jubair" userId="18811e1f-3cb7-4a90-b095-c3eb23576a6c" providerId="ADAL" clId="{50176812-2298-E34F-A1E1-1FDA8EBB7812}" dt="2022-01-17T06:24:27.642" v="58" actId="478"/>
          <ac:spMkLst>
            <pc:docMk/>
            <pc:sldMk cId="1095425240" sldId="275"/>
            <ac:spMk id="6" creationId="{FE05ADA6-CE62-4A98-A8AB-E4861149866F}"/>
          </ac:spMkLst>
        </pc:spChg>
      </pc:sldChg>
      <pc:sldChg chg="delSp">
        <pc:chgData name="Dr. Md. Abdullah-Al-Jubair" userId="18811e1f-3cb7-4a90-b095-c3eb23576a6c" providerId="ADAL" clId="{50176812-2298-E34F-A1E1-1FDA8EBB7812}" dt="2022-01-17T06:25:58.130" v="59" actId="478"/>
        <pc:sldMkLst>
          <pc:docMk/>
          <pc:sldMk cId="2628543024" sldId="276"/>
        </pc:sldMkLst>
        <pc:spChg chg="del">
          <ac:chgData name="Dr. Md. Abdullah-Al-Jubair" userId="18811e1f-3cb7-4a90-b095-c3eb23576a6c" providerId="ADAL" clId="{50176812-2298-E34F-A1E1-1FDA8EBB7812}" dt="2022-01-17T06:25:58.130" v="59" actId="478"/>
          <ac:spMkLst>
            <pc:docMk/>
            <pc:sldMk cId="2628543024" sldId="276"/>
            <ac:spMk id="6" creationId="{78CBBCCF-6925-4BD2-8BA7-16EAD12E58BB}"/>
          </ac:spMkLst>
        </pc:spChg>
      </pc:sldChg>
      <pc:sldChg chg="delSp">
        <pc:chgData name="Dr. Md. Abdullah-Al-Jubair" userId="18811e1f-3cb7-4a90-b095-c3eb23576a6c" providerId="ADAL" clId="{50176812-2298-E34F-A1E1-1FDA8EBB7812}" dt="2022-01-17T06:28:54.809" v="60" actId="478"/>
        <pc:sldMkLst>
          <pc:docMk/>
          <pc:sldMk cId="656190997" sldId="277"/>
        </pc:sldMkLst>
        <pc:spChg chg="del">
          <ac:chgData name="Dr. Md. Abdullah-Al-Jubair" userId="18811e1f-3cb7-4a90-b095-c3eb23576a6c" providerId="ADAL" clId="{50176812-2298-E34F-A1E1-1FDA8EBB7812}" dt="2022-01-17T06:28:54.809" v="60" actId="478"/>
          <ac:spMkLst>
            <pc:docMk/>
            <pc:sldMk cId="656190997" sldId="277"/>
            <ac:spMk id="6" creationId="{BB5F6332-D840-4052-99B0-5FA05B973FE8}"/>
          </ac:spMkLst>
        </pc:spChg>
      </pc:sldChg>
      <pc:sldChg chg="delSp">
        <pc:chgData name="Dr. Md. Abdullah-Al-Jubair" userId="18811e1f-3cb7-4a90-b095-c3eb23576a6c" providerId="ADAL" clId="{50176812-2298-E34F-A1E1-1FDA8EBB7812}" dt="2022-01-17T06:29:15.431" v="61" actId="478"/>
        <pc:sldMkLst>
          <pc:docMk/>
          <pc:sldMk cId="4248705460" sldId="278"/>
        </pc:sldMkLst>
        <pc:spChg chg="del">
          <ac:chgData name="Dr. Md. Abdullah-Al-Jubair" userId="18811e1f-3cb7-4a90-b095-c3eb23576a6c" providerId="ADAL" clId="{50176812-2298-E34F-A1E1-1FDA8EBB7812}" dt="2022-01-17T06:29:15.431" v="61" actId="478"/>
          <ac:spMkLst>
            <pc:docMk/>
            <pc:sldMk cId="4248705460" sldId="278"/>
            <ac:spMk id="6" creationId="{07752AC9-9CD8-4953-94E0-C9DE76E8F5A1}"/>
          </ac:spMkLst>
        </pc:spChg>
      </pc:sldChg>
      <pc:sldChg chg="delSp">
        <pc:chgData name="Dr. Md. Abdullah-Al-Jubair" userId="18811e1f-3cb7-4a90-b095-c3eb23576a6c" providerId="ADAL" clId="{50176812-2298-E34F-A1E1-1FDA8EBB7812}" dt="2022-01-17T06:29:39.316" v="62" actId="478"/>
        <pc:sldMkLst>
          <pc:docMk/>
          <pc:sldMk cId="2013934928" sldId="279"/>
        </pc:sldMkLst>
        <pc:spChg chg="del">
          <ac:chgData name="Dr. Md. Abdullah-Al-Jubair" userId="18811e1f-3cb7-4a90-b095-c3eb23576a6c" providerId="ADAL" clId="{50176812-2298-E34F-A1E1-1FDA8EBB7812}" dt="2022-01-17T06:29:39.316" v="62" actId="478"/>
          <ac:spMkLst>
            <pc:docMk/>
            <pc:sldMk cId="2013934928" sldId="279"/>
            <ac:spMk id="6" creationId="{9771D759-E35F-4435-930E-3DD6884A80C1}"/>
          </ac:spMkLst>
        </pc:spChg>
      </pc:sldChg>
      <pc:sldChg chg="delSp">
        <pc:chgData name="Dr. Md. Abdullah-Al-Jubair" userId="18811e1f-3cb7-4a90-b095-c3eb23576a6c" providerId="ADAL" clId="{50176812-2298-E34F-A1E1-1FDA8EBB7812}" dt="2022-01-17T06:31:11.118" v="63" actId="478"/>
        <pc:sldMkLst>
          <pc:docMk/>
          <pc:sldMk cId="1809751018" sldId="280"/>
        </pc:sldMkLst>
        <pc:spChg chg="del">
          <ac:chgData name="Dr. Md. Abdullah-Al-Jubair" userId="18811e1f-3cb7-4a90-b095-c3eb23576a6c" providerId="ADAL" clId="{50176812-2298-E34F-A1E1-1FDA8EBB7812}" dt="2022-01-17T06:31:11.118" v="63" actId="478"/>
          <ac:spMkLst>
            <pc:docMk/>
            <pc:sldMk cId="1809751018" sldId="280"/>
            <ac:spMk id="6" creationId="{6999B43C-B0E1-4975-A6C0-9CD462476F43}"/>
          </ac:spMkLst>
        </pc:spChg>
      </pc:sldChg>
      <pc:sldChg chg="delSp">
        <pc:chgData name="Dr. Md. Abdullah-Al-Jubair" userId="18811e1f-3cb7-4a90-b095-c3eb23576a6c" providerId="ADAL" clId="{50176812-2298-E34F-A1E1-1FDA8EBB7812}" dt="2022-01-17T06:31:38.518" v="66" actId="478"/>
        <pc:sldMkLst>
          <pc:docMk/>
          <pc:sldMk cId="1699900612" sldId="281"/>
        </pc:sldMkLst>
        <pc:spChg chg="del">
          <ac:chgData name="Dr. Md. Abdullah-Al-Jubair" userId="18811e1f-3cb7-4a90-b095-c3eb23576a6c" providerId="ADAL" clId="{50176812-2298-E34F-A1E1-1FDA8EBB7812}" dt="2022-01-17T06:31:38.518" v="66" actId="478"/>
          <ac:spMkLst>
            <pc:docMk/>
            <pc:sldMk cId="1699900612" sldId="281"/>
            <ac:spMk id="6" creationId="{F1834B6D-FB01-4ABB-8AFC-0DA03A2BDFA8}"/>
          </ac:spMkLst>
        </pc:spChg>
      </pc:sldChg>
      <pc:sldChg chg="delSp">
        <pc:chgData name="Dr. Md. Abdullah-Al-Jubair" userId="18811e1f-3cb7-4a90-b095-c3eb23576a6c" providerId="ADAL" clId="{50176812-2298-E34F-A1E1-1FDA8EBB7812}" dt="2022-01-17T06:31:49.895" v="67" actId="478"/>
        <pc:sldMkLst>
          <pc:docMk/>
          <pc:sldMk cId="389592559" sldId="282"/>
        </pc:sldMkLst>
        <pc:spChg chg="del">
          <ac:chgData name="Dr. Md. Abdullah-Al-Jubair" userId="18811e1f-3cb7-4a90-b095-c3eb23576a6c" providerId="ADAL" clId="{50176812-2298-E34F-A1E1-1FDA8EBB7812}" dt="2022-01-17T06:31:49.895" v="67" actId="478"/>
          <ac:spMkLst>
            <pc:docMk/>
            <pc:sldMk cId="389592559" sldId="282"/>
            <ac:spMk id="7" creationId="{50F1B25B-8433-44E8-8275-D916409C4CBA}"/>
          </ac:spMkLst>
        </pc:spChg>
      </pc:sldChg>
      <pc:sldChg chg="delSp">
        <pc:chgData name="Dr. Md. Abdullah-Al-Jubair" userId="18811e1f-3cb7-4a90-b095-c3eb23576a6c" providerId="ADAL" clId="{50176812-2298-E34F-A1E1-1FDA8EBB7812}" dt="2022-01-17T06:33:10.203" v="69" actId="478"/>
        <pc:sldMkLst>
          <pc:docMk/>
          <pc:sldMk cId="3891018958" sldId="283"/>
        </pc:sldMkLst>
        <pc:spChg chg="del">
          <ac:chgData name="Dr. Md. Abdullah-Al-Jubair" userId="18811e1f-3cb7-4a90-b095-c3eb23576a6c" providerId="ADAL" clId="{50176812-2298-E34F-A1E1-1FDA8EBB7812}" dt="2022-01-17T06:33:10.203" v="69" actId="478"/>
          <ac:spMkLst>
            <pc:docMk/>
            <pc:sldMk cId="3891018958" sldId="283"/>
            <ac:spMk id="6" creationId="{6B5D6EC5-BF6B-4966-841D-195FE75B4F39}"/>
          </ac:spMkLst>
        </pc:spChg>
      </pc:sldChg>
      <pc:sldChg chg="delSp">
        <pc:chgData name="Dr. Md. Abdullah-Al-Jubair" userId="18811e1f-3cb7-4a90-b095-c3eb23576a6c" providerId="ADAL" clId="{50176812-2298-E34F-A1E1-1FDA8EBB7812}" dt="2022-01-17T06:33:30.294" v="70" actId="478"/>
        <pc:sldMkLst>
          <pc:docMk/>
          <pc:sldMk cId="1743798448" sldId="284"/>
        </pc:sldMkLst>
        <pc:spChg chg="del">
          <ac:chgData name="Dr. Md. Abdullah-Al-Jubair" userId="18811e1f-3cb7-4a90-b095-c3eb23576a6c" providerId="ADAL" clId="{50176812-2298-E34F-A1E1-1FDA8EBB7812}" dt="2022-01-17T06:33:30.294" v="70" actId="478"/>
          <ac:spMkLst>
            <pc:docMk/>
            <pc:sldMk cId="1743798448" sldId="284"/>
            <ac:spMk id="6" creationId="{052D67E0-9A1F-4C61-A91F-5AC57A3E467D}"/>
          </ac:spMkLst>
        </pc:spChg>
      </pc:sldChg>
      <pc:sldChg chg="delSp">
        <pc:chgData name="Dr. Md. Abdullah-Al-Jubair" userId="18811e1f-3cb7-4a90-b095-c3eb23576a6c" providerId="ADAL" clId="{50176812-2298-E34F-A1E1-1FDA8EBB7812}" dt="2022-01-17T06:33:41.724" v="71" actId="478"/>
        <pc:sldMkLst>
          <pc:docMk/>
          <pc:sldMk cId="3783778643" sldId="285"/>
        </pc:sldMkLst>
        <pc:spChg chg="del">
          <ac:chgData name="Dr. Md. Abdullah-Al-Jubair" userId="18811e1f-3cb7-4a90-b095-c3eb23576a6c" providerId="ADAL" clId="{50176812-2298-E34F-A1E1-1FDA8EBB7812}" dt="2022-01-17T06:33:41.724" v="71" actId="478"/>
          <ac:spMkLst>
            <pc:docMk/>
            <pc:sldMk cId="3783778643" sldId="285"/>
            <ac:spMk id="6" creationId="{5862B406-B2B1-4162-B9AD-AA200789D3FB}"/>
          </ac:spMkLst>
        </pc:spChg>
      </pc:sldChg>
      <pc:sldChg chg="delSp">
        <pc:chgData name="Dr. Md. Abdullah-Al-Jubair" userId="18811e1f-3cb7-4a90-b095-c3eb23576a6c" providerId="ADAL" clId="{50176812-2298-E34F-A1E1-1FDA8EBB7812}" dt="2022-01-17T06:33:50.105" v="72" actId="478"/>
        <pc:sldMkLst>
          <pc:docMk/>
          <pc:sldMk cId="377282442" sldId="287"/>
        </pc:sldMkLst>
        <pc:spChg chg="del">
          <ac:chgData name="Dr. Md. Abdullah-Al-Jubair" userId="18811e1f-3cb7-4a90-b095-c3eb23576a6c" providerId="ADAL" clId="{50176812-2298-E34F-A1E1-1FDA8EBB7812}" dt="2022-01-17T06:33:50.105" v="72" actId="478"/>
          <ac:spMkLst>
            <pc:docMk/>
            <pc:sldMk cId="377282442" sldId="287"/>
            <ac:spMk id="6" creationId="{D970686C-F2E8-49C5-8F82-2A3F4B5D2B5A}"/>
          </ac:spMkLst>
        </pc:spChg>
      </pc:sldChg>
      <pc:sldChg chg="delSp">
        <pc:chgData name="Dr. Md. Abdullah-Al-Jubair" userId="18811e1f-3cb7-4a90-b095-c3eb23576a6c" providerId="ADAL" clId="{50176812-2298-E34F-A1E1-1FDA8EBB7812}" dt="2022-01-17T06:31:26.195" v="64" actId="478"/>
        <pc:sldMkLst>
          <pc:docMk/>
          <pc:sldMk cId="2939156501" sldId="288"/>
        </pc:sldMkLst>
        <pc:spChg chg="del">
          <ac:chgData name="Dr. Md. Abdullah-Al-Jubair" userId="18811e1f-3cb7-4a90-b095-c3eb23576a6c" providerId="ADAL" clId="{50176812-2298-E34F-A1E1-1FDA8EBB7812}" dt="2022-01-17T06:31:26.195" v="64" actId="478"/>
          <ac:spMkLst>
            <pc:docMk/>
            <pc:sldMk cId="2939156501" sldId="288"/>
            <ac:spMk id="7" creationId="{F3B2886F-20F2-4F7A-98ED-E3334E8D59E6}"/>
          </ac:spMkLst>
        </pc:spChg>
      </pc:sldChg>
      <pc:sldChg chg="delSp">
        <pc:chgData name="Dr. Md. Abdullah-Al-Jubair" userId="18811e1f-3cb7-4a90-b095-c3eb23576a6c" providerId="ADAL" clId="{50176812-2298-E34F-A1E1-1FDA8EBB7812}" dt="2022-01-17T06:31:32.219" v="65" actId="478"/>
        <pc:sldMkLst>
          <pc:docMk/>
          <pc:sldMk cId="4113534771" sldId="289"/>
        </pc:sldMkLst>
        <pc:spChg chg="del">
          <ac:chgData name="Dr. Md. Abdullah-Al-Jubair" userId="18811e1f-3cb7-4a90-b095-c3eb23576a6c" providerId="ADAL" clId="{50176812-2298-E34F-A1E1-1FDA8EBB7812}" dt="2022-01-17T06:31:32.219" v="65" actId="478"/>
          <ac:spMkLst>
            <pc:docMk/>
            <pc:sldMk cId="4113534771" sldId="289"/>
            <ac:spMk id="8" creationId="{0BCD7CEA-FA1E-4D4F-A8D1-A7BCFD39CEE3}"/>
          </ac:spMkLst>
        </pc:spChg>
      </pc:sldChg>
      <pc:sldChg chg="delSp">
        <pc:chgData name="Dr. Md. Abdullah-Al-Jubair" userId="18811e1f-3cb7-4a90-b095-c3eb23576a6c" providerId="ADAL" clId="{50176812-2298-E34F-A1E1-1FDA8EBB7812}" dt="2022-01-17T06:33:01.192" v="68" actId="478"/>
        <pc:sldMkLst>
          <pc:docMk/>
          <pc:sldMk cId="3262661259" sldId="290"/>
        </pc:sldMkLst>
        <pc:spChg chg="del">
          <ac:chgData name="Dr. Md. Abdullah-Al-Jubair" userId="18811e1f-3cb7-4a90-b095-c3eb23576a6c" providerId="ADAL" clId="{50176812-2298-E34F-A1E1-1FDA8EBB7812}" dt="2022-01-17T06:33:01.192" v="68" actId="478"/>
          <ac:spMkLst>
            <pc:docMk/>
            <pc:sldMk cId="3262661259" sldId="290"/>
            <ac:spMk id="8" creationId="{6EED919D-4AB5-4779-AB04-EA2AA463F456}"/>
          </ac:spMkLst>
        </pc:spChg>
      </pc:sldChg>
      <pc:sldChg chg="modSp del">
        <pc:chgData name="Dr. Md. Abdullah-Al-Jubair" userId="18811e1f-3cb7-4a90-b095-c3eb23576a6c" providerId="ADAL" clId="{50176812-2298-E34F-A1E1-1FDA8EBB7812}" dt="2022-01-17T05:56:33.378" v="16" actId="2696"/>
        <pc:sldMkLst>
          <pc:docMk/>
          <pc:sldMk cId="1656797155" sldId="291"/>
        </pc:sldMkLst>
        <pc:spChg chg="mod">
          <ac:chgData name="Dr. Md. Abdullah-Al-Jubair" userId="18811e1f-3cb7-4a90-b095-c3eb23576a6c" providerId="ADAL" clId="{50176812-2298-E34F-A1E1-1FDA8EBB7812}" dt="2022-01-17T05:56:30.669" v="15" actId="27636"/>
          <ac:spMkLst>
            <pc:docMk/>
            <pc:sldMk cId="1656797155" sldId="291"/>
            <ac:spMk id="6" creationId="{16D5E04C-48DD-4056-9065-F4CC29F282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29/01/2023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requirement engineering</a:t>
            </a:r>
          </a:p>
          <a:p>
            <a:pPr marL="0" indent="0" algn="ctr">
              <a:buFont typeface="Wingdings 2" panose="05020102010507070707" pitchFamily="18" charset="2"/>
              <a:buNone/>
            </a:pPr>
            <a:r>
              <a:rPr lang="en-US" sz="2400" cap="all" dirty="0">
                <a:solidFill>
                  <a:srgbClr val="FFFFFF"/>
                </a:solidFill>
              </a:rPr>
              <a:t>CSC 4126</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a:t>
            </a:r>
            <a:br>
              <a:rPr lang="en-US" sz="3000" dirty="0">
                <a:solidFill>
                  <a:srgbClr val="C00000"/>
                </a:solidFill>
              </a:rPr>
            </a:br>
            <a:br>
              <a:rPr lang="en-US" sz="3000" dirty="0">
                <a:solidFill>
                  <a:schemeClr val="tx2"/>
                </a:solidFill>
              </a:rPr>
            </a:br>
            <a:r>
              <a:rPr lang="en-US" sz="3000" dirty="0">
                <a:solidFill>
                  <a:schemeClr val="tx2"/>
                </a:solidFill>
              </a:rPr>
              <a:t>software requirements: what, why, who</a:t>
            </a:r>
            <a:br>
              <a:rPr lang="en-US" sz="3000" dirty="0">
                <a:solidFill>
                  <a:schemeClr val="tx2"/>
                </a:solidFill>
              </a:rPr>
            </a:br>
            <a:r>
              <a:rPr lang="en-US" sz="3000" dirty="0">
                <a:solidFill>
                  <a:srgbClr val="0070C0"/>
                </a:solidFill>
              </a:rPr>
              <a:t>The essential of software requirements</a:t>
            </a: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9443"/>
            <a:ext cx="11029950" cy="537190"/>
          </a:xfrm>
        </p:spPr>
        <p:txBody>
          <a:bodyPr/>
          <a:lstStyle/>
          <a:p>
            <a:pPr algn="ctr"/>
            <a:r>
              <a:rPr lang="en-US" dirty="0">
                <a:solidFill>
                  <a:srgbClr val="0070C0"/>
                </a:solidFill>
              </a:rPr>
              <a:t>     Non-Functional Requirements</a:t>
            </a:r>
            <a:endParaRPr lang="en-GB" dirty="0">
              <a:solidFill>
                <a:srgbClr val="0070C0"/>
              </a:solidFill>
            </a:endParaRPr>
          </a:p>
        </p:txBody>
      </p:sp>
      <p:sp>
        <p:nvSpPr>
          <p:cNvPr id="3" name="Content Placeholder 2"/>
          <p:cNvSpPr>
            <a:spLocks noGrp="1"/>
          </p:cNvSpPr>
          <p:nvPr>
            <p:ph idx="4294967295"/>
          </p:nvPr>
        </p:nvSpPr>
        <p:spPr>
          <a:xfrm>
            <a:off x="368710" y="1209317"/>
            <a:ext cx="11029950" cy="4638675"/>
          </a:xfrm>
        </p:spPr>
        <p:txBody>
          <a:bodyPr>
            <a:noAutofit/>
          </a:bodyPr>
          <a:lstStyle/>
          <a:p>
            <a:r>
              <a:rPr lang="en-GB" sz="2200" dirty="0"/>
              <a:t>Non-functional requirement are also known as quality attributes, product requirements that describes a service or performance characteristic of a product (“– </a:t>
            </a:r>
            <a:r>
              <a:rPr lang="en-GB" sz="2200" dirty="0" err="1"/>
              <a:t>ity</a:t>
            </a:r>
            <a:r>
              <a:rPr lang="en-GB" sz="2200" dirty="0"/>
              <a:t>, </a:t>
            </a:r>
            <a:r>
              <a:rPr lang="en-GB" sz="2200" dirty="0" err="1"/>
              <a:t>ilities</a:t>
            </a:r>
            <a:r>
              <a:rPr lang="en-GB" sz="2200" dirty="0"/>
              <a:t>.”)</a:t>
            </a:r>
          </a:p>
          <a:p>
            <a:pPr lvl="0"/>
            <a:r>
              <a:rPr lang="en-GB" sz="2200" dirty="0"/>
              <a:t>Describe the product’s characteristics in various dimensions that are important either to users or to developers and maintainers, such as performance, safety, availability, and portability (</a:t>
            </a:r>
            <a:r>
              <a:rPr lang="en-US" sz="2200" dirty="0"/>
              <a:t>chances of conflicts within non-functional requirements are fairly high)</a:t>
            </a:r>
            <a:endParaRPr lang="en-GB" sz="2200" dirty="0"/>
          </a:p>
          <a:p>
            <a:r>
              <a:rPr lang="en-GB" sz="2200" dirty="0"/>
              <a:t>Other classes of non-functional requirements describe external interfaces between the system and the outside world (usefulness, flexibility, reliability)</a:t>
            </a:r>
          </a:p>
          <a:p>
            <a:r>
              <a:rPr lang="en-GB" sz="2200" dirty="0"/>
              <a:t>These include connections to other software systems, hardware components, and users, as well as communication interfaces (interoperability) </a:t>
            </a:r>
          </a:p>
          <a:p>
            <a:r>
              <a:rPr lang="en-GB" sz="2200" dirty="0"/>
              <a:t>Design and implementation constraints impose restrictions on the options available to the developer during construction of the product (security)</a:t>
            </a:r>
          </a:p>
        </p:txBody>
      </p:sp>
      <p:sp>
        <p:nvSpPr>
          <p:cNvPr id="7" name="Slide Number Placeholder 3">
            <a:extLst>
              <a:ext uri="{FF2B5EF4-FFF2-40B4-BE49-F238E27FC236}">
                <a16:creationId xmlns:a16="http://schemas.microsoft.com/office/drawing/2014/main" id="{A84D94DB-2FC6-4058-B6C8-1B8492C26A3B}"/>
              </a:ext>
            </a:extLst>
          </p:cNvPr>
          <p:cNvSpPr txBox="1">
            <a:spLocks/>
          </p:cNvSpPr>
          <p:nvPr/>
        </p:nvSpPr>
        <p:spPr>
          <a:xfrm>
            <a:off x="10664719" y="556258"/>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- 10</a:t>
            </a:r>
          </a:p>
        </p:txBody>
      </p:sp>
    </p:spTree>
    <p:extLst>
      <p:ext uri="{BB962C8B-B14F-4D97-AF65-F5344CB8AC3E}">
        <p14:creationId xmlns:p14="http://schemas.microsoft.com/office/powerpoint/2010/main" val="364209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68941"/>
            <a:ext cx="11029950" cy="551938"/>
          </a:xfrm>
        </p:spPr>
        <p:txBody>
          <a:bodyPr/>
          <a:lstStyle/>
          <a:p>
            <a:pPr algn="ctr"/>
            <a:r>
              <a:rPr lang="en-US" dirty="0">
                <a:solidFill>
                  <a:srgbClr val="0070C0"/>
                </a:solidFill>
              </a:rPr>
              <a:t>Business Rules</a:t>
            </a:r>
            <a:endParaRPr lang="en-GB" dirty="0">
              <a:solidFill>
                <a:srgbClr val="0070C0"/>
              </a:solidFill>
            </a:endParaRPr>
          </a:p>
        </p:txBody>
      </p:sp>
      <p:sp>
        <p:nvSpPr>
          <p:cNvPr id="3" name="Content Placeholder 2"/>
          <p:cNvSpPr>
            <a:spLocks noGrp="1"/>
          </p:cNvSpPr>
          <p:nvPr>
            <p:ph idx="4294967295"/>
          </p:nvPr>
        </p:nvSpPr>
        <p:spPr>
          <a:xfrm>
            <a:off x="663678" y="1224116"/>
            <a:ext cx="11029950" cy="5176684"/>
          </a:xfrm>
        </p:spPr>
        <p:txBody>
          <a:bodyPr>
            <a:noAutofit/>
          </a:bodyPr>
          <a:lstStyle/>
          <a:p>
            <a:r>
              <a:rPr lang="en-GB" sz="2200" dirty="0"/>
              <a:t>Business rules </a:t>
            </a:r>
            <a:r>
              <a:rPr lang="en-GB" sz="2200" dirty="0">
                <a:solidFill>
                  <a:srgbClr val="7030A0"/>
                </a:solidFill>
              </a:rPr>
              <a:t>include corporate policies, government regulations, industry standards, and computational algorithms</a:t>
            </a:r>
          </a:p>
          <a:p>
            <a:r>
              <a:rPr lang="en-GB" sz="2200" dirty="0"/>
              <a:t>Business rules are not themselves software requirements because they have an existence </a:t>
            </a:r>
            <a:r>
              <a:rPr lang="en-GB" sz="2200" dirty="0">
                <a:solidFill>
                  <a:srgbClr val="7030A0"/>
                </a:solidFill>
              </a:rPr>
              <a:t>beyond the boundaries of any specific software application</a:t>
            </a:r>
          </a:p>
          <a:p>
            <a:r>
              <a:rPr lang="en-GB" sz="2200" dirty="0"/>
              <a:t>They often dictate that the system must contain functionality to comply with the relevant  rules (e.g. </a:t>
            </a:r>
            <a:r>
              <a:rPr lang="en-GB" sz="2200" dirty="0">
                <a:solidFill>
                  <a:srgbClr val="C00000"/>
                </a:solidFill>
              </a:rPr>
              <a:t>online purchase limit</a:t>
            </a:r>
            <a:r>
              <a:rPr lang="en-GB" sz="2200" dirty="0"/>
              <a:t>) </a:t>
            </a:r>
          </a:p>
          <a:p>
            <a:r>
              <a:rPr lang="en-GB" sz="2200" dirty="0"/>
              <a:t>A restriction that is imposed on the choices available to the developer for the design and construction of a product (</a:t>
            </a:r>
            <a:r>
              <a:rPr lang="en-GB" sz="2200" dirty="0">
                <a:solidFill>
                  <a:srgbClr val="002060"/>
                </a:solidFill>
              </a:rPr>
              <a:t>e.g. </a:t>
            </a:r>
            <a:r>
              <a:rPr lang="en-GB" sz="2200" dirty="0">
                <a:solidFill>
                  <a:srgbClr val="C00000"/>
                </a:solidFill>
              </a:rPr>
              <a:t>no red colour in webpage – Inverse requirements</a:t>
            </a:r>
            <a:r>
              <a:rPr lang="en-GB" sz="2200" dirty="0"/>
              <a:t>)</a:t>
            </a:r>
          </a:p>
          <a:p>
            <a:r>
              <a:rPr lang="en-GB" sz="2200" dirty="0"/>
              <a:t>Sometimes, as with corporate security policies, business rules are the </a:t>
            </a:r>
            <a:r>
              <a:rPr lang="en-GB" sz="2200" dirty="0">
                <a:solidFill>
                  <a:srgbClr val="C00000"/>
                </a:solidFill>
              </a:rPr>
              <a:t>origin of specific quality attributes</a:t>
            </a:r>
            <a:r>
              <a:rPr lang="en-GB" sz="2200" dirty="0"/>
              <a:t> that are then implemented in functionality (e.g. </a:t>
            </a:r>
            <a:r>
              <a:rPr lang="en-GB" sz="2200" dirty="0">
                <a:solidFill>
                  <a:srgbClr val="C00000"/>
                </a:solidFill>
              </a:rPr>
              <a:t>firewall </a:t>
            </a:r>
            <a:r>
              <a:rPr lang="en-GB" sz="2200" dirty="0">
                <a:solidFill>
                  <a:srgbClr val="002060"/>
                </a:solidFill>
              </a:rPr>
              <a:t>is functional requirement and </a:t>
            </a:r>
            <a:r>
              <a:rPr lang="en-GB" sz="2200" dirty="0">
                <a:solidFill>
                  <a:srgbClr val="C00000"/>
                </a:solidFill>
              </a:rPr>
              <a:t>security </a:t>
            </a:r>
            <a:r>
              <a:rPr lang="en-GB" sz="2200" dirty="0">
                <a:solidFill>
                  <a:srgbClr val="002060"/>
                </a:solidFill>
              </a:rPr>
              <a:t>is quality requirements</a:t>
            </a:r>
            <a:r>
              <a:rPr lang="en-GB" sz="2200" dirty="0"/>
              <a:t>) </a:t>
            </a:r>
          </a:p>
          <a:p>
            <a:r>
              <a:rPr lang="en-GB" sz="2200" dirty="0"/>
              <a:t>Therefore, you can trace the origin of certain functional requirements back to a particular business rule</a:t>
            </a:r>
          </a:p>
        </p:txBody>
      </p:sp>
      <p:sp>
        <p:nvSpPr>
          <p:cNvPr id="7" name="Slide Number Placeholder 3">
            <a:extLst>
              <a:ext uri="{FF2B5EF4-FFF2-40B4-BE49-F238E27FC236}">
                <a16:creationId xmlns:a16="http://schemas.microsoft.com/office/drawing/2014/main" id="{B415871D-5402-4877-93B6-9D332ADADBEF}"/>
              </a:ext>
            </a:extLst>
          </p:cNvPr>
          <p:cNvSpPr txBox="1">
            <a:spLocks/>
          </p:cNvSpPr>
          <p:nvPr/>
        </p:nvSpPr>
        <p:spPr>
          <a:xfrm>
            <a:off x="10664719" y="556258"/>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- 11</a:t>
            </a:r>
          </a:p>
        </p:txBody>
      </p:sp>
    </p:spTree>
    <p:extLst>
      <p:ext uri="{BB962C8B-B14F-4D97-AF65-F5344CB8AC3E}">
        <p14:creationId xmlns:p14="http://schemas.microsoft.com/office/powerpoint/2010/main" val="151535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a:t>
            </a:r>
            <a:endParaRPr lang="en-GB" dirty="0"/>
          </a:p>
        </p:txBody>
      </p:sp>
      <p:sp>
        <p:nvSpPr>
          <p:cNvPr id="3" name="Content Placeholder 2"/>
          <p:cNvSpPr>
            <a:spLocks noGrp="1"/>
          </p:cNvSpPr>
          <p:nvPr>
            <p:ph idx="1"/>
          </p:nvPr>
        </p:nvSpPr>
        <p:spPr>
          <a:xfrm>
            <a:off x="581192" y="2180496"/>
            <a:ext cx="5273918" cy="3678303"/>
          </a:xfrm>
        </p:spPr>
        <p:txBody>
          <a:bodyPr anchor="t" anchorCtr="0">
            <a:noAutofit/>
          </a:bodyPr>
          <a:lstStyle/>
          <a:p>
            <a:r>
              <a:rPr lang="en-GB" sz="2200" dirty="0"/>
              <a:t>A feature consists of one or more logically related system capabilities that provide value to a user and are described by a set of functional requirements</a:t>
            </a:r>
          </a:p>
          <a:p>
            <a:r>
              <a:rPr lang="en-GB" sz="2200" dirty="0"/>
              <a:t>A feature can encompass multiple user requirements, each of which implies that certain functional requirements must be implemented to allow the user to perform the task described by each user requirement</a:t>
            </a:r>
          </a:p>
        </p:txBody>
      </p:sp>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- 13</a:t>
            </a:r>
          </a:p>
        </p:txBody>
      </p:sp>
      <p:pic>
        <p:nvPicPr>
          <p:cNvPr id="7" name="Picture 6">
            <a:extLst>
              <a:ext uri="{FF2B5EF4-FFF2-40B4-BE49-F238E27FC236}">
                <a16:creationId xmlns:a16="http://schemas.microsoft.com/office/drawing/2014/main" id="{24710A62-0BE8-2820-A4AE-BA83B2BFFA64}"/>
              </a:ext>
            </a:extLst>
          </p:cNvPr>
          <p:cNvPicPr>
            <a:picLocks noChangeAspect="1"/>
          </p:cNvPicPr>
          <p:nvPr/>
        </p:nvPicPr>
        <p:blipFill>
          <a:blip r:embed="rId2"/>
          <a:stretch>
            <a:fillRect/>
          </a:stretch>
        </p:blipFill>
        <p:spPr>
          <a:xfrm>
            <a:off x="5590057" y="1722820"/>
            <a:ext cx="6440838" cy="4593654"/>
          </a:xfrm>
          <a:prstGeom prst="rect">
            <a:avLst/>
          </a:prstGeom>
        </p:spPr>
      </p:pic>
    </p:spTree>
    <p:extLst>
      <p:ext uri="{BB962C8B-B14F-4D97-AF65-F5344CB8AC3E}">
        <p14:creationId xmlns:p14="http://schemas.microsoft.com/office/powerpoint/2010/main" val="90631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a:t>
            </a:r>
            <a:endParaRPr lang="en-GB" dirty="0"/>
          </a:p>
        </p:txBody>
      </p:sp>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- 13</a:t>
            </a:r>
          </a:p>
        </p:txBody>
      </p:sp>
      <p:pic>
        <p:nvPicPr>
          <p:cNvPr id="7" name="Picture 6">
            <a:extLst>
              <a:ext uri="{FF2B5EF4-FFF2-40B4-BE49-F238E27FC236}">
                <a16:creationId xmlns:a16="http://schemas.microsoft.com/office/drawing/2014/main" id="{24710A62-0BE8-2820-A4AE-BA83B2BFFA64}"/>
              </a:ext>
            </a:extLst>
          </p:cNvPr>
          <p:cNvPicPr>
            <a:picLocks noChangeAspect="1"/>
          </p:cNvPicPr>
          <p:nvPr/>
        </p:nvPicPr>
        <p:blipFill>
          <a:blip r:embed="rId2"/>
          <a:stretch>
            <a:fillRect/>
          </a:stretch>
        </p:blipFill>
        <p:spPr>
          <a:xfrm>
            <a:off x="1488573" y="1882618"/>
            <a:ext cx="7682060" cy="4593654"/>
          </a:xfrm>
          <a:prstGeom prst="rect">
            <a:avLst/>
          </a:prstGeom>
        </p:spPr>
      </p:pic>
    </p:spTree>
    <p:extLst>
      <p:ext uri="{BB962C8B-B14F-4D97-AF65-F5344CB8AC3E}">
        <p14:creationId xmlns:p14="http://schemas.microsoft.com/office/powerpoint/2010/main" val="4138282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endParaRPr lang="en-GB" dirty="0"/>
          </a:p>
        </p:txBody>
      </p:sp>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- 14</a:t>
            </a:r>
          </a:p>
        </p:txBody>
      </p:sp>
      <p:pic>
        <p:nvPicPr>
          <p:cNvPr id="4" name="Picture 3">
            <a:extLst>
              <a:ext uri="{FF2B5EF4-FFF2-40B4-BE49-F238E27FC236}">
                <a16:creationId xmlns:a16="http://schemas.microsoft.com/office/drawing/2014/main" id="{AE919250-51C4-99A9-C8E5-12AA027B5720}"/>
              </a:ext>
            </a:extLst>
          </p:cNvPr>
          <p:cNvPicPr>
            <a:picLocks noChangeAspect="1"/>
          </p:cNvPicPr>
          <p:nvPr/>
        </p:nvPicPr>
        <p:blipFill>
          <a:blip r:embed="rId2"/>
          <a:stretch>
            <a:fillRect/>
          </a:stretch>
        </p:blipFill>
        <p:spPr>
          <a:xfrm>
            <a:off x="1942809" y="1971040"/>
            <a:ext cx="8143754" cy="4795520"/>
          </a:xfrm>
          <a:prstGeom prst="rect">
            <a:avLst/>
          </a:prstGeom>
        </p:spPr>
      </p:pic>
    </p:spTree>
    <p:extLst>
      <p:ext uri="{BB962C8B-B14F-4D97-AF65-F5344CB8AC3E}">
        <p14:creationId xmlns:p14="http://schemas.microsoft.com/office/powerpoint/2010/main" val="1303160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vs. Project Requirements</a:t>
            </a:r>
            <a:endParaRPr lang="en-GB" dirty="0"/>
          </a:p>
        </p:txBody>
      </p:sp>
      <p:sp>
        <p:nvSpPr>
          <p:cNvPr id="3" name="Content Placeholder 2"/>
          <p:cNvSpPr>
            <a:spLocks noGrp="1"/>
          </p:cNvSpPr>
          <p:nvPr>
            <p:ph idx="1"/>
          </p:nvPr>
        </p:nvSpPr>
        <p:spPr>
          <a:xfrm>
            <a:off x="581192" y="1985554"/>
            <a:ext cx="11029615" cy="3873245"/>
          </a:xfrm>
        </p:spPr>
        <p:txBody>
          <a:bodyPr>
            <a:noAutofit/>
          </a:bodyPr>
          <a:lstStyle/>
          <a:p>
            <a:r>
              <a:rPr lang="en-GB" sz="2100" dirty="0"/>
              <a:t>Requirements that describe properties of a software system to be built are called product requirements. </a:t>
            </a:r>
          </a:p>
          <a:p>
            <a:r>
              <a:rPr lang="en-GB" sz="2100" dirty="0"/>
              <a:t>Projects certainly do have other expectations and deliverables that are not a part of the software the team implements, but that are necessary to the successful completion of the project as a whole. These are project requirements but not product requirements.  (maintain schedule deadline of task)</a:t>
            </a:r>
          </a:p>
          <a:p>
            <a:r>
              <a:rPr lang="en-GB" sz="2100" dirty="0"/>
              <a:t>An SRS houses the product requirements, but it should not include design or implementation details (other than known constraints), project plans, test plans, or similar information. </a:t>
            </a:r>
          </a:p>
          <a:p>
            <a:r>
              <a:rPr lang="en-GB" sz="2100" dirty="0"/>
              <a:t>Separate out such items so that requirements development activities can focus on understanding what the team intends to build.</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- 15</a:t>
            </a:r>
          </a:p>
        </p:txBody>
      </p:sp>
    </p:spTree>
    <p:extLst>
      <p:ext uri="{BB962C8B-B14F-4D97-AF65-F5344CB8AC3E}">
        <p14:creationId xmlns:p14="http://schemas.microsoft.com/office/powerpoint/2010/main" val="1032266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Requirements</a:t>
            </a:r>
            <a:endParaRPr lang="en-GB" dirty="0"/>
          </a:p>
        </p:txBody>
      </p:sp>
      <p:sp>
        <p:nvSpPr>
          <p:cNvPr id="3" name="Content Placeholder 2"/>
          <p:cNvSpPr>
            <a:spLocks noGrp="1"/>
          </p:cNvSpPr>
          <p:nvPr>
            <p:ph idx="1"/>
          </p:nvPr>
        </p:nvSpPr>
        <p:spPr>
          <a:xfrm>
            <a:off x="555067" y="1881052"/>
            <a:ext cx="11029615" cy="4794068"/>
          </a:xfrm>
        </p:spPr>
        <p:txBody>
          <a:bodyPr>
            <a:noAutofit/>
          </a:bodyPr>
          <a:lstStyle/>
          <a:p>
            <a:pPr>
              <a:lnSpc>
                <a:spcPct val="120000"/>
              </a:lnSpc>
              <a:spcBef>
                <a:spcPts val="0"/>
              </a:spcBef>
              <a:spcAft>
                <a:spcPts val="0"/>
              </a:spcAft>
            </a:pPr>
            <a:r>
              <a:rPr lang="en-GB" sz="2100" dirty="0">
                <a:solidFill>
                  <a:srgbClr val="C00000"/>
                </a:solidFill>
              </a:rPr>
              <a:t>Physical resources </a:t>
            </a:r>
            <a:r>
              <a:rPr lang="en-GB" sz="2100" dirty="0"/>
              <a:t>the development team needs, </a:t>
            </a:r>
            <a:r>
              <a:rPr lang="en-GB" sz="2100" dirty="0">
                <a:solidFill>
                  <a:srgbClr val="7030A0"/>
                </a:solidFill>
              </a:rPr>
              <a:t>such as workstations</a:t>
            </a:r>
            <a:r>
              <a:rPr lang="en-GB" sz="2100" dirty="0"/>
              <a:t>, special </a:t>
            </a:r>
            <a:r>
              <a:rPr lang="en-GB" sz="2100" dirty="0">
                <a:solidFill>
                  <a:srgbClr val="7030A0"/>
                </a:solidFill>
              </a:rPr>
              <a:t>hardware devices</a:t>
            </a:r>
            <a:r>
              <a:rPr lang="en-GB" sz="2100" dirty="0"/>
              <a:t>, </a:t>
            </a:r>
            <a:r>
              <a:rPr lang="en-GB" sz="2100" dirty="0">
                <a:solidFill>
                  <a:srgbClr val="7030A0"/>
                </a:solidFill>
              </a:rPr>
              <a:t>testing labs</a:t>
            </a:r>
            <a:r>
              <a:rPr lang="en-GB" sz="2100" dirty="0"/>
              <a:t>, </a:t>
            </a:r>
            <a:r>
              <a:rPr lang="en-GB" sz="2100" dirty="0">
                <a:solidFill>
                  <a:srgbClr val="7030A0"/>
                </a:solidFill>
              </a:rPr>
              <a:t>testing tools </a:t>
            </a:r>
            <a:r>
              <a:rPr lang="en-GB" sz="2100" dirty="0"/>
              <a:t>and equipment, team rooms, and videoconferencing equipment.</a:t>
            </a:r>
          </a:p>
          <a:p>
            <a:pPr>
              <a:lnSpc>
                <a:spcPct val="120000"/>
              </a:lnSpc>
              <a:spcBef>
                <a:spcPts val="0"/>
              </a:spcBef>
              <a:spcAft>
                <a:spcPts val="0"/>
              </a:spcAft>
            </a:pPr>
            <a:r>
              <a:rPr lang="en-GB" sz="2100" dirty="0">
                <a:solidFill>
                  <a:srgbClr val="C00000"/>
                </a:solidFill>
              </a:rPr>
              <a:t>Staff training </a:t>
            </a:r>
            <a:r>
              <a:rPr lang="en-GB" sz="2100" dirty="0"/>
              <a:t>(</a:t>
            </a:r>
            <a:r>
              <a:rPr lang="en-GB" sz="2100" dirty="0">
                <a:solidFill>
                  <a:srgbClr val="7030A0"/>
                </a:solidFill>
              </a:rPr>
              <a:t>User documentation</a:t>
            </a:r>
            <a:r>
              <a:rPr lang="en-GB" sz="2100" dirty="0"/>
              <a:t>, including </a:t>
            </a:r>
            <a:r>
              <a:rPr lang="en-GB" sz="2100" dirty="0">
                <a:solidFill>
                  <a:srgbClr val="7030A0"/>
                </a:solidFill>
              </a:rPr>
              <a:t>training materials</a:t>
            </a:r>
            <a:r>
              <a:rPr lang="en-GB" sz="2100" dirty="0"/>
              <a:t>, </a:t>
            </a:r>
            <a:r>
              <a:rPr lang="en-GB" sz="2100" dirty="0">
                <a:solidFill>
                  <a:srgbClr val="7030A0"/>
                </a:solidFill>
              </a:rPr>
              <a:t>tutorials</a:t>
            </a:r>
            <a:r>
              <a:rPr lang="en-GB" sz="2100" dirty="0"/>
              <a:t>, reference manuals, and release notes)</a:t>
            </a:r>
          </a:p>
          <a:p>
            <a:pPr>
              <a:lnSpc>
                <a:spcPct val="120000"/>
              </a:lnSpc>
              <a:spcBef>
                <a:spcPts val="0"/>
              </a:spcBef>
              <a:spcAft>
                <a:spcPts val="0"/>
              </a:spcAft>
            </a:pPr>
            <a:r>
              <a:rPr lang="en-GB" sz="2100" dirty="0"/>
              <a:t>Infrastructure changes needed in the </a:t>
            </a:r>
            <a:r>
              <a:rPr lang="en-GB" sz="2100" dirty="0">
                <a:solidFill>
                  <a:srgbClr val="7030A0"/>
                </a:solidFill>
              </a:rPr>
              <a:t>operating environment</a:t>
            </a:r>
            <a:r>
              <a:rPr lang="en-GB" sz="2100" dirty="0"/>
              <a:t>.</a:t>
            </a:r>
          </a:p>
          <a:p>
            <a:pPr>
              <a:lnSpc>
                <a:spcPct val="120000"/>
              </a:lnSpc>
              <a:spcBef>
                <a:spcPts val="0"/>
              </a:spcBef>
              <a:spcAft>
                <a:spcPts val="0"/>
              </a:spcAft>
            </a:pPr>
            <a:r>
              <a:rPr lang="en-GB" sz="2100" dirty="0"/>
              <a:t>Requirements and procedures for releasing the product, </a:t>
            </a:r>
            <a:r>
              <a:rPr lang="en-GB" sz="2100" dirty="0">
                <a:solidFill>
                  <a:srgbClr val="7030A0"/>
                </a:solidFill>
              </a:rPr>
              <a:t>installing </a:t>
            </a:r>
            <a:r>
              <a:rPr lang="en-GB" sz="2100" dirty="0"/>
              <a:t>it in the operating environment, configuring it, and </a:t>
            </a:r>
            <a:r>
              <a:rPr lang="en-GB" sz="2100" dirty="0">
                <a:solidFill>
                  <a:srgbClr val="7030A0"/>
                </a:solidFill>
              </a:rPr>
              <a:t>testing the installation</a:t>
            </a:r>
            <a:r>
              <a:rPr lang="en-GB" sz="2100" dirty="0"/>
              <a:t>.</a:t>
            </a:r>
          </a:p>
          <a:p>
            <a:pPr>
              <a:lnSpc>
                <a:spcPct val="120000"/>
              </a:lnSpc>
              <a:spcBef>
                <a:spcPts val="0"/>
              </a:spcBef>
              <a:spcAft>
                <a:spcPts val="0"/>
              </a:spcAft>
            </a:pPr>
            <a:r>
              <a:rPr lang="en-GB" sz="2100" dirty="0"/>
              <a:t>Beta testing, manufacturing, packaging, marketing, and </a:t>
            </a:r>
            <a:r>
              <a:rPr lang="en-GB" sz="2100" dirty="0">
                <a:solidFill>
                  <a:srgbClr val="7030A0"/>
                </a:solidFill>
              </a:rPr>
              <a:t>distribution requirements</a:t>
            </a:r>
            <a:r>
              <a:rPr lang="en-GB" sz="2100" dirty="0"/>
              <a:t>.</a:t>
            </a:r>
          </a:p>
          <a:p>
            <a:pPr>
              <a:lnSpc>
                <a:spcPct val="120000"/>
              </a:lnSpc>
              <a:spcBef>
                <a:spcPts val="0"/>
              </a:spcBef>
              <a:spcAft>
                <a:spcPts val="0"/>
              </a:spcAft>
            </a:pPr>
            <a:r>
              <a:rPr lang="en-GB" sz="2100" dirty="0"/>
              <a:t>Customer service-level agreements (</a:t>
            </a:r>
            <a:r>
              <a:rPr lang="en-GB" sz="2100" dirty="0">
                <a:solidFill>
                  <a:srgbClr val="7030A0"/>
                </a:solidFill>
              </a:rPr>
              <a:t>SLAs</a:t>
            </a:r>
            <a:r>
              <a:rPr lang="en-GB" sz="2100" dirty="0"/>
              <a:t>).</a:t>
            </a:r>
          </a:p>
          <a:p>
            <a:pPr>
              <a:lnSpc>
                <a:spcPct val="120000"/>
              </a:lnSpc>
              <a:spcBef>
                <a:spcPts val="0"/>
              </a:spcBef>
              <a:spcAft>
                <a:spcPts val="0"/>
              </a:spcAft>
            </a:pPr>
            <a:r>
              <a:rPr lang="en-GB" sz="2100" dirty="0"/>
              <a:t>Requirements for obtaining </a:t>
            </a:r>
            <a:r>
              <a:rPr lang="en-GB" sz="2100" dirty="0">
                <a:solidFill>
                  <a:srgbClr val="C00000"/>
                </a:solidFill>
              </a:rPr>
              <a:t>legal protection </a:t>
            </a:r>
            <a:r>
              <a:rPr lang="en-GB" sz="2100" dirty="0"/>
              <a:t>(</a:t>
            </a:r>
            <a:r>
              <a:rPr lang="en-GB" sz="2100" dirty="0">
                <a:solidFill>
                  <a:srgbClr val="7030A0"/>
                </a:solidFill>
              </a:rPr>
              <a:t>patents, trademarks, or copyrights</a:t>
            </a:r>
            <a:r>
              <a:rPr lang="en-GB" sz="2100" dirty="0"/>
              <a:t>) for intellectual property related to the software.</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- 16</a:t>
            </a:r>
          </a:p>
        </p:txBody>
      </p:sp>
    </p:spTree>
    <p:extLst>
      <p:ext uri="{BB962C8B-B14F-4D97-AF65-F5344CB8AC3E}">
        <p14:creationId xmlns:p14="http://schemas.microsoft.com/office/powerpoint/2010/main" val="1095425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 and management</a:t>
            </a:r>
            <a:endParaRPr lang="en-GB" dirty="0"/>
          </a:p>
        </p:txBody>
      </p:sp>
      <p:sp>
        <p:nvSpPr>
          <p:cNvPr id="7"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- 17</a:t>
            </a:r>
          </a:p>
        </p:txBody>
      </p:sp>
      <p:pic>
        <p:nvPicPr>
          <p:cNvPr id="4" name="Picture 3">
            <a:extLst>
              <a:ext uri="{FF2B5EF4-FFF2-40B4-BE49-F238E27FC236}">
                <a16:creationId xmlns:a16="http://schemas.microsoft.com/office/drawing/2014/main" id="{C105D42D-00DB-CDF4-0214-BF78170052DF}"/>
              </a:ext>
            </a:extLst>
          </p:cNvPr>
          <p:cNvPicPr>
            <a:picLocks noChangeAspect="1"/>
          </p:cNvPicPr>
          <p:nvPr/>
        </p:nvPicPr>
        <p:blipFill>
          <a:blip r:embed="rId2"/>
          <a:stretch>
            <a:fillRect/>
          </a:stretch>
        </p:blipFill>
        <p:spPr>
          <a:xfrm>
            <a:off x="1811996" y="2285861"/>
            <a:ext cx="8439443" cy="3996128"/>
          </a:xfrm>
          <a:prstGeom prst="rect">
            <a:avLst/>
          </a:prstGeom>
        </p:spPr>
      </p:pic>
    </p:spTree>
    <p:extLst>
      <p:ext uri="{BB962C8B-B14F-4D97-AF65-F5344CB8AC3E}">
        <p14:creationId xmlns:p14="http://schemas.microsoft.com/office/powerpoint/2010/main" val="262854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9443"/>
            <a:ext cx="11029950" cy="507693"/>
          </a:xfrm>
        </p:spPr>
        <p:txBody>
          <a:bodyPr>
            <a:normAutofit fontScale="90000"/>
          </a:bodyPr>
          <a:lstStyle/>
          <a:p>
            <a:pPr algn="ctr"/>
            <a:r>
              <a:rPr lang="en-US" dirty="0">
                <a:solidFill>
                  <a:srgbClr val="0070C0"/>
                </a:solidFill>
              </a:rPr>
              <a:t>         Requirements Development: </a:t>
            </a:r>
            <a:r>
              <a:rPr lang="en-US" b="1" dirty="0">
                <a:solidFill>
                  <a:srgbClr val="0070C0"/>
                </a:solidFill>
              </a:rPr>
              <a:t>ELICITATION</a:t>
            </a:r>
            <a:endParaRPr lang="en-GB" b="1" dirty="0">
              <a:solidFill>
                <a:srgbClr val="0070C0"/>
              </a:solidFill>
            </a:endParaRPr>
          </a:p>
        </p:txBody>
      </p:sp>
      <p:sp>
        <p:nvSpPr>
          <p:cNvPr id="3" name="Content Placeholder 2"/>
          <p:cNvSpPr>
            <a:spLocks noGrp="1"/>
          </p:cNvSpPr>
          <p:nvPr>
            <p:ph idx="4294967295"/>
          </p:nvPr>
        </p:nvSpPr>
        <p:spPr>
          <a:xfrm>
            <a:off x="294968" y="1710762"/>
            <a:ext cx="5014451" cy="4424362"/>
          </a:xfrm>
        </p:spPr>
        <p:txBody>
          <a:bodyPr>
            <a:normAutofit/>
          </a:bodyPr>
          <a:lstStyle/>
          <a:p>
            <a:r>
              <a:rPr lang="en-GB" sz="2100" dirty="0"/>
              <a:t>Identifying the product’s expected user classes and other stakeholders.</a:t>
            </a:r>
          </a:p>
          <a:p>
            <a:r>
              <a:rPr lang="en-GB" sz="2100" dirty="0"/>
              <a:t>Understanding user tasks and goals and the business objectives with which those tasks align.</a:t>
            </a:r>
          </a:p>
          <a:p>
            <a:r>
              <a:rPr lang="en-GB" sz="2100" dirty="0"/>
              <a:t>Learning about the environment in which the new product will be used.</a:t>
            </a:r>
          </a:p>
          <a:p>
            <a:r>
              <a:rPr lang="en-GB" sz="2100" dirty="0"/>
              <a:t>Working with individuals who represent each user class to understand their functionality needs and their quality expectations.</a:t>
            </a:r>
          </a:p>
        </p:txBody>
      </p:sp>
      <p:sp>
        <p:nvSpPr>
          <p:cNvPr id="5" name="Slide Number Placeholder 3"/>
          <p:cNvSpPr txBox="1">
            <a:spLocks/>
          </p:cNvSpPr>
          <p:nvPr/>
        </p:nvSpPr>
        <p:spPr>
          <a:xfrm>
            <a:off x="10694217" y="5415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- 18</a:t>
            </a:r>
          </a:p>
        </p:txBody>
      </p:sp>
      <p:pic>
        <p:nvPicPr>
          <p:cNvPr id="1026" name="Picture 1">
            <a:extLst>
              <a:ext uri="{FF2B5EF4-FFF2-40B4-BE49-F238E27FC236}">
                <a16:creationId xmlns:a16="http://schemas.microsoft.com/office/drawing/2014/main" id="{2596B36A-5A2A-4C74-AA1D-C136A0F1A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161" y="1009241"/>
            <a:ext cx="6808839" cy="5392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190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 </a:t>
            </a:r>
            <a:r>
              <a:rPr lang="en-US" b="1" dirty="0"/>
              <a:t>ANALYSIS</a:t>
            </a:r>
            <a:endParaRPr lang="en-GB" b="1" dirty="0"/>
          </a:p>
        </p:txBody>
      </p:sp>
      <p:sp>
        <p:nvSpPr>
          <p:cNvPr id="3" name="Content Placeholder 2"/>
          <p:cNvSpPr>
            <a:spLocks noGrp="1"/>
          </p:cNvSpPr>
          <p:nvPr>
            <p:ph idx="1"/>
          </p:nvPr>
        </p:nvSpPr>
        <p:spPr>
          <a:xfrm>
            <a:off x="437500" y="1880050"/>
            <a:ext cx="11029615" cy="3527973"/>
          </a:xfrm>
        </p:spPr>
        <p:txBody>
          <a:bodyPr>
            <a:noAutofit/>
          </a:bodyPr>
          <a:lstStyle/>
          <a:p>
            <a:r>
              <a:rPr lang="en-GB" sz="2200" dirty="0"/>
              <a:t>Model the application environment</a:t>
            </a:r>
          </a:p>
          <a:p>
            <a:r>
              <a:rPr lang="en-GB" sz="2200" dirty="0"/>
              <a:t>Analysing the information received from users to distinguish their task </a:t>
            </a:r>
            <a:r>
              <a:rPr lang="en-GB" sz="2200" dirty="0">
                <a:solidFill>
                  <a:srgbClr val="7030A0"/>
                </a:solidFill>
              </a:rPr>
              <a:t>goals into functional requirements, quality expectations, business rules, suggested solutions, etc</a:t>
            </a:r>
            <a:r>
              <a:rPr lang="en-GB" sz="2200" dirty="0"/>
              <a:t>.</a:t>
            </a:r>
          </a:p>
          <a:p>
            <a:r>
              <a:rPr lang="en-GB" sz="2200" dirty="0"/>
              <a:t>Decomposing </a:t>
            </a:r>
            <a:r>
              <a:rPr lang="en-GB" sz="2200" dirty="0">
                <a:solidFill>
                  <a:srgbClr val="7030A0"/>
                </a:solidFill>
              </a:rPr>
              <a:t>high-level requirements </a:t>
            </a:r>
            <a:r>
              <a:rPr lang="en-GB" sz="2200" dirty="0"/>
              <a:t>into an </a:t>
            </a:r>
            <a:r>
              <a:rPr lang="en-GB" sz="2200" dirty="0">
                <a:solidFill>
                  <a:srgbClr val="7030A0"/>
                </a:solidFill>
              </a:rPr>
              <a:t>appropriate level of detail</a:t>
            </a:r>
          </a:p>
          <a:p>
            <a:r>
              <a:rPr lang="en-GB" sz="2200" dirty="0"/>
              <a:t>Allocating requirements to software components defined in the system architecture</a:t>
            </a:r>
          </a:p>
          <a:p>
            <a:r>
              <a:rPr lang="en-GB" sz="2200" dirty="0">
                <a:solidFill>
                  <a:srgbClr val="002060"/>
                </a:solidFill>
              </a:rPr>
              <a:t>Negotiating</a:t>
            </a:r>
            <a:r>
              <a:rPr lang="en-GB" sz="2200" dirty="0">
                <a:solidFill>
                  <a:srgbClr val="C00000"/>
                </a:solidFill>
              </a:rPr>
              <a:t> requirements priority</a:t>
            </a:r>
            <a:r>
              <a:rPr lang="en-GB" sz="2200" dirty="0"/>
              <a:t> and their </a:t>
            </a:r>
            <a:r>
              <a:rPr lang="en-GB" sz="2200" dirty="0">
                <a:solidFill>
                  <a:srgbClr val="C00000"/>
                </a:solidFill>
              </a:rPr>
              <a:t>implementation priorities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- 19</a:t>
            </a:r>
          </a:p>
        </p:txBody>
      </p:sp>
    </p:spTree>
    <p:extLst>
      <p:ext uri="{BB962C8B-B14F-4D97-AF65-F5344CB8AC3E}">
        <p14:creationId xmlns:p14="http://schemas.microsoft.com/office/powerpoint/2010/main" val="424870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9432" y="598436"/>
            <a:ext cx="11029950" cy="596183"/>
          </a:xfrm>
        </p:spPr>
        <p:txBody>
          <a:bodyPr/>
          <a:lstStyle/>
          <a:p>
            <a:pPr algn="ctr"/>
            <a:r>
              <a:rPr lang="en-US" dirty="0">
                <a:solidFill>
                  <a:srgbClr val="0070C0"/>
                </a:solidFill>
              </a:rPr>
              <a:t>The current common problems</a:t>
            </a:r>
            <a:endParaRPr lang="en-GB" dirty="0">
              <a:solidFill>
                <a:srgbClr val="0070C0"/>
              </a:solidFill>
            </a:endParaRPr>
          </a:p>
        </p:txBody>
      </p:sp>
      <p:sp>
        <p:nvSpPr>
          <p:cNvPr id="5" name="Slide Number Placeholder 3"/>
          <p:cNvSpPr txBox="1">
            <a:spLocks/>
          </p:cNvSpPr>
          <p:nvPr/>
        </p:nvSpPr>
        <p:spPr>
          <a:xfrm>
            <a:off x="10723714" y="526761"/>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a:t>
            </a:r>
          </a:p>
        </p:txBody>
      </p:sp>
      <p:pic>
        <p:nvPicPr>
          <p:cNvPr id="1028" name="Picture 4">
            <a:extLst>
              <a:ext uri="{FF2B5EF4-FFF2-40B4-BE49-F238E27FC236}">
                <a16:creationId xmlns:a16="http://schemas.microsoft.com/office/drawing/2014/main" id="{D430C6C7-2438-4B7E-A756-557998E6B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39" y="1143000"/>
            <a:ext cx="11326761"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637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Development: </a:t>
            </a:r>
            <a:r>
              <a:rPr lang="en-GB" b="1" dirty="0"/>
              <a:t>Specification</a:t>
            </a:r>
          </a:p>
        </p:txBody>
      </p:sp>
      <p:sp>
        <p:nvSpPr>
          <p:cNvPr id="3" name="Content Placeholder 2"/>
          <p:cNvSpPr>
            <a:spLocks noGrp="1"/>
          </p:cNvSpPr>
          <p:nvPr>
            <p:ph idx="1"/>
          </p:nvPr>
        </p:nvSpPr>
        <p:spPr>
          <a:xfrm>
            <a:off x="581192" y="1984555"/>
            <a:ext cx="11029615" cy="4481560"/>
          </a:xfrm>
        </p:spPr>
        <p:txBody>
          <a:bodyPr>
            <a:normAutofit/>
          </a:bodyPr>
          <a:lstStyle/>
          <a:p>
            <a:pPr>
              <a:buFont typeface="Wingdings" pitchFamily="2" charset="2"/>
              <a:buChar char="q"/>
            </a:pPr>
            <a:r>
              <a:rPr lang="en-GB" sz="2200" dirty="0"/>
              <a:t>The business analyst documents requirements in a software requirements specification (SRS). </a:t>
            </a:r>
          </a:p>
          <a:p>
            <a:pPr lvl="1"/>
            <a:r>
              <a:rPr lang="en-GB" sz="2200" dirty="0"/>
              <a:t>Transcribing the collected user needs into </a:t>
            </a:r>
            <a:r>
              <a:rPr lang="en-GB" sz="2200" b="1" dirty="0"/>
              <a:t>written requirements </a:t>
            </a:r>
            <a:r>
              <a:rPr lang="en-GB" sz="2200" dirty="0"/>
              <a:t>and </a:t>
            </a:r>
            <a:r>
              <a:rPr lang="en-GB" sz="2200" b="1" dirty="0"/>
              <a:t>diagrams</a:t>
            </a:r>
            <a:r>
              <a:rPr lang="en-GB" sz="2200" dirty="0"/>
              <a:t> suitable for comprehension, review, and use by their intended audiences.</a:t>
            </a:r>
          </a:p>
          <a:p>
            <a:pPr lvl="1"/>
            <a:r>
              <a:rPr lang="en-GB" sz="2200" dirty="0"/>
              <a:t>The SRS describes as fully as necessary the expected behaviour of the software system. </a:t>
            </a:r>
          </a:p>
          <a:p>
            <a:pPr lvl="1"/>
            <a:r>
              <a:rPr lang="en-GB" sz="2200" dirty="0"/>
              <a:t>The SRS is used in </a:t>
            </a:r>
            <a:r>
              <a:rPr lang="en-GB" sz="2200" dirty="0">
                <a:solidFill>
                  <a:srgbClr val="7030A0"/>
                </a:solidFill>
              </a:rPr>
              <a:t>development</a:t>
            </a:r>
            <a:r>
              <a:rPr lang="en-GB" sz="2200" dirty="0"/>
              <a:t>, </a:t>
            </a:r>
            <a:r>
              <a:rPr lang="en-GB" sz="2200" dirty="0">
                <a:solidFill>
                  <a:srgbClr val="7030A0"/>
                </a:solidFill>
              </a:rPr>
              <a:t>testing</a:t>
            </a:r>
            <a:r>
              <a:rPr lang="en-GB" sz="2200" dirty="0"/>
              <a:t>, </a:t>
            </a:r>
            <a:r>
              <a:rPr lang="en-GB" sz="2200" dirty="0">
                <a:solidFill>
                  <a:srgbClr val="7030A0"/>
                </a:solidFill>
              </a:rPr>
              <a:t>quality assurance</a:t>
            </a:r>
            <a:r>
              <a:rPr lang="en-GB" sz="2200" dirty="0"/>
              <a:t>, </a:t>
            </a:r>
            <a:r>
              <a:rPr lang="en-GB" sz="2200" dirty="0">
                <a:solidFill>
                  <a:srgbClr val="7030A0"/>
                </a:solidFill>
              </a:rPr>
              <a:t>project management</a:t>
            </a:r>
            <a:r>
              <a:rPr lang="en-GB" sz="2200" dirty="0"/>
              <a:t>, and related project functions.</a:t>
            </a:r>
          </a:p>
          <a:p>
            <a:pPr lvl="1"/>
            <a:r>
              <a:rPr lang="en-GB" sz="2200" dirty="0"/>
              <a:t>Adopt </a:t>
            </a:r>
            <a:r>
              <a:rPr lang="en-GB" sz="2200" dirty="0">
                <a:solidFill>
                  <a:srgbClr val="7030A0"/>
                </a:solidFill>
              </a:rPr>
              <a:t>requirement document templates </a:t>
            </a:r>
            <a:r>
              <a:rPr lang="en-GB" sz="2200" dirty="0"/>
              <a:t>(well defined standard of writing requirements)</a:t>
            </a:r>
          </a:p>
          <a:p>
            <a:pPr lvl="1"/>
            <a:r>
              <a:rPr lang="en-GB" sz="2200" dirty="0"/>
              <a:t>Identify </a:t>
            </a:r>
            <a:r>
              <a:rPr lang="en-GB" sz="2200" dirty="0">
                <a:solidFill>
                  <a:srgbClr val="7030A0"/>
                </a:solidFill>
              </a:rPr>
              <a:t>requirement origins</a:t>
            </a:r>
          </a:p>
          <a:p>
            <a:pPr lvl="1"/>
            <a:r>
              <a:rPr lang="en-GB" sz="2200" dirty="0">
                <a:solidFill>
                  <a:srgbClr val="C00000"/>
                </a:solidFill>
              </a:rPr>
              <a:t>Uniquely</a:t>
            </a:r>
            <a:r>
              <a:rPr lang="en-GB" sz="2200" dirty="0"/>
              <a:t> </a:t>
            </a:r>
            <a:r>
              <a:rPr lang="en-GB" sz="2200" dirty="0">
                <a:solidFill>
                  <a:srgbClr val="7030A0"/>
                </a:solidFill>
              </a:rPr>
              <a:t>label each requirement </a:t>
            </a:r>
            <a:r>
              <a:rPr lang="en-GB" sz="2200" dirty="0"/>
              <a:t>and </a:t>
            </a:r>
            <a:r>
              <a:rPr lang="en-GB" sz="2200" dirty="0">
                <a:solidFill>
                  <a:srgbClr val="7030A0"/>
                </a:solidFill>
              </a:rPr>
              <a:t>cross-cutting requirements concern</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- 20</a:t>
            </a:r>
          </a:p>
        </p:txBody>
      </p:sp>
    </p:spTree>
    <p:extLst>
      <p:ext uri="{BB962C8B-B14F-4D97-AF65-F5344CB8AC3E}">
        <p14:creationId xmlns:p14="http://schemas.microsoft.com/office/powerpoint/2010/main" val="2013934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Development: </a:t>
            </a:r>
            <a:r>
              <a:rPr lang="en-GB" b="1" dirty="0"/>
              <a:t>Validation</a:t>
            </a:r>
          </a:p>
        </p:txBody>
      </p:sp>
      <p:sp>
        <p:nvSpPr>
          <p:cNvPr id="3" name="Content Placeholder 2"/>
          <p:cNvSpPr>
            <a:spLocks noGrp="1"/>
          </p:cNvSpPr>
          <p:nvPr>
            <p:ph idx="1"/>
          </p:nvPr>
        </p:nvSpPr>
        <p:spPr>
          <a:xfrm>
            <a:off x="581192" y="1971490"/>
            <a:ext cx="11029615" cy="4115801"/>
          </a:xfrm>
        </p:spPr>
        <p:txBody>
          <a:bodyPr>
            <a:normAutofit/>
          </a:bodyPr>
          <a:lstStyle/>
          <a:p>
            <a:r>
              <a:rPr lang="en-GB" sz="2200" dirty="0">
                <a:solidFill>
                  <a:srgbClr val="7030A0"/>
                </a:solidFill>
                <a:latin typeface="+mj-lt"/>
              </a:rPr>
              <a:t>Reviewing the documented requirements </a:t>
            </a:r>
            <a:r>
              <a:rPr lang="en-GB" sz="2200" dirty="0">
                <a:latin typeface="+mj-lt"/>
              </a:rPr>
              <a:t>(SRS) to </a:t>
            </a:r>
            <a:r>
              <a:rPr lang="en-GB" sz="2200" dirty="0">
                <a:solidFill>
                  <a:srgbClr val="7030A0"/>
                </a:solidFill>
                <a:latin typeface="+mj-lt"/>
              </a:rPr>
              <a:t>correct any problems before the development</a:t>
            </a:r>
            <a:r>
              <a:rPr lang="en-GB" sz="2200" dirty="0">
                <a:latin typeface="+mj-lt"/>
              </a:rPr>
              <a:t> group accepts them (feasible, consistent, complete)</a:t>
            </a:r>
          </a:p>
          <a:p>
            <a:r>
              <a:rPr lang="en-US" sz="2200" dirty="0">
                <a:solidFill>
                  <a:srgbClr val="7030A0"/>
                </a:solidFill>
              </a:rPr>
              <a:t>Consistency means that no requirements should be contradictory</a:t>
            </a:r>
            <a:r>
              <a:rPr lang="en-US" sz="2200" dirty="0"/>
              <a:t>; </a:t>
            </a:r>
            <a:r>
              <a:rPr lang="en-US" sz="2200" dirty="0">
                <a:solidFill>
                  <a:srgbClr val="0070C0"/>
                </a:solidFill>
              </a:rPr>
              <a:t>Completeness </a:t>
            </a:r>
            <a:r>
              <a:rPr lang="en-US" sz="2200" dirty="0"/>
              <a:t>means that no services or constraints which are </a:t>
            </a:r>
            <a:r>
              <a:rPr lang="en-US" sz="2200" dirty="0">
                <a:solidFill>
                  <a:srgbClr val="0070C0"/>
                </a:solidFill>
              </a:rPr>
              <a:t>needed have been missed out. </a:t>
            </a:r>
            <a:r>
              <a:rPr lang="en-US" sz="2200" dirty="0"/>
              <a:t>Also, </a:t>
            </a:r>
            <a:r>
              <a:rPr lang="en-US" sz="2200" dirty="0">
                <a:solidFill>
                  <a:srgbClr val="C00000"/>
                </a:solidFill>
              </a:rPr>
              <a:t>discard unnecessary requirements</a:t>
            </a:r>
            <a:endParaRPr lang="en-GB" sz="2200" dirty="0">
              <a:solidFill>
                <a:srgbClr val="C00000"/>
              </a:solidFill>
              <a:latin typeface="+mj-lt"/>
            </a:endParaRPr>
          </a:p>
          <a:p>
            <a:r>
              <a:rPr lang="en-GB" sz="2200" dirty="0">
                <a:solidFill>
                  <a:srgbClr val="7030A0"/>
                </a:solidFill>
              </a:rPr>
              <a:t>Developing acceptance tests </a:t>
            </a:r>
            <a:r>
              <a:rPr lang="en-GB" sz="2200" dirty="0"/>
              <a:t>and criteria to confirm that a product based on the requirements would </a:t>
            </a:r>
            <a:r>
              <a:rPr lang="en-GB" sz="2200" dirty="0">
                <a:solidFill>
                  <a:srgbClr val="7030A0"/>
                </a:solidFill>
              </a:rPr>
              <a:t>meet customer needs and achieve the business objectives</a:t>
            </a:r>
            <a:r>
              <a:rPr lang="en-GB" sz="2200" dirty="0"/>
              <a:t>.</a:t>
            </a:r>
          </a:p>
          <a:p>
            <a:r>
              <a:rPr lang="en-GB" sz="2200" dirty="0">
                <a:solidFill>
                  <a:srgbClr val="7030A0"/>
                </a:solidFill>
              </a:rPr>
              <a:t>Simulate the requirements </a:t>
            </a:r>
            <a:r>
              <a:rPr lang="en-GB" sz="2200" dirty="0"/>
              <a:t>(e.g. </a:t>
            </a:r>
            <a:r>
              <a:rPr lang="en-GB" sz="2200" dirty="0" err="1"/>
              <a:t>wareframming</a:t>
            </a:r>
            <a:r>
              <a:rPr lang="en-GB" sz="2200" dirty="0"/>
              <a:t>) to find errors. </a:t>
            </a:r>
            <a:endParaRPr lang="en-GB" sz="2200" dirty="0">
              <a:latin typeface="+mj-lt"/>
            </a:endParaRPr>
          </a:p>
          <a:p>
            <a:endParaRPr lang="en-GB" sz="22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- 21</a:t>
            </a:r>
          </a:p>
        </p:txBody>
      </p:sp>
    </p:spTree>
    <p:extLst>
      <p:ext uri="{BB962C8B-B14F-4D97-AF65-F5344CB8AC3E}">
        <p14:creationId xmlns:p14="http://schemas.microsoft.com/office/powerpoint/2010/main" val="180975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development  process  framework</a:t>
            </a:r>
          </a:p>
        </p:txBody>
      </p:sp>
      <p:pic>
        <p:nvPicPr>
          <p:cNvPr id="5" name="Picture 4"/>
          <p:cNvPicPr>
            <a:picLocks noChangeAspect="1"/>
          </p:cNvPicPr>
          <p:nvPr/>
        </p:nvPicPr>
        <p:blipFill>
          <a:blip r:embed="rId2"/>
          <a:stretch>
            <a:fillRect/>
          </a:stretch>
        </p:blipFill>
        <p:spPr>
          <a:xfrm>
            <a:off x="581192" y="2180496"/>
            <a:ext cx="11029054" cy="3191604"/>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- 22</a:t>
            </a:r>
          </a:p>
        </p:txBody>
      </p:sp>
    </p:spTree>
    <p:extLst>
      <p:ext uri="{BB962C8B-B14F-4D97-AF65-F5344CB8AC3E}">
        <p14:creationId xmlns:p14="http://schemas.microsoft.com/office/powerpoint/2010/main" val="2939156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2" y="583688"/>
            <a:ext cx="11029950" cy="522441"/>
          </a:xfrm>
        </p:spPr>
        <p:txBody>
          <a:bodyPr/>
          <a:lstStyle/>
          <a:p>
            <a:pPr algn="ctr"/>
            <a:r>
              <a:rPr lang="en-GB" dirty="0">
                <a:solidFill>
                  <a:srgbClr val="0070C0"/>
                </a:solidFill>
              </a:rPr>
              <a:t>A  requirements  development  process  framework</a:t>
            </a:r>
          </a:p>
        </p:txBody>
      </p:sp>
      <p:pic>
        <p:nvPicPr>
          <p:cNvPr id="5" name="Picture 4"/>
          <p:cNvPicPr>
            <a:picLocks noChangeAspect="1"/>
          </p:cNvPicPr>
          <p:nvPr/>
        </p:nvPicPr>
        <p:blipFill>
          <a:blip r:embed="rId2"/>
          <a:stretch>
            <a:fillRect/>
          </a:stretch>
        </p:blipFill>
        <p:spPr>
          <a:xfrm>
            <a:off x="1304600" y="1066389"/>
            <a:ext cx="8576819" cy="5760393"/>
          </a:xfrm>
          <a:prstGeom prst="rect">
            <a:avLst/>
          </a:prstGeom>
        </p:spPr>
      </p:pic>
      <p:sp>
        <p:nvSpPr>
          <p:cNvPr id="6" name="Rectangle 5"/>
          <p:cNvSpPr/>
          <p:nvPr/>
        </p:nvSpPr>
        <p:spPr>
          <a:xfrm>
            <a:off x="8268788" y="2155372"/>
            <a:ext cx="822961" cy="248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expand</a:t>
            </a:r>
          </a:p>
        </p:txBody>
      </p:sp>
      <p:sp>
        <p:nvSpPr>
          <p:cNvPr id="7" name="Slide Number Placeholder 3"/>
          <p:cNvSpPr txBox="1">
            <a:spLocks/>
          </p:cNvSpPr>
          <p:nvPr/>
        </p:nvSpPr>
        <p:spPr>
          <a:xfrm>
            <a:off x="10708965" y="482516"/>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- 23</a:t>
            </a:r>
          </a:p>
        </p:txBody>
      </p:sp>
    </p:spTree>
    <p:extLst>
      <p:ext uri="{BB962C8B-B14F-4D97-AF65-F5344CB8AC3E}">
        <p14:creationId xmlns:p14="http://schemas.microsoft.com/office/powerpoint/2010/main" val="411353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endParaRPr lang="en-GB" dirty="0"/>
          </a:p>
        </p:txBody>
      </p:sp>
      <p:sp>
        <p:nvSpPr>
          <p:cNvPr id="3" name="Content Placeholder 2"/>
          <p:cNvSpPr>
            <a:spLocks noGrp="1"/>
          </p:cNvSpPr>
          <p:nvPr>
            <p:ph idx="1"/>
          </p:nvPr>
        </p:nvSpPr>
        <p:spPr>
          <a:xfrm>
            <a:off x="581192" y="2023741"/>
            <a:ext cx="11029615" cy="3645539"/>
          </a:xfrm>
        </p:spPr>
        <p:txBody>
          <a:bodyPr>
            <a:noAutofit/>
          </a:bodyPr>
          <a:lstStyle/>
          <a:p>
            <a:r>
              <a:rPr lang="en-GB" sz="2200" dirty="0"/>
              <a:t>Establish a requirements </a:t>
            </a:r>
            <a:r>
              <a:rPr lang="en-GB" sz="2200" dirty="0">
                <a:solidFill>
                  <a:srgbClr val="7030A0"/>
                </a:solidFill>
              </a:rPr>
              <a:t>change control process</a:t>
            </a:r>
          </a:p>
          <a:p>
            <a:r>
              <a:rPr lang="en-GB" sz="2200" dirty="0"/>
              <a:t>Perform </a:t>
            </a:r>
            <a:r>
              <a:rPr lang="en-GB" sz="2200" dirty="0">
                <a:solidFill>
                  <a:srgbClr val="7030A0"/>
                </a:solidFill>
              </a:rPr>
              <a:t>impact analysis </a:t>
            </a:r>
            <a:r>
              <a:rPr lang="en-GB" sz="2200" dirty="0"/>
              <a:t>on requirements changes</a:t>
            </a:r>
          </a:p>
          <a:p>
            <a:r>
              <a:rPr lang="en-GB" sz="2200" dirty="0">
                <a:solidFill>
                  <a:srgbClr val="7030A0"/>
                </a:solidFill>
              </a:rPr>
              <a:t>Track the status of each requirement</a:t>
            </a:r>
            <a:r>
              <a:rPr lang="en-GB" sz="2200" dirty="0"/>
              <a:t>;  Track requirements issues</a:t>
            </a:r>
          </a:p>
          <a:p>
            <a:r>
              <a:rPr lang="en-GB" sz="2200" dirty="0"/>
              <a:t>Maintain a </a:t>
            </a:r>
            <a:r>
              <a:rPr lang="en-GB" sz="2200" dirty="0">
                <a:solidFill>
                  <a:srgbClr val="7030A0"/>
                </a:solidFill>
              </a:rPr>
              <a:t>history of requirements changes</a:t>
            </a:r>
          </a:p>
          <a:p>
            <a:r>
              <a:rPr lang="en-GB" sz="2200" dirty="0"/>
              <a:t>Maintain a </a:t>
            </a:r>
            <a:r>
              <a:rPr lang="en-GB" sz="2200" dirty="0">
                <a:solidFill>
                  <a:srgbClr val="7030A0"/>
                </a:solidFill>
              </a:rPr>
              <a:t>requirements traceability matrix</a:t>
            </a:r>
          </a:p>
          <a:p>
            <a:r>
              <a:rPr lang="en-GB" sz="2200" dirty="0"/>
              <a:t>Defining the </a:t>
            </a:r>
            <a:r>
              <a:rPr lang="en-GB" sz="2200" dirty="0">
                <a:solidFill>
                  <a:srgbClr val="7030A0"/>
                </a:solidFill>
              </a:rPr>
              <a:t>relationships and dependencies </a:t>
            </a:r>
            <a:r>
              <a:rPr lang="en-GB" sz="2200" dirty="0"/>
              <a:t>that exist between requirements</a:t>
            </a:r>
          </a:p>
          <a:p>
            <a:r>
              <a:rPr lang="en-GB" sz="2200" dirty="0"/>
              <a:t>Tracing </a:t>
            </a:r>
            <a:r>
              <a:rPr lang="en-GB" sz="2200" dirty="0">
                <a:solidFill>
                  <a:srgbClr val="7030A0"/>
                </a:solidFill>
              </a:rPr>
              <a:t>individual requirements to their corresponding designs</a:t>
            </a:r>
            <a:r>
              <a:rPr lang="en-GB" sz="2200" dirty="0"/>
              <a:t>, </a:t>
            </a:r>
            <a:r>
              <a:rPr lang="en-GB" sz="2200" dirty="0">
                <a:solidFill>
                  <a:srgbClr val="7030A0"/>
                </a:solidFill>
              </a:rPr>
              <a:t>source code, and tests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- 24</a:t>
            </a:r>
          </a:p>
        </p:txBody>
      </p:sp>
    </p:spTree>
    <p:extLst>
      <p:ext uri="{BB962C8B-B14F-4D97-AF65-F5344CB8AC3E}">
        <p14:creationId xmlns:p14="http://schemas.microsoft.com/office/powerpoint/2010/main" val="169990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5" y="568940"/>
            <a:ext cx="11029950" cy="537190"/>
          </a:xfrm>
        </p:spPr>
        <p:txBody>
          <a:bodyPr/>
          <a:lstStyle/>
          <a:p>
            <a:pPr algn="ctr"/>
            <a:r>
              <a:rPr lang="en-US" dirty="0">
                <a:solidFill>
                  <a:srgbClr val="0070C0"/>
                </a:solidFill>
              </a:rPr>
              <a:t>Requirements Management (</a:t>
            </a:r>
            <a:r>
              <a:rPr lang="en-US" dirty="0" err="1">
                <a:solidFill>
                  <a:srgbClr val="0070C0"/>
                </a:solidFill>
              </a:rPr>
              <a:t>cntd</a:t>
            </a:r>
            <a:r>
              <a:rPr lang="en-US" dirty="0">
                <a:solidFill>
                  <a:srgbClr val="0070C0"/>
                </a:solidFill>
              </a:rPr>
              <a:t>.)</a:t>
            </a:r>
            <a:endParaRPr lang="en-GB" dirty="0">
              <a:solidFill>
                <a:srgbClr val="0070C0"/>
              </a:solidFill>
            </a:endParaRPr>
          </a:p>
        </p:txBody>
      </p:sp>
      <p:pic>
        <p:nvPicPr>
          <p:cNvPr id="5" name="Picture 4"/>
          <p:cNvPicPr>
            <a:picLocks noChangeAspect="1"/>
          </p:cNvPicPr>
          <p:nvPr/>
        </p:nvPicPr>
        <p:blipFill>
          <a:blip r:embed="rId2"/>
          <a:stretch>
            <a:fillRect/>
          </a:stretch>
        </p:blipFill>
        <p:spPr>
          <a:xfrm>
            <a:off x="2001541" y="1125715"/>
            <a:ext cx="8956510" cy="5463837"/>
          </a:xfrm>
          <a:prstGeom prst="rect">
            <a:avLst/>
          </a:prstGeom>
        </p:spPr>
      </p:pic>
      <p:sp>
        <p:nvSpPr>
          <p:cNvPr id="6" name="Slide Number Placeholder 3"/>
          <p:cNvSpPr txBox="1">
            <a:spLocks/>
          </p:cNvSpPr>
          <p:nvPr/>
        </p:nvSpPr>
        <p:spPr>
          <a:xfrm>
            <a:off x="10738462" y="497264"/>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- 25</a:t>
            </a:r>
          </a:p>
        </p:txBody>
      </p:sp>
    </p:spTree>
    <p:extLst>
      <p:ext uri="{BB962C8B-B14F-4D97-AF65-F5344CB8AC3E}">
        <p14:creationId xmlns:p14="http://schemas.microsoft.com/office/powerpoint/2010/main" val="38959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8426" y="568940"/>
            <a:ext cx="11029950" cy="551938"/>
          </a:xfrm>
        </p:spPr>
        <p:txBody>
          <a:bodyPr/>
          <a:lstStyle/>
          <a:p>
            <a:r>
              <a:rPr lang="en-GB" dirty="0">
                <a:solidFill>
                  <a:srgbClr val="0070C0"/>
                </a:solidFill>
              </a:rPr>
              <a:t>A  requirements  development  process  framework</a:t>
            </a:r>
          </a:p>
        </p:txBody>
      </p:sp>
      <p:pic>
        <p:nvPicPr>
          <p:cNvPr id="5" name="Picture 4"/>
          <p:cNvPicPr>
            <a:picLocks noChangeAspect="1"/>
          </p:cNvPicPr>
          <p:nvPr/>
        </p:nvPicPr>
        <p:blipFill>
          <a:blip r:embed="rId2"/>
          <a:stretch>
            <a:fillRect/>
          </a:stretch>
        </p:blipFill>
        <p:spPr>
          <a:xfrm>
            <a:off x="634182" y="1120450"/>
            <a:ext cx="11046540" cy="5282309"/>
          </a:xfrm>
          <a:prstGeom prst="rect">
            <a:avLst/>
          </a:prstGeom>
        </p:spPr>
      </p:pic>
      <p:sp>
        <p:nvSpPr>
          <p:cNvPr id="6" name="Slide Number Placeholder 3"/>
          <p:cNvSpPr txBox="1">
            <a:spLocks/>
          </p:cNvSpPr>
          <p:nvPr/>
        </p:nvSpPr>
        <p:spPr>
          <a:xfrm>
            <a:off x="10694217" y="556257"/>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- 26</a:t>
            </a:r>
          </a:p>
        </p:txBody>
      </p:sp>
      <p:sp>
        <p:nvSpPr>
          <p:cNvPr id="7" name="Rectangle 6"/>
          <p:cNvSpPr/>
          <p:nvPr/>
        </p:nvSpPr>
        <p:spPr>
          <a:xfrm>
            <a:off x="7109864" y="3469929"/>
            <a:ext cx="2565078" cy="556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box – 1month</a:t>
            </a:r>
          </a:p>
        </p:txBody>
      </p:sp>
    </p:spTree>
    <p:extLst>
      <p:ext uri="{BB962C8B-B14F-4D97-AF65-F5344CB8AC3E}">
        <p14:creationId xmlns:p14="http://schemas.microsoft.com/office/powerpoint/2010/main" val="3262661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Requirements</a:t>
            </a:r>
            <a:endParaRPr lang="en-GB" dirty="0"/>
          </a:p>
        </p:txBody>
      </p:sp>
      <p:sp>
        <p:nvSpPr>
          <p:cNvPr id="3" name="Content Placeholder 2"/>
          <p:cNvSpPr>
            <a:spLocks noGrp="1"/>
          </p:cNvSpPr>
          <p:nvPr>
            <p:ph idx="1"/>
          </p:nvPr>
        </p:nvSpPr>
        <p:spPr/>
        <p:txBody>
          <a:bodyPr>
            <a:normAutofit/>
          </a:bodyPr>
          <a:lstStyle/>
          <a:p>
            <a:pPr marL="0" indent="0" algn="ctr">
              <a:buNone/>
            </a:pPr>
            <a:r>
              <a:rPr lang="en-GB" sz="3200" i="1" dirty="0"/>
              <a:t>“The hardest single part of building a software system is </a:t>
            </a:r>
            <a:r>
              <a:rPr lang="en-GB" sz="3200" i="1" dirty="0">
                <a:solidFill>
                  <a:srgbClr val="0070C0"/>
                </a:solidFill>
              </a:rPr>
              <a:t>deciding precisely what to build</a:t>
            </a:r>
            <a:r>
              <a:rPr lang="en-GB" sz="3200" i="1" dirty="0"/>
              <a:t>. No other part of the conceptual work is as difficult as establishing the detailed technical requirements, including all the interfaces to people, to machines, and to other software systems. No other part of the work so </a:t>
            </a:r>
            <a:r>
              <a:rPr lang="en-GB" sz="3200" i="1" dirty="0">
                <a:solidFill>
                  <a:srgbClr val="0070C0"/>
                </a:solidFill>
              </a:rPr>
              <a:t>cripples the resulting system </a:t>
            </a:r>
            <a:r>
              <a:rPr lang="en-GB" sz="3200" i="1" dirty="0">
                <a:solidFill>
                  <a:srgbClr val="C00000"/>
                </a:solidFill>
              </a:rPr>
              <a:t>if done wrong.</a:t>
            </a:r>
            <a:r>
              <a:rPr lang="en-GB" sz="3200" i="1" dirty="0"/>
              <a:t> </a:t>
            </a:r>
            <a:r>
              <a:rPr lang="en-GB" sz="3200" i="1" dirty="0">
                <a:solidFill>
                  <a:srgbClr val="7030A0"/>
                </a:solidFill>
              </a:rPr>
              <a:t>No other part is more difficult to rectify later</a:t>
            </a:r>
            <a:r>
              <a:rPr lang="en-GB" sz="3200" i="1" dirty="0"/>
              <a:t>.”</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- 27</a:t>
            </a:r>
          </a:p>
        </p:txBody>
      </p:sp>
    </p:spTree>
    <p:extLst>
      <p:ext uri="{BB962C8B-B14F-4D97-AF65-F5344CB8AC3E}">
        <p14:creationId xmlns:p14="http://schemas.microsoft.com/office/powerpoint/2010/main" val="3891018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Behind Bad Requirements</a:t>
            </a:r>
            <a:endParaRPr lang="en-GB" dirty="0"/>
          </a:p>
        </p:txBody>
      </p:sp>
      <p:sp>
        <p:nvSpPr>
          <p:cNvPr id="3" name="Content Placeholder 2"/>
          <p:cNvSpPr>
            <a:spLocks noGrp="1"/>
          </p:cNvSpPr>
          <p:nvPr>
            <p:ph idx="1"/>
          </p:nvPr>
        </p:nvSpPr>
        <p:spPr>
          <a:xfrm>
            <a:off x="763036" y="2116697"/>
            <a:ext cx="10665927" cy="2927080"/>
          </a:xfrm>
        </p:spPr>
        <p:txBody>
          <a:bodyPr>
            <a:normAutofit/>
          </a:bodyPr>
          <a:lstStyle/>
          <a:p>
            <a:r>
              <a:rPr lang="en-US" sz="2200" dirty="0"/>
              <a:t>Insufficient user involvement</a:t>
            </a:r>
          </a:p>
          <a:p>
            <a:r>
              <a:rPr lang="en-US" sz="2200" dirty="0"/>
              <a:t>Inaccurate planning</a:t>
            </a:r>
          </a:p>
          <a:p>
            <a:r>
              <a:rPr lang="en-US" sz="2200" dirty="0"/>
              <a:t>Creeping (gradually increase, changing) user requirements</a:t>
            </a:r>
          </a:p>
          <a:p>
            <a:r>
              <a:rPr lang="en-US" sz="2200" dirty="0"/>
              <a:t>Ambiguous requirements (e.g. response to a request as soon as possible)</a:t>
            </a:r>
          </a:p>
          <a:p>
            <a:r>
              <a:rPr lang="en-US" sz="2200" dirty="0"/>
              <a:t>Gold plating (extra functionality beyond the specification)</a:t>
            </a:r>
          </a:p>
          <a:p>
            <a:r>
              <a:rPr lang="en-US" sz="2200" dirty="0"/>
              <a:t>Overlooked stakeholders</a:t>
            </a:r>
            <a:endParaRPr lang="en-GB" sz="22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- 28</a:t>
            </a:r>
          </a:p>
        </p:txBody>
      </p:sp>
    </p:spTree>
    <p:extLst>
      <p:ext uri="{BB962C8B-B14F-4D97-AF65-F5344CB8AC3E}">
        <p14:creationId xmlns:p14="http://schemas.microsoft.com/office/powerpoint/2010/main" val="1743798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8930" y="524695"/>
            <a:ext cx="11029950" cy="640428"/>
          </a:xfrm>
        </p:spPr>
        <p:txBody>
          <a:bodyPr/>
          <a:lstStyle/>
          <a:p>
            <a:pPr algn="ctr"/>
            <a:r>
              <a:rPr lang="en-US" dirty="0">
                <a:solidFill>
                  <a:srgbClr val="0070C0"/>
                </a:solidFill>
              </a:rPr>
              <a:t>Benefits of a high quality requirements process</a:t>
            </a:r>
            <a:endParaRPr lang="en-GB" dirty="0">
              <a:solidFill>
                <a:srgbClr val="0070C0"/>
              </a:solidFill>
            </a:endParaRPr>
          </a:p>
        </p:txBody>
      </p:sp>
      <p:sp>
        <p:nvSpPr>
          <p:cNvPr id="3" name="Content Placeholder 2"/>
          <p:cNvSpPr>
            <a:spLocks noGrp="1"/>
          </p:cNvSpPr>
          <p:nvPr>
            <p:ph idx="4294967295"/>
          </p:nvPr>
        </p:nvSpPr>
        <p:spPr>
          <a:xfrm>
            <a:off x="781663" y="1348198"/>
            <a:ext cx="11029950" cy="5037854"/>
          </a:xfrm>
        </p:spPr>
        <p:txBody>
          <a:bodyPr>
            <a:noAutofit/>
          </a:bodyPr>
          <a:lstStyle/>
          <a:p>
            <a:r>
              <a:rPr lang="en-GB" sz="2200" dirty="0"/>
              <a:t>Fewer defects in requirements and in the delivered product</a:t>
            </a:r>
          </a:p>
          <a:p>
            <a:r>
              <a:rPr lang="en-GB" sz="2200" dirty="0"/>
              <a:t>Reduced development rework</a:t>
            </a:r>
          </a:p>
          <a:p>
            <a:r>
              <a:rPr lang="en-GB" sz="2200" dirty="0"/>
              <a:t>Faster development and delivery</a:t>
            </a:r>
          </a:p>
          <a:p>
            <a:r>
              <a:rPr lang="en-GB" sz="2200" dirty="0"/>
              <a:t>Fewer unnecessary and unused features</a:t>
            </a:r>
          </a:p>
          <a:p>
            <a:r>
              <a:rPr lang="en-GB" sz="2200" dirty="0"/>
              <a:t>Lower enhancement costs</a:t>
            </a:r>
          </a:p>
          <a:p>
            <a:r>
              <a:rPr lang="en-GB" sz="2200" dirty="0"/>
              <a:t>Fewer miscommunications</a:t>
            </a:r>
          </a:p>
          <a:p>
            <a:r>
              <a:rPr lang="en-GB" sz="2200" dirty="0"/>
              <a:t>Reduced scope creep</a:t>
            </a:r>
          </a:p>
          <a:p>
            <a:r>
              <a:rPr lang="en-GB" sz="2200" dirty="0"/>
              <a:t>Reduced project chaos</a:t>
            </a:r>
          </a:p>
          <a:p>
            <a:r>
              <a:rPr lang="en-GB" sz="2200" dirty="0"/>
              <a:t>Higher customer and team member satisfaction</a:t>
            </a:r>
          </a:p>
          <a:p>
            <a:r>
              <a:rPr lang="en-GB" sz="2200" dirty="0"/>
              <a:t>Products that do what they’re supposed to do</a:t>
            </a:r>
          </a:p>
        </p:txBody>
      </p:sp>
      <p:sp>
        <p:nvSpPr>
          <p:cNvPr id="5" name="Slide Number Placeholder 3"/>
          <p:cNvSpPr txBox="1">
            <a:spLocks/>
          </p:cNvSpPr>
          <p:nvPr/>
        </p:nvSpPr>
        <p:spPr>
          <a:xfrm>
            <a:off x="10723713" y="526761"/>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- 29</a:t>
            </a:r>
          </a:p>
        </p:txBody>
      </p:sp>
    </p:spTree>
    <p:extLst>
      <p:ext uri="{BB962C8B-B14F-4D97-AF65-F5344CB8AC3E}">
        <p14:creationId xmlns:p14="http://schemas.microsoft.com/office/powerpoint/2010/main" val="378377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8929" y="568940"/>
            <a:ext cx="11029950" cy="551938"/>
          </a:xfrm>
        </p:spPr>
        <p:txBody>
          <a:bodyPr/>
          <a:lstStyle/>
          <a:p>
            <a:pPr algn="ctr"/>
            <a:r>
              <a:rPr lang="en-US" dirty="0">
                <a:solidFill>
                  <a:srgbClr val="0070C0"/>
                </a:solidFill>
              </a:rPr>
              <a:t>The current common problems (CNTD.)</a:t>
            </a:r>
            <a:endParaRPr lang="en-GB" dirty="0">
              <a:solidFill>
                <a:srgbClr val="0070C0"/>
              </a:solidFill>
            </a:endParaRPr>
          </a:p>
        </p:txBody>
      </p:sp>
      <p:sp>
        <p:nvSpPr>
          <p:cNvPr id="3" name="Content Placeholder 2"/>
          <p:cNvSpPr>
            <a:spLocks noGrp="1"/>
          </p:cNvSpPr>
          <p:nvPr>
            <p:ph idx="4294967295"/>
          </p:nvPr>
        </p:nvSpPr>
        <p:spPr>
          <a:xfrm>
            <a:off x="634180" y="1291201"/>
            <a:ext cx="11029950" cy="4254194"/>
          </a:xfrm>
        </p:spPr>
        <p:txBody>
          <a:bodyPr>
            <a:normAutofit/>
          </a:bodyPr>
          <a:lstStyle/>
          <a:p>
            <a:r>
              <a:rPr lang="en-GB" sz="2200" dirty="0"/>
              <a:t>Your customers approved the requirements for a release or iteration and then changed them continually. </a:t>
            </a:r>
          </a:p>
          <a:p>
            <a:r>
              <a:rPr lang="en-GB" sz="2200" dirty="0"/>
              <a:t>The project scope increased as requirements changes were accepted, but the schedule slipped because no additional resources were provided and no functionality was removed. </a:t>
            </a:r>
          </a:p>
          <a:p>
            <a:r>
              <a:rPr lang="en-GB" sz="2200" dirty="0"/>
              <a:t>Requested requirements changes got lost; no one knew the status of a particular change request.</a:t>
            </a:r>
          </a:p>
          <a:p>
            <a:r>
              <a:rPr lang="en-GB" sz="2200" dirty="0"/>
              <a:t>Customers requested certain functionality and developers built it, but no one ever uses it.</a:t>
            </a:r>
          </a:p>
          <a:p>
            <a:r>
              <a:rPr lang="en-GB" sz="2200" dirty="0"/>
              <a:t>At the end of the project, the specification was satisfied but the customer or the business objectives were not.</a:t>
            </a:r>
          </a:p>
          <a:p>
            <a:endParaRPr lang="en-GB" dirty="0"/>
          </a:p>
        </p:txBody>
      </p:sp>
      <p:sp>
        <p:nvSpPr>
          <p:cNvPr id="6" name="Slide Number Placeholder 3"/>
          <p:cNvSpPr txBox="1">
            <a:spLocks/>
          </p:cNvSpPr>
          <p:nvPr/>
        </p:nvSpPr>
        <p:spPr>
          <a:xfrm>
            <a:off x="10708965" y="5415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a:t>
            </a:r>
          </a:p>
        </p:txBody>
      </p:sp>
    </p:spTree>
    <p:extLst>
      <p:ext uri="{BB962C8B-B14F-4D97-AF65-F5344CB8AC3E}">
        <p14:creationId xmlns:p14="http://schemas.microsoft.com/office/powerpoint/2010/main" val="1820928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581192" y="1894114"/>
            <a:ext cx="11029615" cy="1711235"/>
          </a:xfrm>
        </p:spPr>
        <p:txBody>
          <a:bodyPr>
            <a:noAutofit/>
          </a:bodyPr>
          <a:lstStyle/>
          <a:p>
            <a:r>
              <a:rPr lang="en-US" sz="2000" dirty="0" err="1"/>
              <a:t>Wiegers</a:t>
            </a:r>
            <a:r>
              <a:rPr lang="en-US" sz="2000" dirty="0"/>
              <a:t>, K., &amp; Beatty, J. (2013). </a:t>
            </a:r>
            <a:r>
              <a:rPr lang="en-US" sz="2000" i="1" dirty="0"/>
              <a:t>Software requirements</a:t>
            </a:r>
            <a:r>
              <a:rPr lang="en-US" sz="2000" dirty="0"/>
              <a:t>. Pearson Education.</a:t>
            </a:r>
          </a:p>
          <a:p>
            <a:r>
              <a:rPr lang="en-GB" sz="2000" dirty="0"/>
              <a:t>http://www.cs.ccsu.edu/~stan/classes/CS530/notes14/04-Requirements.html</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- 30</a:t>
            </a:r>
          </a:p>
        </p:txBody>
      </p:sp>
    </p:spTree>
    <p:extLst>
      <p:ext uri="{BB962C8B-B14F-4D97-AF65-F5344CB8AC3E}">
        <p14:creationId xmlns:p14="http://schemas.microsoft.com/office/powerpoint/2010/main" val="37728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68939"/>
            <a:ext cx="11029950" cy="596183"/>
          </a:xfrm>
        </p:spPr>
        <p:txBody>
          <a:bodyPr>
            <a:normAutofit/>
          </a:bodyPr>
          <a:lstStyle/>
          <a:p>
            <a:pPr algn="ctr"/>
            <a:r>
              <a:rPr lang="en-US" dirty="0">
                <a:solidFill>
                  <a:srgbClr val="0070C0"/>
                </a:solidFill>
              </a:rPr>
              <a:t>What is “REQUIREMENT”?</a:t>
            </a:r>
            <a:endParaRPr lang="en-GB" dirty="0">
              <a:solidFill>
                <a:srgbClr val="0070C0"/>
              </a:solidFill>
            </a:endParaRPr>
          </a:p>
        </p:txBody>
      </p:sp>
      <p:sp>
        <p:nvSpPr>
          <p:cNvPr id="3" name="Content Placeholder 2"/>
          <p:cNvSpPr>
            <a:spLocks noGrp="1"/>
          </p:cNvSpPr>
          <p:nvPr>
            <p:ph idx="4294967295"/>
          </p:nvPr>
        </p:nvSpPr>
        <p:spPr>
          <a:xfrm>
            <a:off x="412954" y="1375184"/>
            <a:ext cx="11488994" cy="4806950"/>
          </a:xfrm>
        </p:spPr>
        <p:txBody>
          <a:bodyPr>
            <a:noAutofit/>
          </a:bodyPr>
          <a:lstStyle/>
          <a:p>
            <a:pPr>
              <a:buFont typeface="Wingdings" pitchFamily="2" charset="2"/>
              <a:buChar char="q"/>
            </a:pPr>
            <a:r>
              <a:rPr lang="en-GB" sz="2200" dirty="0"/>
              <a:t>A requirement is a property that a product must have to provide value to a stakeholder</a:t>
            </a:r>
          </a:p>
          <a:p>
            <a:r>
              <a:rPr lang="en-GB" sz="2200" dirty="0"/>
              <a:t>Requirements are a specification of </a:t>
            </a:r>
            <a:r>
              <a:rPr lang="en-GB" sz="2200" dirty="0">
                <a:solidFill>
                  <a:srgbClr val="FF0000"/>
                </a:solidFill>
              </a:rPr>
              <a:t>what</a:t>
            </a:r>
            <a:r>
              <a:rPr lang="en-GB" sz="2200" dirty="0"/>
              <a:t> should be implemented. They are descriptions of a system property or attribute or </a:t>
            </a:r>
            <a:r>
              <a:rPr lang="en-GB" sz="2200" dirty="0">
                <a:solidFill>
                  <a:srgbClr val="FF0000"/>
                </a:solidFill>
              </a:rPr>
              <a:t>how</a:t>
            </a:r>
            <a:r>
              <a:rPr lang="en-GB" sz="2200" dirty="0"/>
              <a:t> the system should behave. They may be a constraint on the development process of the system.</a:t>
            </a:r>
          </a:p>
          <a:p>
            <a:r>
              <a:rPr lang="en-GB" sz="2200" dirty="0"/>
              <a:t>Requirements encompass </a:t>
            </a:r>
          </a:p>
          <a:p>
            <a:pPr lvl="1">
              <a:buFontTx/>
              <a:buChar char="-"/>
            </a:pPr>
            <a:r>
              <a:rPr lang="en-GB" sz="2200" dirty="0"/>
              <a:t>the </a:t>
            </a:r>
            <a:r>
              <a:rPr lang="en-GB" sz="2200" dirty="0">
                <a:solidFill>
                  <a:srgbClr val="FF0000"/>
                </a:solidFill>
              </a:rPr>
              <a:t>user’s view </a:t>
            </a:r>
            <a:r>
              <a:rPr lang="en-GB" sz="2200" dirty="0"/>
              <a:t>of the </a:t>
            </a:r>
            <a:r>
              <a:rPr lang="en-GB" sz="2200" dirty="0">
                <a:solidFill>
                  <a:srgbClr val="FF0000"/>
                </a:solidFill>
              </a:rPr>
              <a:t>external system behaviour </a:t>
            </a:r>
          </a:p>
          <a:p>
            <a:pPr lvl="1">
              <a:buFontTx/>
              <a:buChar char="-"/>
            </a:pPr>
            <a:r>
              <a:rPr lang="en-GB" sz="2200" dirty="0"/>
              <a:t>the </a:t>
            </a:r>
            <a:r>
              <a:rPr lang="en-GB" sz="2200" dirty="0">
                <a:solidFill>
                  <a:srgbClr val="FF0000"/>
                </a:solidFill>
              </a:rPr>
              <a:t>developer’s view </a:t>
            </a:r>
            <a:r>
              <a:rPr lang="en-GB" sz="2200" dirty="0"/>
              <a:t>of some </a:t>
            </a:r>
            <a:r>
              <a:rPr lang="en-GB" sz="2200" dirty="0">
                <a:solidFill>
                  <a:srgbClr val="FF0000"/>
                </a:solidFill>
              </a:rPr>
              <a:t>internal characteristics</a:t>
            </a:r>
          </a:p>
          <a:p>
            <a:r>
              <a:rPr lang="en-GB" sz="2200" dirty="0"/>
              <a:t>Software requirements include a time dimension</a:t>
            </a:r>
          </a:p>
          <a:p>
            <a:pPr lvl="1">
              <a:buFontTx/>
              <a:buChar char="-"/>
            </a:pPr>
            <a:r>
              <a:rPr lang="en-GB" sz="2200" dirty="0"/>
              <a:t>They could be present tense, describing the current system’s capabilities</a:t>
            </a:r>
          </a:p>
          <a:p>
            <a:pPr lvl="1">
              <a:buFontTx/>
              <a:buChar char="-"/>
            </a:pPr>
            <a:r>
              <a:rPr lang="en-GB" sz="2200" dirty="0"/>
              <a:t>Near-term (high priority) or hypothetical (low priority) future</a:t>
            </a:r>
          </a:p>
          <a:p>
            <a:pPr lvl="1">
              <a:buFontTx/>
              <a:buChar char="-"/>
            </a:pPr>
            <a:r>
              <a:rPr lang="en-GB" sz="2200" dirty="0"/>
              <a:t>They could even be past tense, referring to needs that were once specified and then discarded</a:t>
            </a:r>
          </a:p>
        </p:txBody>
      </p:sp>
      <p:sp>
        <p:nvSpPr>
          <p:cNvPr id="5" name="Slide Number Placeholder 3"/>
          <p:cNvSpPr txBox="1">
            <a:spLocks/>
          </p:cNvSpPr>
          <p:nvPr/>
        </p:nvSpPr>
        <p:spPr>
          <a:xfrm>
            <a:off x="10708965" y="512012"/>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- 4</a:t>
            </a:r>
          </a:p>
        </p:txBody>
      </p:sp>
    </p:spTree>
    <p:extLst>
      <p:ext uri="{BB962C8B-B14F-4D97-AF65-F5344CB8AC3E}">
        <p14:creationId xmlns:p14="http://schemas.microsoft.com/office/powerpoint/2010/main" val="206776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a:t>
            </a:r>
            <a:endParaRPr lang="en-GB" dirty="0"/>
          </a:p>
        </p:txBody>
      </p:sp>
      <p:sp>
        <p:nvSpPr>
          <p:cNvPr id="3" name="Content Placeholder 2"/>
          <p:cNvSpPr>
            <a:spLocks noGrp="1"/>
          </p:cNvSpPr>
          <p:nvPr>
            <p:ph idx="1"/>
          </p:nvPr>
        </p:nvSpPr>
        <p:spPr>
          <a:xfrm>
            <a:off x="470263" y="1985554"/>
            <a:ext cx="11241205" cy="4153989"/>
          </a:xfrm>
        </p:spPr>
        <p:txBody>
          <a:bodyPr>
            <a:normAutofit/>
          </a:bodyPr>
          <a:lstStyle/>
          <a:p>
            <a:r>
              <a:rPr lang="en-GB" sz="2200" dirty="0"/>
              <a:t>Business requirements describe why the organization is implementing the system — the </a:t>
            </a:r>
            <a:r>
              <a:rPr lang="en-GB" sz="2200" dirty="0">
                <a:solidFill>
                  <a:srgbClr val="7030A0"/>
                </a:solidFill>
              </a:rPr>
              <a:t>business benefits </a:t>
            </a:r>
            <a:r>
              <a:rPr lang="en-GB" sz="2200" dirty="0"/>
              <a:t>the organization hopes to achieve</a:t>
            </a:r>
          </a:p>
          <a:p>
            <a:pPr lvl="0"/>
            <a:r>
              <a:rPr lang="en-GB" sz="2200" dirty="0"/>
              <a:t>The focus is on the business objectives of the organization or the customer who requests the system (</a:t>
            </a:r>
            <a:r>
              <a:rPr lang="en-US" sz="2200" dirty="0">
                <a:solidFill>
                  <a:srgbClr val="7030A0"/>
                </a:solidFill>
              </a:rPr>
              <a:t>business requirements collected from multiple sources might conflict</a:t>
            </a:r>
            <a:r>
              <a:rPr lang="en-US" sz="2200" dirty="0"/>
              <a:t>)</a:t>
            </a:r>
            <a:endParaRPr lang="en-GB" sz="2200" dirty="0"/>
          </a:p>
          <a:p>
            <a:r>
              <a:rPr lang="en-GB" sz="2200" i="1" dirty="0">
                <a:solidFill>
                  <a:srgbClr val="C00000"/>
                </a:solidFill>
              </a:rPr>
              <a:t>Suppose an airline wants to reduce airport counter staff costs by 25 percent. This goal might lead to the idea of building a kiosk that passengers can use to check in for their flights at the airport. </a:t>
            </a:r>
          </a:p>
          <a:p>
            <a:r>
              <a:rPr lang="en-US" sz="2200" dirty="0"/>
              <a:t>Self-service technologies (SSTs) have been applied to many areas of business</a:t>
            </a:r>
            <a:endParaRPr lang="en-GB" sz="2200" i="1" dirty="0">
              <a:solidFill>
                <a:srgbClr val="C00000"/>
              </a:solidFill>
            </a:endParaRPr>
          </a:p>
          <a:p>
            <a:r>
              <a:rPr lang="en-GB" sz="2200" dirty="0"/>
              <a:t>Business requirements typically come from the </a:t>
            </a:r>
            <a:r>
              <a:rPr lang="en-GB" sz="2200" dirty="0">
                <a:solidFill>
                  <a:srgbClr val="0070C0"/>
                </a:solidFill>
              </a:rPr>
              <a:t>funding sponsor </a:t>
            </a:r>
            <a:r>
              <a:rPr lang="en-GB" sz="2200" dirty="0"/>
              <a:t>for a project, the acquiring customer, the manager of the actual users, the </a:t>
            </a:r>
            <a:r>
              <a:rPr lang="en-GB" sz="2200" dirty="0">
                <a:solidFill>
                  <a:srgbClr val="0070C0"/>
                </a:solidFill>
              </a:rPr>
              <a:t>marketing department </a:t>
            </a:r>
            <a:r>
              <a:rPr lang="en-GB" sz="2200" dirty="0"/>
              <a:t>(to promote a product or service), or a product visionary </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- 5</a:t>
            </a:r>
          </a:p>
        </p:txBody>
      </p:sp>
    </p:spTree>
    <p:extLst>
      <p:ext uri="{BB962C8B-B14F-4D97-AF65-F5344CB8AC3E}">
        <p14:creationId xmlns:p14="http://schemas.microsoft.com/office/powerpoint/2010/main" val="345212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endParaRPr lang="en-GB" dirty="0"/>
          </a:p>
        </p:txBody>
      </p:sp>
      <p:sp>
        <p:nvSpPr>
          <p:cNvPr id="3" name="Content Placeholder 2"/>
          <p:cNvSpPr>
            <a:spLocks noGrp="1"/>
          </p:cNvSpPr>
          <p:nvPr>
            <p:ph idx="1"/>
          </p:nvPr>
        </p:nvSpPr>
        <p:spPr>
          <a:xfrm>
            <a:off x="581192" y="1972491"/>
            <a:ext cx="11029615" cy="4349931"/>
          </a:xfrm>
        </p:spPr>
        <p:txBody>
          <a:bodyPr>
            <a:noAutofit/>
          </a:bodyPr>
          <a:lstStyle/>
          <a:p>
            <a:pPr>
              <a:buFont typeface="Wingdings" pitchFamily="2" charset="2"/>
              <a:buChar char="q"/>
            </a:pPr>
            <a:r>
              <a:rPr lang="en-GB" sz="2200" dirty="0"/>
              <a:t>User requirements describe </a:t>
            </a:r>
            <a:r>
              <a:rPr lang="en-GB" sz="2200" dirty="0">
                <a:solidFill>
                  <a:srgbClr val="7030A0"/>
                </a:solidFill>
              </a:rPr>
              <a:t>goals or tasks the users must be able to perform </a:t>
            </a:r>
            <a:r>
              <a:rPr lang="en-GB" sz="2200" dirty="0"/>
              <a:t>with the product that will provide value to someone</a:t>
            </a:r>
          </a:p>
          <a:p>
            <a:pPr lvl="1"/>
            <a:r>
              <a:rPr lang="en-GB" sz="2200" dirty="0"/>
              <a:t>Includes descriptions of product attributes or characteristics that are important to user satisfaction</a:t>
            </a:r>
          </a:p>
          <a:p>
            <a:pPr lvl="1"/>
            <a:r>
              <a:rPr lang="en-GB" sz="2200" dirty="0"/>
              <a:t>Represent user requirements include use cases and </a:t>
            </a:r>
            <a:r>
              <a:rPr lang="en-GB" sz="2200" dirty="0">
                <a:solidFill>
                  <a:srgbClr val="7030A0"/>
                </a:solidFill>
              </a:rPr>
              <a:t>user stories</a:t>
            </a:r>
          </a:p>
          <a:p>
            <a:pPr lvl="1"/>
            <a:r>
              <a:rPr lang="en-GB" sz="2200" dirty="0"/>
              <a:t>User representatives will provide this information</a:t>
            </a:r>
          </a:p>
          <a:p>
            <a:pPr lvl="1"/>
            <a:r>
              <a:rPr lang="en-GB" sz="2200" dirty="0"/>
              <a:t>Describes what the user will be able to do with the system</a:t>
            </a:r>
          </a:p>
          <a:p>
            <a:pPr lvl="1"/>
            <a:r>
              <a:rPr lang="en-GB" sz="2200" i="1" dirty="0">
                <a:solidFill>
                  <a:srgbClr val="C00000"/>
                </a:solidFill>
              </a:rPr>
              <a:t>An example of a use case is “Check in for a flight” using an airline’s website or a kiosk at the airport. Written as a user story, the same user requirement might read: “</a:t>
            </a:r>
            <a:r>
              <a:rPr lang="en-GB" sz="2200" b="1" i="1" dirty="0">
                <a:solidFill>
                  <a:srgbClr val="C00000"/>
                </a:solidFill>
              </a:rPr>
              <a:t>As a passenger, </a:t>
            </a:r>
            <a:br>
              <a:rPr lang="en-GB" sz="2200" b="1" i="1" dirty="0">
                <a:solidFill>
                  <a:srgbClr val="C00000"/>
                </a:solidFill>
              </a:rPr>
            </a:br>
            <a:r>
              <a:rPr lang="en-GB" sz="2200" b="1" i="1" dirty="0">
                <a:solidFill>
                  <a:srgbClr val="C00000"/>
                </a:solidFill>
              </a:rPr>
              <a:t>I want to check in for a flight so I can board my airplane.”</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- 6</a:t>
            </a:r>
          </a:p>
        </p:txBody>
      </p:sp>
    </p:spTree>
    <p:extLst>
      <p:ext uri="{BB962C8B-B14F-4D97-AF65-F5344CB8AC3E}">
        <p14:creationId xmlns:p14="http://schemas.microsoft.com/office/powerpoint/2010/main" val="131526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endParaRPr lang="en-GB" dirty="0"/>
          </a:p>
        </p:txBody>
      </p:sp>
      <p:sp>
        <p:nvSpPr>
          <p:cNvPr id="3" name="Content Placeholder 2"/>
          <p:cNvSpPr>
            <a:spLocks noGrp="1"/>
          </p:cNvSpPr>
          <p:nvPr>
            <p:ph idx="1"/>
          </p:nvPr>
        </p:nvSpPr>
        <p:spPr>
          <a:xfrm>
            <a:off x="555066" y="1971491"/>
            <a:ext cx="11156402" cy="4535326"/>
          </a:xfrm>
        </p:spPr>
        <p:txBody>
          <a:bodyPr>
            <a:noAutofit/>
          </a:bodyPr>
          <a:lstStyle/>
          <a:p>
            <a:pPr>
              <a:buFont typeface="Wingdings" pitchFamily="2" charset="2"/>
              <a:buChar char="q"/>
            </a:pPr>
            <a:r>
              <a:rPr lang="en-GB" sz="2200" dirty="0"/>
              <a:t>Functional requirements specify the behaviours the product will exhibit under specific conditions</a:t>
            </a:r>
          </a:p>
          <a:p>
            <a:pPr lvl="1"/>
            <a:r>
              <a:rPr lang="en-GB" sz="2200" dirty="0"/>
              <a:t>They describe </a:t>
            </a:r>
            <a:r>
              <a:rPr lang="en-GB" sz="2200" dirty="0">
                <a:solidFill>
                  <a:srgbClr val="7030A0"/>
                </a:solidFill>
              </a:rPr>
              <a:t>what the developers must implement to enable users to accomplish their tasks (user requirements)</a:t>
            </a:r>
            <a:r>
              <a:rPr lang="en-GB" sz="2200" dirty="0"/>
              <a:t>, thereby </a:t>
            </a:r>
            <a:r>
              <a:rPr lang="en-GB" sz="2200" dirty="0">
                <a:solidFill>
                  <a:srgbClr val="0070C0"/>
                </a:solidFill>
              </a:rPr>
              <a:t>satisfying the business requirements</a:t>
            </a:r>
          </a:p>
          <a:p>
            <a:pPr lvl="1"/>
            <a:r>
              <a:rPr lang="en-GB" sz="2200" dirty="0"/>
              <a:t>Functional requirements often are written in the form of the traditional “</a:t>
            </a:r>
            <a:r>
              <a:rPr lang="en-GB" sz="2200" dirty="0">
                <a:solidFill>
                  <a:srgbClr val="C00000"/>
                </a:solidFill>
              </a:rPr>
              <a:t>shall</a:t>
            </a:r>
            <a:r>
              <a:rPr lang="en-GB" sz="2200" dirty="0"/>
              <a:t>” statements: </a:t>
            </a:r>
          </a:p>
          <a:p>
            <a:pPr marL="324000" lvl="1" indent="0">
              <a:buNone/>
            </a:pPr>
            <a:r>
              <a:rPr lang="en-GB" sz="2200" i="1" dirty="0">
                <a:solidFill>
                  <a:srgbClr val="C00000"/>
                </a:solidFill>
              </a:rPr>
              <a:t>	“The Passenger shall be able to print boarding passes for all flight segments for which he has  </a:t>
            </a:r>
            <a:br>
              <a:rPr lang="en-GB" sz="2200" i="1" dirty="0">
                <a:solidFill>
                  <a:srgbClr val="C00000"/>
                </a:solidFill>
              </a:rPr>
            </a:br>
            <a:r>
              <a:rPr lang="en-GB" sz="2200" i="1" dirty="0">
                <a:solidFill>
                  <a:srgbClr val="C00000"/>
                </a:solidFill>
              </a:rPr>
              <a:t>    checked in” or “If the Passenger’s profile does not indicate a seating preference, the reservation </a:t>
            </a:r>
            <a:br>
              <a:rPr lang="en-GB" sz="2200" i="1" dirty="0">
                <a:solidFill>
                  <a:srgbClr val="C00000"/>
                </a:solidFill>
              </a:rPr>
            </a:br>
            <a:r>
              <a:rPr lang="en-GB" sz="2200" i="1" dirty="0">
                <a:solidFill>
                  <a:srgbClr val="C00000"/>
                </a:solidFill>
              </a:rPr>
              <a:t>    system shall assign a seat.”</a:t>
            </a:r>
          </a:p>
          <a:p>
            <a:pPr lvl="1"/>
            <a:r>
              <a:rPr lang="en-GB" sz="2000" dirty="0"/>
              <a:t>A restriction that is imposed on the choices available to the developer for the design and construction of a product, is a CONSTRAINT</a:t>
            </a:r>
            <a:endParaRPr lang="en-US" sz="2000" dirty="0"/>
          </a:p>
          <a:p>
            <a:pPr marL="0" indent="0">
              <a:buNone/>
            </a:pPr>
            <a:r>
              <a:rPr lang="en-US" sz="2200" dirty="0">
                <a:solidFill>
                  <a:srgbClr val="C00000"/>
                </a:solidFill>
              </a:rPr>
              <a:t>	“</a:t>
            </a:r>
            <a:r>
              <a:rPr lang="en-US" sz="2200" i="1" dirty="0">
                <a:solidFill>
                  <a:srgbClr val="C00000"/>
                </a:solidFill>
              </a:rPr>
              <a:t>The system shall be developed using open source tools and shall run on Linux OS</a:t>
            </a:r>
            <a:r>
              <a:rPr lang="en-US" sz="2200" dirty="0">
                <a:solidFill>
                  <a:srgbClr val="C00000"/>
                </a:solidFill>
              </a:rPr>
              <a:t>”</a:t>
            </a:r>
            <a:endParaRPr lang="en-GB" sz="2200" i="1" dirty="0">
              <a:solidFill>
                <a:srgbClr val="C00000"/>
              </a:solidFill>
            </a:endParaRP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- 7</a:t>
            </a:r>
          </a:p>
        </p:txBody>
      </p:sp>
    </p:spTree>
    <p:extLst>
      <p:ext uri="{BB962C8B-B14F-4D97-AF65-F5344CB8AC3E}">
        <p14:creationId xmlns:p14="http://schemas.microsoft.com/office/powerpoint/2010/main" val="418950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8" y="509946"/>
            <a:ext cx="11029950" cy="551937"/>
          </a:xfrm>
        </p:spPr>
        <p:txBody>
          <a:bodyPr>
            <a:normAutofit/>
          </a:bodyPr>
          <a:lstStyle/>
          <a:p>
            <a:pPr algn="ctr"/>
            <a:r>
              <a:rPr lang="en-US" dirty="0">
                <a:solidFill>
                  <a:srgbClr val="0070C0"/>
                </a:solidFill>
              </a:rPr>
              <a:t>        Levels of requirements</a:t>
            </a:r>
            <a:endParaRPr lang="en-GB" dirty="0">
              <a:solidFill>
                <a:srgbClr val="0070C0"/>
              </a:solidFill>
            </a:endParaRPr>
          </a:p>
        </p:txBody>
      </p:sp>
      <p:sp>
        <p:nvSpPr>
          <p:cNvPr id="3" name="Content Placeholder 2"/>
          <p:cNvSpPr>
            <a:spLocks noGrp="1"/>
          </p:cNvSpPr>
          <p:nvPr>
            <p:ph idx="4294967295"/>
          </p:nvPr>
        </p:nvSpPr>
        <p:spPr>
          <a:xfrm>
            <a:off x="383458" y="1494709"/>
            <a:ext cx="6341807" cy="3619500"/>
          </a:xfrm>
        </p:spPr>
        <p:txBody>
          <a:bodyPr>
            <a:normAutofit/>
          </a:bodyPr>
          <a:lstStyle/>
          <a:p>
            <a:pPr>
              <a:buFont typeface="Wingdings" pitchFamily="2" charset="2"/>
              <a:buChar char="q"/>
            </a:pPr>
            <a:r>
              <a:rPr lang="en-GB" sz="2200" dirty="0"/>
              <a:t>Software requirements include three distinct levels:</a:t>
            </a:r>
          </a:p>
          <a:p>
            <a:pPr lvl="1"/>
            <a:r>
              <a:rPr lang="en-GB" sz="2200" dirty="0"/>
              <a:t>Business requirements</a:t>
            </a:r>
          </a:p>
          <a:p>
            <a:pPr lvl="1"/>
            <a:r>
              <a:rPr lang="en-GB" sz="2200" dirty="0"/>
              <a:t>User requirements</a:t>
            </a:r>
          </a:p>
          <a:p>
            <a:pPr lvl="1"/>
            <a:r>
              <a:rPr lang="en-GB" sz="2200" dirty="0"/>
              <a:t>Functional requirements</a:t>
            </a:r>
          </a:p>
          <a:p>
            <a:pPr lvl="1"/>
            <a:endParaRPr lang="en-GB" sz="2200" dirty="0"/>
          </a:p>
          <a:p>
            <a:pPr>
              <a:buFont typeface="Wingdings" panose="05000000000000000000" pitchFamily="2" charset="2"/>
              <a:buChar char="q"/>
            </a:pPr>
            <a:r>
              <a:rPr lang="en-GB" sz="2200" dirty="0"/>
              <a:t>This alignment among the three levels of requirements is essential for project success </a:t>
            </a:r>
          </a:p>
          <a:p>
            <a:pPr marL="324000" lvl="1" indent="0">
              <a:buNone/>
            </a:pPr>
            <a:endParaRPr lang="en-GB" sz="2400" dirty="0"/>
          </a:p>
        </p:txBody>
      </p:sp>
      <p:sp>
        <p:nvSpPr>
          <p:cNvPr id="5" name="Slide Number Placeholder 3"/>
          <p:cNvSpPr txBox="1">
            <a:spLocks/>
          </p:cNvSpPr>
          <p:nvPr/>
        </p:nvSpPr>
        <p:spPr>
          <a:xfrm>
            <a:off x="10738461" y="526761"/>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- 8</a:t>
            </a:r>
          </a:p>
        </p:txBody>
      </p:sp>
      <p:sp>
        <p:nvSpPr>
          <p:cNvPr id="8" name="Content Placeholder 2">
            <a:extLst>
              <a:ext uri="{FF2B5EF4-FFF2-40B4-BE49-F238E27FC236}">
                <a16:creationId xmlns:a16="http://schemas.microsoft.com/office/drawing/2014/main" id="{8476AA24-F757-455A-8F60-0F7D48E9D29C}"/>
              </a:ext>
            </a:extLst>
          </p:cNvPr>
          <p:cNvSpPr txBox="1">
            <a:spLocks/>
          </p:cNvSpPr>
          <p:nvPr/>
        </p:nvSpPr>
        <p:spPr>
          <a:xfrm>
            <a:off x="1524390" y="5899355"/>
            <a:ext cx="5171768" cy="69317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2200" dirty="0">
                <a:solidFill>
                  <a:srgbClr val="002060"/>
                </a:solidFill>
              </a:rPr>
              <a:t>Figure: </a:t>
            </a:r>
            <a:r>
              <a:rPr lang="en-GB" sz="2200" dirty="0">
                <a:solidFill>
                  <a:srgbClr val="C00000"/>
                </a:solidFill>
              </a:rPr>
              <a:t>Different stakeholders participate in </a:t>
            </a:r>
            <a:br>
              <a:rPr lang="en-GB" sz="2200" dirty="0">
                <a:solidFill>
                  <a:srgbClr val="C00000"/>
                </a:solidFill>
              </a:rPr>
            </a:br>
            <a:r>
              <a:rPr lang="en-GB" sz="2200" dirty="0">
                <a:solidFill>
                  <a:srgbClr val="C00000"/>
                </a:solidFill>
              </a:rPr>
              <a:t>           requirements development</a:t>
            </a:r>
          </a:p>
        </p:txBody>
      </p:sp>
      <p:pic>
        <p:nvPicPr>
          <p:cNvPr id="7" name="Picture 6">
            <a:extLst>
              <a:ext uri="{FF2B5EF4-FFF2-40B4-BE49-F238E27FC236}">
                <a16:creationId xmlns:a16="http://schemas.microsoft.com/office/drawing/2014/main" id="{4293B2D6-4972-9263-DD11-9DC1A76BE6BE}"/>
              </a:ext>
            </a:extLst>
          </p:cNvPr>
          <p:cNvPicPr>
            <a:picLocks noChangeAspect="1"/>
          </p:cNvPicPr>
          <p:nvPr/>
        </p:nvPicPr>
        <p:blipFill>
          <a:blip r:embed="rId2"/>
          <a:stretch>
            <a:fillRect/>
          </a:stretch>
        </p:blipFill>
        <p:spPr>
          <a:xfrm>
            <a:off x="6804193" y="2035374"/>
            <a:ext cx="5387807" cy="4557155"/>
          </a:xfrm>
          <a:prstGeom prst="rect">
            <a:avLst/>
          </a:prstGeom>
        </p:spPr>
      </p:pic>
    </p:spTree>
    <p:extLst>
      <p:ext uri="{BB962C8B-B14F-4D97-AF65-F5344CB8AC3E}">
        <p14:creationId xmlns:p14="http://schemas.microsoft.com/office/powerpoint/2010/main" val="231676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54192"/>
            <a:ext cx="11029950" cy="566686"/>
          </a:xfrm>
        </p:spPr>
        <p:txBody>
          <a:bodyPr/>
          <a:lstStyle/>
          <a:p>
            <a:pPr algn="ctr"/>
            <a:r>
              <a:rPr lang="en-US" dirty="0">
                <a:solidFill>
                  <a:srgbClr val="0070C0"/>
                </a:solidFill>
              </a:rPr>
              <a:t>   System Requirements</a:t>
            </a:r>
            <a:endParaRPr lang="en-GB" dirty="0">
              <a:solidFill>
                <a:srgbClr val="0070C0"/>
              </a:solidFill>
            </a:endParaRPr>
          </a:p>
        </p:txBody>
      </p:sp>
      <p:sp>
        <p:nvSpPr>
          <p:cNvPr id="3" name="Content Placeholder 2"/>
          <p:cNvSpPr>
            <a:spLocks noGrp="1"/>
          </p:cNvSpPr>
          <p:nvPr>
            <p:ph idx="4294967295"/>
          </p:nvPr>
        </p:nvSpPr>
        <p:spPr>
          <a:xfrm>
            <a:off x="442451" y="1297858"/>
            <a:ext cx="11029950" cy="5102942"/>
          </a:xfrm>
        </p:spPr>
        <p:txBody>
          <a:bodyPr>
            <a:noAutofit/>
          </a:bodyPr>
          <a:lstStyle/>
          <a:p>
            <a:r>
              <a:rPr lang="en-GB" sz="2200" dirty="0"/>
              <a:t>System requirements describe the requirements for a product that is </a:t>
            </a:r>
            <a:r>
              <a:rPr lang="en-GB" sz="2200" dirty="0">
                <a:solidFill>
                  <a:srgbClr val="0070C0"/>
                </a:solidFill>
              </a:rPr>
              <a:t>composed of multiple components or subsystems. </a:t>
            </a:r>
          </a:p>
          <a:p>
            <a:r>
              <a:rPr lang="en-GB" sz="2200" dirty="0"/>
              <a:t>A system can be all software or it can include both software and hardware subsystems (e.g. biometric)</a:t>
            </a:r>
          </a:p>
          <a:p>
            <a:r>
              <a:rPr lang="en-GB" sz="2200" dirty="0"/>
              <a:t>People and processes are part of a system, so certain system functions might be allocated to the human being</a:t>
            </a:r>
          </a:p>
          <a:p>
            <a:r>
              <a:rPr lang="en-GB" sz="2200" i="1" dirty="0">
                <a:solidFill>
                  <a:srgbClr val="C00000"/>
                </a:solidFill>
              </a:rPr>
              <a:t>A good example of a “system” is the cashier’s workstation in a supermarket. There’s a bar code scanner and card reader. Also the cashier has a keyboard, a display, and a cash drawer, and printer to print to purchase receipt</a:t>
            </a:r>
          </a:p>
          <a:p>
            <a:r>
              <a:rPr lang="en-GB" sz="2200" dirty="0"/>
              <a:t>The requirements for the system or product as a whole, then, lead the business analyst to derive specific functionality that must be allocated to one or another of those component subsystems, as well as demanding an understanding of the interfaces between them</a:t>
            </a:r>
          </a:p>
        </p:txBody>
      </p:sp>
      <p:sp>
        <p:nvSpPr>
          <p:cNvPr id="7" name="Slide Number Placeholder 3">
            <a:extLst>
              <a:ext uri="{FF2B5EF4-FFF2-40B4-BE49-F238E27FC236}">
                <a16:creationId xmlns:a16="http://schemas.microsoft.com/office/drawing/2014/main" id="{25E098DD-73A7-4495-883D-8E9CF4951E4B}"/>
              </a:ext>
            </a:extLst>
          </p:cNvPr>
          <p:cNvSpPr txBox="1">
            <a:spLocks/>
          </p:cNvSpPr>
          <p:nvPr/>
        </p:nvSpPr>
        <p:spPr>
          <a:xfrm>
            <a:off x="10664719" y="556258"/>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- 9</a:t>
            </a:r>
          </a:p>
        </p:txBody>
      </p:sp>
    </p:spTree>
    <p:extLst>
      <p:ext uri="{BB962C8B-B14F-4D97-AF65-F5344CB8AC3E}">
        <p14:creationId xmlns:p14="http://schemas.microsoft.com/office/powerpoint/2010/main" val="4234387915"/>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2156</Words>
  <Application>Microsoft Office PowerPoint</Application>
  <PresentationFormat>Widescreen</PresentationFormat>
  <Paragraphs>179</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Gill Sans MT</vt:lpstr>
      <vt:lpstr>Wingdings</vt:lpstr>
      <vt:lpstr>Wingdings 2</vt:lpstr>
      <vt:lpstr>Dividend</vt:lpstr>
      <vt:lpstr>PowerPoint Presentation</vt:lpstr>
      <vt:lpstr>The current common problems</vt:lpstr>
      <vt:lpstr>The current common problems (CNTD.)</vt:lpstr>
      <vt:lpstr>What is “REQUIREMENT”?</vt:lpstr>
      <vt:lpstr>Business requirements</vt:lpstr>
      <vt:lpstr>User Requirements</vt:lpstr>
      <vt:lpstr>Functional Requirements</vt:lpstr>
      <vt:lpstr>        Levels of requirements</vt:lpstr>
      <vt:lpstr>   System Requirements</vt:lpstr>
      <vt:lpstr>     Non-Functional Requirements</vt:lpstr>
      <vt:lpstr>Business Rules</vt:lpstr>
      <vt:lpstr>Feature</vt:lpstr>
      <vt:lpstr>Feature</vt:lpstr>
      <vt:lpstr>Relationships</vt:lpstr>
      <vt:lpstr>Product vs. Project Requirements</vt:lpstr>
      <vt:lpstr>Project Requirements</vt:lpstr>
      <vt:lpstr>Requirements Development and management</vt:lpstr>
      <vt:lpstr>         Requirements Development: ELICITATION</vt:lpstr>
      <vt:lpstr>Requirements Development: ANALYSIS</vt:lpstr>
      <vt:lpstr>Requirements Development: Specification</vt:lpstr>
      <vt:lpstr>Requirements Development: Validation</vt:lpstr>
      <vt:lpstr>A  requirements  development  process  framework</vt:lpstr>
      <vt:lpstr>A  requirements  development  process  framework</vt:lpstr>
      <vt:lpstr>Requirements Management</vt:lpstr>
      <vt:lpstr>Requirements Management (cntd.)</vt:lpstr>
      <vt:lpstr>A  requirements  development  process  framework</vt:lpstr>
      <vt:lpstr>Role of Requirements</vt:lpstr>
      <vt:lpstr>Reasons Behind Bad Requirements</vt:lpstr>
      <vt:lpstr>Benefits of a high quality requirements process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 - Ch.01 - The Essential Software Requirement</dc:title>
  <dc:subject>Software Requirement Engineering</dc:subject>
  <dc:creator>M. Mahmudul Hasan</dc:creator>
  <cp:lastModifiedBy>ISRAT JAHAN MOURI</cp:lastModifiedBy>
  <cp:revision>57</cp:revision>
  <dcterms:created xsi:type="dcterms:W3CDTF">2019-05-13T08:37:20Z</dcterms:created>
  <dcterms:modified xsi:type="dcterms:W3CDTF">2023-01-29T10:14:14Z</dcterms:modified>
</cp:coreProperties>
</file>