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6"/>
  </p:notesMasterIdLst>
  <p:sldIdLst>
    <p:sldId id="256" r:id="rId2"/>
    <p:sldId id="288" r:id="rId3"/>
    <p:sldId id="289" r:id="rId4"/>
    <p:sldId id="290" r:id="rId5"/>
    <p:sldId id="291" r:id="rId6"/>
    <p:sldId id="316" r:id="rId7"/>
    <p:sldId id="292" r:id="rId8"/>
    <p:sldId id="294" r:id="rId9"/>
    <p:sldId id="309" r:id="rId10"/>
    <p:sldId id="310" r:id="rId11"/>
    <p:sldId id="311" r:id="rId12"/>
    <p:sldId id="312" r:id="rId13"/>
    <p:sldId id="313" r:id="rId14"/>
    <p:sldId id="28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52" d="100"/>
          <a:sy n="52" d="100"/>
        </p:scale>
        <p:origin x="576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09/10/2019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cholar.google.com/citations?user=VqMvaIIAAAAJ&amp;hl=en" TargetMode="External"/><Relationship Id="rId3" Type="http://schemas.openxmlformats.org/officeDocument/2006/relationships/hyperlink" Target="http://www.dit.hua.gr/~m.hasan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linkedin.com/in/m-mahmudul-hasan-93043a87/" TargetMode="External"/><Relationship Id="rId5" Type="http://schemas.openxmlformats.org/officeDocument/2006/relationships/image" Target="../media/image1.png"/><Relationship Id="rId4" Type="http://schemas.openxmlformats.org/officeDocument/2006/relationships/hyperlink" Target="https://www.researchgate.net/profile/M_Mahmudul_Hasan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768267" y="1009397"/>
            <a:ext cx="3078342" cy="480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software requirement engineering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4126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39"/>
            <a:ext cx="7181903" cy="1929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C00000"/>
                </a:solidFill>
              </a:rPr>
              <a:t>Chapter 2</a:t>
            </a:r>
            <a:br>
              <a:rPr lang="en-US" sz="3000" dirty="0">
                <a:solidFill>
                  <a:srgbClr val="C00000"/>
                </a:solidFill>
              </a:rPr>
            </a:b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software requirements: what, why, who</a:t>
            </a:r>
            <a:br>
              <a:rPr lang="en-US" sz="3000" dirty="0">
                <a:solidFill>
                  <a:schemeClr val="tx2"/>
                </a:solidFill>
              </a:rPr>
            </a:br>
            <a:r>
              <a:rPr lang="en-GB" dirty="0">
                <a:solidFill>
                  <a:srgbClr val="0070C0"/>
                </a:solidFill>
              </a:rPr>
              <a:t>Requirements from customer’s, Practice, </a:t>
            </a:r>
            <a:br>
              <a:rPr lang="en-GB" dirty="0">
                <a:solidFill>
                  <a:srgbClr val="0070C0"/>
                </a:solidFill>
              </a:rPr>
            </a:br>
            <a:r>
              <a:rPr lang="en-GB" dirty="0">
                <a:solidFill>
                  <a:srgbClr val="0070C0"/>
                </a:solidFill>
              </a:rPr>
              <a:t>       and business analyst perspective</a:t>
            </a:r>
            <a:endParaRPr lang="en-US" sz="3000" dirty="0">
              <a:solidFill>
                <a:srgbClr val="0070C0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2082529-78D7-4EA7-BFF9-A1D1F62040C8}"/>
              </a:ext>
            </a:extLst>
          </p:cNvPr>
          <p:cNvSpPr txBox="1">
            <a:spLocks/>
          </p:cNvSpPr>
          <p:nvPr/>
        </p:nvSpPr>
        <p:spPr>
          <a:xfrm>
            <a:off x="4596388" y="3752174"/>
            <a:ext cx="6092708" cy="142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7030A0"/>
                </a:solidFill>
              </a:rPr>
              <a:t>M. Mahmudul </a:t>
            </a:r>
            <a:r>
              <a:rPr lang="en-US" sz="2400" dirty="0" err="1">
                <a:solidFill>
                  <a:srgbClr val="7030A0"/>
                </a:solidFill>
              </a:rPr>
              <a:t>hasan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Assistant Professor, CS, AIUB</a:t>
            </a:r>
          </a:p>
          <a:p>
            <a:r>
              <a:rPr lang="en-US" sz="2300" cap="none" dirty="0">
                <a:hlinkClick r:id="rId3"/>
              </a:rPr>
              <a:t>http://www.dit.hua.gr/~m.hasan</a:t>
            </a:r>
            <a:r>
              <a:rPr lang="en-US" sz="2300" cap="none" dirty="0"/>
              <a:t>   </a:t>
            </a:r>
          </a:p>
        </p:txBody>
      </p:sp>
      <p:pic>
        <p:nvPicPr>
          <p:cNvPr id="25" name="Picture 24">
            <a:hlinkClick r:id="rId4"/>
            <a:extLst>
              <a:ext uri="{FF2B5EF4-FFF2-40B4-BE49-F238E27FC236}">
                <a16:creationId xmlns:a16="http://schemas.microsoft.com/office/drawing/2014/main" id="{50ADB631-A102-4E27-9E4F-8BEAA3230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5936" y="5191026"/>
            <a:ext cx="775212" cy="762000"/>
          </a:xfrm>
          <a:prstGeom prst="rect">
            <a:avLst/>
          </a:prstGeom>
        </p:spPr>
      </p:pic>
      <p:pic>
        <p:nvPicPr>
          <p:cNvPr id="26" name="Picture 25">
            <a:hlinkClick r:id="rId6"/>
            <a:extLst>
              <a:ext uri="{FF2B5EF4-FFF2-40B4-BE49-F238E27FC236}">
                <a16:creationId xmlns:a16="http://schemas.microsoft.com/office/drawing/2014/main" id="{5178D95F-BBA9-4DB7-8929-D0378B8248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9933" y="5210199"/>
            <a:ext cx="1966006" cy="641961"/>
          </a:xfrm>
          <a:prstGeom prst="rect">
            <a:avLst/>
          </a:prstGeom>
        </p:spPr>
      </p:pic>
      <p:pic>
        <p:nvPicPr>
          <p:cNvPr id="27" name="Picture 26">
            <a:hlinkClick r:id="rId8"/>
            <a:extLst>
              <a:ext uri="{FF2B5EF4-FFF2-40B4-BE49-F238E27FC236}">
                <a16:creationId xmlns:a16="http://schemas.microsoft.com/office/drawing/2014/main" id="{6C55067C-425B-4011-BE53-FC42477C2F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8975" y="5279923"/>
            <a:ext cx="2465593" cy="54231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business analyst’s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947" y="1907176"/>
            <a:ext cx="9751528" cy="4624252"/>
          </a:xfrm>
        </p:spPr>
        <p:txBody>
          <a:bodyPr>
            <a:normAutofit/>
          </a:bodyPr>
          <a:lstStyle/>
          <a:p>
            <a:r>
              <a:rPr lang="en-GB" sz="2000" dirty="0"/>
              <a:t>Define business requirements</a:t>
            </a:r>
          </a:p>
          <a:p>
            <a:r>
              <a:rPr lang="en-GB" sz="2000" dirty="0"/>
              <a:t>Plan the requirements approach</a:t>
            </a:r>
          </a:p>
          <a:p>
            <a:r>
              <a:rPr lang="en-GB" sz="2000" dirty="0"/>
              <a:t>Identify project stakeholders and user classes</a:t>
            </a:r>
          </a:p>
          <a:p>
            <a:r>
              <a:rPr lang="en-GB" sz="2000" dirty="0"/>
              <a:t>Elicit requirements</a:t>
            </a:r>
          </a:p>
          <a:p>
            <a:r>
              <a:rPr lang="en-GB" sz="2000" dirty="0"/>
              <a:t>Analyse requirements</a:t>
            </a:r>
          </a:p>
          <a:p>
            <a:r>
              <a:rPr lang="en-GB" sz="2000" dirty="0"/>
              <a:t>Document requirements</a:t>
            </a:r>
          </a:p>
          <a:p>
            <a:r>
              <a:rPr lang="en-GB" sz="2000" dirty="0"/>
              <a:t>Communicate requirements</a:t>
            </a:r>
          </a:p>
          <a:p>
            <a:r>
              <a:rPr lang="en-GB" sz="2000" dirty="0"/>
              <a:t>Lead requirements validation</a:t>
            </a:r>
          </a:p>
          <a:p>
            <a:r>
              <a:rPr lang="en-GB" sz="2000" dirty="0"/>
              <a:t>Facilitate requirements prioritization</a:t>
            </a:r>
          </a:p>
          <a:p>
            <a:r>
              <a:rPr lang="en-GB" sz="2000" dirty="0"/>
              <a:t>Manage requirements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 rot="16200000">
            <a:off x="11313649" y="998709"/>
            <a:ext cx="1115065" cy="319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</a:rPr>
              <a:t>Slide - 11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2AC8EF8-851E-4605-B2DC-202AE1E5790A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818360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Essential analyst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8902" y="2022658"/>
            <a:ext cx="4676504" cy="416351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200" dirty="0"/>
              <a:t>Listening skills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200" dirty="0"/>
              <a:t>Interviewing and questioning skills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200" dirty="0"/>
              <a:t>Thinking on your feet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200" dirty="0"/>
              <a:t>Analytical skills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200" dirty="0"/>
              <a:t>Systems thinking skills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200" dirty="0"/>
              <a:t>Learning skills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200" dirty="0"/>
              <a:t>Facilitation / Simplification skills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526175" y="2138138"/>
            <a:ext cx="3613317" cy="3932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200" dirty="0"/>
              <a:t>Leadership skills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200" dirty="0"/>
              <a:t>Observational skills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200" dirty="0"/>
              <a:t>Communication skills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200" dirty="0"/>
              <a:t>Organizational skills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200" dirty="0"/>
              <a:t>Modelling skills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200" dirty="0"/>
              <a:t>Interpersonal skills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200" dirty="0"/>
              <a:t>Creativity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 rot="16200000">
            <a:off x="11313649" y="998709"/>
            <a:ext cx="1115065" cy="319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</a:rPr>
              <a:t>Slide - 12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42EFCC-758B-4C1C-8954-044500D8A9DB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358256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Essential analyst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129" y="2128246"/>
            <a:ext cx="11029615" cy="181673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GB" sz="2200" dirty="0"/>
              <a:t>In addition to having specific capabilities and personal characteristics, business analysts need </a:t>
            </a:r>
          </a:p>
          <a:p>
            <a:pPr lvl="1"/>
            <a:r>
              <a:rPr lang="en-GB" sz="2200" dirty="0"/>
              <a:t>a breadth of knowledge, much of which is gained through experience. </a:t>
            </a:r>
          </a:p>
          <a:p>
            <a:pPr lvl="1"/>
            <a:r>
              <a:rPr lang="en-GB" sz="2200" dirty="0"/>
              <a:t>to understand contemporary requirements engineering practices and how to apply them in the context of various software development life cycles.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 rot="16200000">
            <a:off x="11313649" y="998709"/>
            <a:ext cx="1115065" cy="319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</a:rPr>
              <a:t>Slide - 13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1562F95-0BAD-4215-8773-0434708B51E2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835307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making of a business analyst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4918271" cy="2652761"/>
          </a:xfrm>
        </p:spPr>
        <p:txBody>
          <a:bodyPr>
            <a:normAutofit/>
          </a:bodyPr>
          <a:lstStyle/>
          <a:p>
            <a:r>
              <a:rPr lang="en-GB" sz="2000" dirty="0"/>
              <a:t>The former user</a:t>
            </a:r>
          </a:p>
          <a:p>
            <a:r>
              <a:rPr lang="en-GB" sz="2000" dirty="0"/>
              <a:t>The former developer or tester</a:t>
            </a:r>
          </a:p>
          <a:p>
            <a:r>
              <a:rPr lang="en-GB" sz="2000" dirty="0"/>
              <a:t>The former (or concurrent) project manager</a:t>
            </a:r>
          </a:p>
          <a:p>
            <a:r>
              <a:rPr lang="en-GB" sz="2000" dirty="0"/>
              <a:t>The subject matter (domain) expert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0" y="1946366"/>
            <a:ext cx="6609806" cy="4611188"/>
          </a:xfrm>
          <a:prstGeom prst="rect">
            <a:avLst/>
          </a:prstGeom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 rot="16200000">
            <a:off x="11313649" y="998709"/>
            <a:ext cx="1115065" cy="319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</a:rPr>
              <a:t>Slide - 14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B1D33D7-FB79-4A9B-8443-2C1CAD04F89D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933439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4114"/>
            <a:ext cx="11029615" cy="1711235"/>
          </a:xfrm>
        </p:spPr>
        <p:txBody>
          <a:bodyPr>
            <a:noAutofit/>
          </a:bodyPr>
          <a:lstStyle/>
          <a:p>
            <a:r>
              <a:rPr lang="en-US" sz="2000" dirty="0" err="1"/>
              <a:t>Wiegers</a:t>
            </a:r>
            <a:r>
              <a:rPr lang="en-US" sz="2000" dirty="0"/>
              <a:t>, K., &amp; Beatty, J. (2013). </a:t>
            </a:r>
            <a:r>
              <a:rPr lang="en-US" sz="2000" i="1" dirty="0"/>
              <a:t>Software requirements</a:t>
            </a:r>
            <a:r>
              <a:rPr lang="en-US" sz="2000" dirty="0"/>
              <a:t>. Pearson Education.</a:t>
            </a:r>
          </a:p>
          <a:p>
            <a:r>
              <a:rPr lang="en-GB" sz="2000" dirty="0"/>
              <a:t>http://www.cs.ccsu.edu/~stan/classes/CS530/notes14/04-Requirements.html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 rot="16200000">
            <a:off x="11313649" y="998709"/>
            <a:ext cx="1115065" cy="319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</a:rPr>
              <a:t>Slide - 30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70686C-F2E8-49C5-8F82-2A3F4B5D2B5A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7728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expectation  gap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573" y="1850494"/>
            <a:ext cx="7264852" cy="4867805"/>
          </a:xfrm>
          <a:prstGeom prst="rect">
            <a:avLst/>
          </a:prstGeom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 rot="16200000">
            <a:off x="11313649" y="998709"/>
            <a:ext cx="1115065" cy="319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</a:rPr>
              <a:t>Slide - 2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B55056-62A3-4D5C-BAB0-0FD26A024B51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4267672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Stakeholder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4666669" cy="3239643"/>
          </a:xfrm>
        </p:spPr>
        <p:txBody>
          <a:bodyPr>
            <a:normAutofit/>
          </a:bodyPr>
          <a:lstStyle/>
          <a:p>
            <a:r>
              <a:rPr lang="en-GB" sz="2200" dirty="0"/>
              <a:t>A stakeholder is a person, group, or organization that is actively involved in a project, is affected by its process or outcome, or can influence its process or outcome. </a:t>
            </a:r>
          </a:p>
          <a:p>
            <a:r>
              <a:rPr lang="en-GB" sz="2200" dirty="0"/>
              <a:t>Stakeholders can be internal or external to the project team and to the developing organization.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 rot="16200000">
            <a:off x="11313649" y="998709"/>
            <a:ext cx="1115065" cy="319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</a:rPr>
              <a:t>Slide - 3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006" y="1913964"/>
            <a:ext cx="6248801" cy="483244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51BA0C-2E21-4C07-AF33-77EDE434FBE2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530820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 is  the  customer?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20240"/>
            <a:ext cx="11029615" cy="4741817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q"/>
            </a:pPr>
            <a:r>
              <a:rPr lang="en-GB" sz="2200" dirty="0"/>
              <a:t>Customers are a subset of stakeholders. </a:t>
            </a:r>
          </a:p>
          <a:p>
            <a:pPr>
              <a:buFont typeface="Wingdings" pitchFamily="2" charset="2"/>
              <a:buChar char="q"/>
            </a:pPr>
            <a:r>
              <a:rPr lang="en-GB" sz="2200" b="1" dirty="0"/>
              <a:t>A customer is an individual or organization that derives either direct or indirect benefit from a product. </a:t>
            </a:r>
          </a:p>
          <a:p>
            <a:pPr lvl="1"/>
            <a:r>
              <a:rPr lang="en-GB" sz="2200" dirty="0"/>
              <a:t>Software customers could request, pay for, select, specify, use, or receive the output generated by a software product. </a:t>
            </a:r>
          </a:p>
          <a:p>
            <a:pPr>
              <a:buFont typeface="Wingdings" pitchFamily="2" charset="2"/>
              <a:buChar char="q"/>
            </a:pPr>
            <a:r>
              <a:rPr lang="en-GB" sz="2200" dirty="0"/>
              <a:t>User requirements should come from people who will actually use the product, either directly or indirectly. These users (often called end users) are a subset of customers. </a:t>
            </a:r>
          </a:p>
          <a:p>
            <a:pPr lvl="1"/>
            <a:r>
              <a:rPr lang="en-GB" sz="2200" dirty="0"/>
              <a:t>Direct users will operate the product hands-on. </a:t>
            </a:r>
          </a:p>
          <a:p>
            <a:pPr lvl="1"/>
            <a:r>
              <a:rPr lang="en-GB" sz="2200" dirty="0"/>
              <a:t>Indirect users might receive outputs from the system without touching it themselves, such as a warehouse manager who receives an automatic report of daily warehouse activities by email. </a:t>
            </a:r>
          </a:p>
          <a:p>
            <a:pPr>
              <a:buFont typeface="Wingdings" pitchFamily="2" charset="2"/>
              <a:buChar char="q"/>
            </a:pPr>
            <a:r>
              <a:rPr lang="en-GB" sz="2200" dirty="0"/>
              <a:t>Users can describe the tasks they need to perform with the product, the outputs they need, and the quality characteristics they expect the product to exhibit.</a:t>
            </a:r>
            <a:endParaRPr lang="en-GB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 rot="16200000">
            <a:off x="11313649" y="998709"/>
            <a:ext cx="1115065" cy="319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</a:rPr>
              <a:t>Slide - 5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8951BA-05EF-435B-95CF-3B79F585FD6C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731758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 customer-development  partnership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44500" y="1878038"/>
            <a:ext cx="11050813" cy="72364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C00000"/>
                </a:solidFill>
              </a:rPr>
              <a:t>Rights: </a:t>
            </a:r>
            <a:r>
              <a:rPr lang="en-GB" sz="2000" dirty="0"/>
              <a:t>expectations that customers can legitimately hold regarding their interactions with BAs and </a:t>
            </a:r>
            <a:br>
              <a:rPr lang="en-GB" sz="2000" dirty="0"/>
            </a:br>
            <a:r>
              <a:rPr lang="en-GB" sz="2000" dirty="0"/>
              <a:t>            developers during the project’s requirements engineering activities (BA responsibility, obligation)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014075" y="2601686"/>
            <a:ext cx="10794747" cy="3924907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000" dirty="0"/>
              <a:t>Expect BAs to speak your language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Expect BAs to learn about your business and your objectives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Receive explanations of requirements practices and deliverables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Change your requirements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Expect an environment of mutual respect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Hear ideas and alternatives for your requirements and for their solution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Describe characteristics that will make the product easy to use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Hear about ways to adjust requirements to accelerate development through reuse (early exp.)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Receive a system that meets your functional needs and quality expectations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 rot="16200000">
            <a:off x="11313649" y="998709"/>
            <a:ext cx="1115065" cy="319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</a:rPr>
              <a:t>Slide - 6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E4A4BD-946C-47BF-A885-513ED0973D3F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390010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 customer-development  partnership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3914" y="1931668"/>
            <a:ext cx="11264174" cy="69498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C00000"/>
                </a:solidFill>
              </a:rPr>
              <a:t>Responsibilities: </a:t>
            </a:r>
            <a:r>
              <a:rPr lang="en-GB" sz="2000" dirty="0"/>
              <a:t>responsibilities that the customer has to BAs and developers during the requirements </a:t>
            </a:r>
            <a:br>
              <a:rPr lang="en-GB" sz="2000" dirty="0"/>
            </a:br>
            <a:r>
              <a:rPr lang="en-GB" sz="2000" dirty="0"/>
              <a:t>                            process (BA rights)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1051742" y="2626650"/>
            <a:ext cx="10676346" cy="3953374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000" dirty="0"/>
              <a:t>Educate BAs and developers about your business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Dedicate the time that it takes to provide and clarify requirements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Be specific and precise when providing input about requirements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Make timely decisions about requirements when asked (user-friendliness, security)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Respect a developer’s assessment of the cost and feasibility of requirements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Set realistic requirement priorities in collaboration with developers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Review requirements and evaluate prototypes (after iteration)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Establish acceptance criteria; promptly communicate changes to the requirements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Respect the requirements development process (SDLC)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 rot="16200000">
            <a:off x="11313649" y="998709"/>
            <a:ext cx="1115065" cy="319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</a:rPr>
              <a:t>Slide - 7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D815B67-B1D4-4045-AF59-A01BE9CCBC98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4275237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 Decision  Makers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94254" y="1906176"/>
            <a:ext cx="11029615" cy="4690567"/>
          </a:xfrm>
        </p:spPr>
        <p:txBody>
          <a:bodyPr>
            <a:normAutofit/>
          </a:bodyPr>
          <a:lstStyle/>
          <a:p>
            <a:r>
              <a:rPr lang="en-GB" sz="2200" dirty="0"/>
              <a:t>The decision leader makes the choice, either with or without discussion with others.</a:t>
            </a:r>
          </a:p>
          <a:p>
            <a:r>
              <a:rPr lang="en-GB" sz="2200" dirty="0"/>
              <a:t>The group votes and the majority rules.</a:t>
            </a:r>
          </a:p>
          <a:p>
            <a:r>
              <a:rPr lang="en-GB" sz="2200" dirty="0"/>
              <a:t>The group votes, but the result must be unanimous (agreed) to approve the decision.</a:t>
            </a:r>
          </a:p>
          <a:p>
            <a:r>
              <a:rPr lang="en-GB" sz="2200" dirty="0"/>
              <a:t>The group discusses and negotiates to reach a consensus. Everyone can live with the decision and commits to supporting it.</a:t>
            </a:r>
          </a:p>
          <a:p>
            <a:pPr marL="0" indent="0">
              <a:buNone/>
            </a:pPr>
            <a:r>
              <a:rPr lang="en-US" sz="2400" u="sng" dirty="0">
                <a:solidFill>
                  <a:srgbClr val="C00000"/>
                </a:solidFill>
              </a:rPr>
              <a:t>Reaching  Agreement  on  requirements</a:t>
            </a:r>
            <a:endParaRPr lang="en-GB" sz="2200" u="sng" dirty="0">
              <a:solidFill>
                <a:srgbClr val="C00000"/>
              </a:solidFill>
            </a:endParaRPr>
          </a:p>
          <a:p>
            <a:r>
              <a:rPr lang="en-GB" sz="2200" dirty="0"/>
              <a:t>Customers agree that the requirements address their needs.</a:t>
            </a:r>
          </a:p>
          <a:p>
            <a:r>
              <a:rPr lang="en-GB" sz="2200" dirty="0"/>
              <a:t>Developers agree that they understand the requirements and that they are feasible.</a:t>
            </a:r>
          </a:p>
          <a:p>
            <a:r>
              <a:rPr lang="en-GB" sz="2200" dirty="0"/>
              <a:t>Testers agree that the requirements are verifiable.</a:t>
            </a:r>
          </a:p>
          <a:p>
            <a:r>
              <a:rPr lang="en-GB" sz="2200" dirty="0"/>
              <a:t>Management agrees that the requirements will achieve their business objectives.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 rot="16200000">
            <a:off x="11313649" y="998709"/>
            <a:ext cx="1115065" cy="319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</a:rPr>
              <a:t>Slide - 8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953CA3B-4B5F-4935-8803-03748E70DB70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4241082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45690" y="613184"/>
            <a:ext cx="11029950" cy="4781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The  Requirements  Baseline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78426" y="1415333"/>
            <a:ext cx="11029950" cy="4689475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GB" b="1" dirty="0"/>
              <a:t>A requirements baseline is a set of requirements that has been reviewed and agreed upon and serves as the basis for further development.</a:t>
            </a:r>
          </a:p>
          <a:p>
            <a:pPr>
              <a:buFont typeface="Wingdings" pitchFamily="2" charset="2"/>
              <a:buChar char="q"/>
            </a:pPr>
            <a:r>
              <a:rPr lang="en-GB" dirty="0"/>
              <a:t>A meaningful baselining process gives all the major stakeholders confidence in the following ways:</a:t>
            </a:r>
          </a:p>
          <a:p>
            <a:pPr lvl="1"/>
            <a:r>
              <a:rPr lang="en-GB" sz="1800" dirty="0">
                <a:solidFill>
                  <a:srgbClr val="C00000"/>
                </a:solidFill>
              </a:rPr>
              <a:t>Customer management or marketing </a:t>
            </a:r>
            <a:r>
              <a:rPr lang="en-GB" sz="1800" dirty="0"/>
              <a:t>is confident that the project scope won’t explode out of control, because customers manage the scope change decisions.</a:t>
            </a:r>
          </a:p>
          <a:p>
            <a:pPr lvl="1"/>
            <a:r>
              <a:rPr lang="en-GB" sz="1800" dirty="0">
                <a:solidFill>
                  <a:srgbClr val="C00000"/>
                </a:solidFill>
              </a:rPr>
              <a:t>User representatives </a:t>
            </a:r>
            <a:r>
              <a:rPr lang="en-GB" sz="1800" dirty="0"/>
              <a:t>have confidence that the development team will work with them to deliver the right solution, even if they didn’t think of every requirement before construction began.</a:t>
            </a:r>
          </a:p>
          <a:p>
            <a:pPr lvl="1"/>
            <a:r>
              <a:rPr lang="en-GB" sz="1800" dirty="0">
                <a:solidFill>
                  <a:srgbClr val="C00000"/>
                </a:solidFill>
              </a:rPr>
              <a:t>Development management </a:t>
            </a:r>
            <a:r>
              <a:rPr lang="en-GB" sz="1800" dirty="0"/>
              <a:t>has confidence because the development team has a business partner who will keep the project focused on achieving its objectives and will work with development to balance schedule, </a:t>
            </a:r>
            <a:br>
              <a:rPr lang="en-GB" sz="1800" dirty="0"/>
            </a:br>
            <a:r>
              <a:rPr lang="en-GB" sz="1800" dirty="0"/>
              <a:t>cost, functionality, and quality.</a:t>
            </a:r>
          </a:p>
          <a:p>
            <a:pPr lvl="1"/>
            <a:r>
              <a:rPr lang="en-GB" sz="1800" dirty="0">
                <a:solidFill>
                  <a:srgbClr val="C00000"/>
                </a:solidFill>
              </a:rPr>
              <a:t>Business analysts and project managers </a:t>
            </a:r>
            <a:r>
              <a:rPr lang="en-GB" sz="1800" dirty="0"/>
              <a:t>are confident that they can manage changes to the project in a way that will keep chaos to a minimum.</a:t>
            </a:r>
          </a:p>
          <a:p>
            <a:pPr lvl="1"/>
            <a:r>
              <a:rPr lang="en-GB" sz="1800" dirty="0">
                <a:solidFill>
                  <a:srgbClr val="C00000"/>
                </a:solidFill>
              </a:rPr>
              <a:t>Quality assurance and test teams </a:t>
            </a:r>
            <a:r>
              <a:rPr lang="en-GB" sz="1800" dirty="0"/>
              <a:t>can confidently develop their test scripts and be fully prepared for their project activities.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0708966" y="512012"/>
            <a:ext cx="1115065" cy="319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</a:rPr>
              <a:t>Slide - 9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F78A8C-1373-4FA9-BB80-EF235B214C99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260457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2232" y="583688"/>
            <a:ext cx="11029950" cy="50769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            The Business Analyst Role</a:t>
            </a: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648" y="1950790"/>
            <a:ext cx="9686701" cy="4582020"/>
          </a:xfrm>
          <a:prstGeom prst="rect">
            <a:avLst/>
          </a:prstGeom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10723713" y="512012"/>
            <a:ext cx="1115065" cy="319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</a:rPr>
              <a:t>Slide - 10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1CD6E2-B234-4EFD-B727-B05736AB67DE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0046428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908</Words>
  <Application>Microsoft Office PowerPoint</Application>
  <PresentationFormat>Widescreen</PresentationFormat>
  <Paragraphs>126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Gill Sans MT</vt:lpstr>
      <vt:lpstr>Wingdings</vt:lpstr>
      <vt:lpstr>Wingdings 2</vt:lpstr>
      <vt:lpstr>Dividend</vt:lpstr>
      <vt:lpstr>PowerPoint Presentation</vt:lpstr>
      <vt:lpstr>The expectation  gap</vt:lpstr>
      <vt:lpstr>Stakeholder</vt:lpstr>
      <vt:lpstr>Who  is  the  customer?</vt:lpstr>
      <vt:lpstr>The  customer-development  partnership</vt:lpstr>
      <vt:lpstr>The  customer-development  partnership</vt:lpstr>
      <vt:lpstr>Identifying  Decision  Makers</vt:lpstr>
      <vt:lpstr>The  Requirements  Baseline</vt:lpstr>
      <vt:lpstr>            The Business Analyst Role</vt:lpstr>
      <vt:lpstr>The business analyst’s tasks</vt:lpstr>
      <vt:lpstr>Essential analyst skills</vt:lpstr>
      <vt:lpstr>Essential analyst knowledge</vt:lpstr>
      <vt:lpstr>The making of a business analyst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SRE - Ch.02 - Requirements From Customer &amp; Analyst Perspective</dc:title>
  <dc:subject>Software Requirement Engineering</dc:subject>
  <dc:creator>M. Mahmudul Hasan</dc:creator>
  <cp:lastModifiedBy> </cp:lastModifiedBy>
  <cp:revision>55</cp:revision>
  <dcterms:created xsi:type="dcterms:W3CDTF">2019-05-13T08:37:20Z</dcterms:created>
  <dcterms:modified xsi:type="dcterms:W3CDTF">2019-10-09T01:55:35Z</dcterms:modified>
</cp:coreProperties>
</file>