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8"/>
  </p:notesMasterIdLst>
  <p:sldIdLst>
    <p:sldId id="256" r:id="rId2"/>
    <p:sldId id="303" r:id="rId3"/>
    <p:sldId id="310" r:id="rId4"/>
    <p:sldId id="305" r:id="rId5"/>
    <p:sldId id="375" r:id="rId6"/>
    <p:sldId id="307" r:id="rId7"/>
    <p:sldId id="306" r:id="rId8"/>
    <p:sldId id="308" r:id="rId9"/>
    <p:sldId id="304" r:id="rId10"/>
    <p:sldId id="309" r:id="rId11"/>
    <p:sldId id="311" r:id="rId12"/>
    <p:sldId id="312" r:id="rId13"/>
    <p:sldId id="313" r:id="rId14"/>
    <p:sldId id="314" r:id="rId15"/>
    <p:sldId id="315" r:id="rId16"/>
    <p:sldId id="316" r:id="rId17"/>
    <p:sldId id="319" r:id="rId18"/>
    <p:sldId id="356" r:id="rId19"/>
    <p:sldId id="318" r:id="rId20"/>
    <p:sldId id="320" r:id="rId21"/>
    <p:sldId id="377" r:id="rId22"/>
    <p:sldId id="321" r:id="rId23"/>
    <p:sldId id="322" r:id="rId24"/>
    <p:sldId id="323" r:id="rId25"/>
    <p:sldId id="324" r:id="rId26"/>
    <p:sldId id="325" r:id="rId27"/>
    <p:sldId id="326" r:id="rId28"/>
    <p:sldId id="327" r:id="rId29"/>
    <p:sldId id="328" r:id="rId30"/>
    <p:sldId id="329" r:id="rId31"/>
    <p:sldId id="330" r:id="rId32"/>
    <p:sldId id="378" r:id="rId33"/>
    <p:sldId id="380" r:id="rId34"/>
    <p:sldId id="332" r:id="rId35"/>
    <p:sldId id="333" r:id="rId36"/>
    <p:sldId id="334" r:id="rId37"/>
    <p:sldId id="335" r:id="rId38"/>
    <p:sldId id="336" r:id="rId39"/>
    <p:sldId id="366" r:id="rId40"/>
    <p:sldId id="357" r:id="rId41"/>
    <p:sldId id="358" r:id="rId42"/>
    <p:sldId id="359" r:id="rId43"/>
    <p:sldId id="363" r:id="rId44"/>
    <p:sldId id="364" r:id="rId45"/>
    <p:sldId id="365" r:id="rId46"/>
    <p:sldId id="287"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25/11/2019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11/25/2019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11/25/2019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11/25/2019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11/25/2019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11/25/2019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11/25/2019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11/25/2019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11/25/2019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11/25/2019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11/25/2019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requirement engineering</a:t>
            </a:r>
          </a:p>
          <a:p>
            <a:pPr marL="0" indent="0" algn="ctr">
              <a:buFont typeface="Wingdings 2" panose="05020102010507070707" pitchFamily="18" charset="2"/>
              <a:buNone/>
            </a:pPr>
            <a:r>
              <a:rPr lang="en-US" sz="2400" cap="all" dirty="0">
                <a:solidFill>
                  <a:srgbClr val="FFFFFF"/>
                </a:solidFill>
              </a:rPr>
              <a:t>CSC 4126</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39"/>
            <a:ext cx="7181903" cy="1929089"/>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5</a:t>
            </a:r>
            <a:br>
              <a:rPr lang="en-US" sz="3000" dirty="0">
                <a:solidFill>
                  <a:srgbClr val="C00000"/>
                </a:solidFill>
              </a:rPr>
            </a:br>
            <a:br>
              <a:rPr lang="en-US" sz="3000" dirty="0">
                <a:solidFill>
                  <a:schemeClr val="tx2"/>
                </a:solidFill>
              </a:rPr>
            </a:br>
            <a:r>
              <a:rPr lang="en-US" dirty="0">
                <a:solidFill>
                  <a:srgbClr val="0070C0"/>
                </a:solidFill>
              </a:rPr>
              <a:t>Finalizing Requirements Development</a:t>
            </a:r>
            <a:endParaRPr lang="en-US" sz="3000" dirty="0">
              <a:solidFill>
                <a:srgbClr val="0070C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ways of incorporating prototypes into SDLC</a:t>
            </a:r>
            <a:endParaRPr lang="en-GB" dirty="0"/>
          </a:p>
        </p:txBody>
      </p:sp>
      <p:pic>
        <p:nvPicPr>
          <p:cNvPr id="5" name="Picture 4"/>
          <p:cNvPicPr>
            <a:picLocks noChangeAspect="1"/>
          </p:cNvPicPr>
          <p:nvPr/>
        </p:nvPicPr>
        <p:blipFill>
          <a:blip r:embed="rId2"/>
          <a:stretch>
            <a:fillRect/>
          </a:stretch>
        </p:blipFill>
        <p:spPr>
          <a:xfrm>
            <a:off x="2508069" y="1907176"/>
            <a:ext cx="7406640" cy="476794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a:extLst>
              <a:ext uri="{FF2B5EF4-FFF2-40B4-BE49-F238E27FC236}">
                <a16:creationId xmlns:a16="http://schemas.microsoft.com/office/drawing/2014/main" id="{52688F26-F751-4C1F-8D49-EB2EE27EBB6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3954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prototypes</a:t>
            </a:r>
          </a:p>
        </p:txBody>
      </p:sp>
      <p:pic>
        <p:nvPicPr>
          <p:cNvPr id="5" name="Picture 4"/>
          <p:cNvPicPr>
            <a:picLocks noChangeAspect="1"/>
          </p:cNvPicPr>
          <p:nvPr/>
        </p:nvPicPr>
        <p:blipFill>
          <a:blip r:embed="rId2"/>
          <a:stretch>
            <a:fillRect/>
          </a:stretch>
        </p:blipFill>
        <p:spPr>
          <a:xfrm>
            <a:off x="555067" y="2284999"/>
            <a:ext cx="10965029" cy="2442304"/>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2"/>
          <p:cNvSpPr>
            <a:spLocks noGrp="1"/>
          </p:cNvSpPr>
          <p:nvPr>
            <p:ph idx="1"/>
          </p:nvPr>
        </p:nvSpPr>
        <p:spPr>
          <a:xfrm>
            <a:off x="581192" y="5115339"/>
            <a:ext cx="11029615" cy="743460"/>
          </a:xfrm>
        </p:spPr>
        <p:txBody>
          <a:bodyPr>
            <a:normAutofit lnSpcReduction="10000"/>
          </a:bodyPr>
          <a:lstStyle/>
          <a:p>
            <a:r>
              <a:rPr lang="en-GB" sz="2000" dirty="0"/>
              <a:t>Dialog Map is a user interface modelled in the form of a state-transition diagram representing different interaction and navigation map (page 235-237)</a:t>
            </a:r>
          </a:p>
          <a:p>
            <a:endParaRPr lang="en-GB" sz="2000" dirty="0"/>
          </a:p>
        </p:txBody>
      </p:sp>
      <p:sp>
        <p:nvSpPr>
          <p:cNvPr id="8" name="Content Placeholder 2">
            <a:extLst>
              <a:ext uri="{FF2B5EF4-FFF2-40B4-BE49-F238E27FC236}">
                <a16:creationId xmlns:a16="http://schemas.microsoft.com/office/drawing/2014/main" id="{E24127CD-6748-4865-8E58-6E817A85CB4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1364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Risks of prototyping</a:t>
            </a:r>
          </a:p>
        </p:txBody>
      </p:sp>
      <p:sp>
        <p:nvSpPr>
          <p:cNvPr id="3" name="Content Placeholder 2"/>
          <p:cNvSpPr>
            <a:spLocks noGrp="1"/>
          </p:cNvSpPr>
          <p:nvPr>
            <p:ph idx="1"/>
          </p:nvPr>
        </p:nvSpPr>
        <p:spPr/>
        <p:txBody>
          <a:bodyPr>
            <a:normAutofit/>
          </a:bodyPr>
          <a:lstStyle/>
          <a:p>
            <a:r>
              <a:rPr lang="en-GB" sz="2200" dirty="0"/>
              <a:t>Pressure to release the prototype</a:t>
            </a:r>
          </a:p>
          <a:p>
            <a:r>
              <a:rPr lang="en-GB" sz="2200" dirty="0"/>
              <a:t>Distraction by details (user becomes obsessed, not cover all the options user wanted)</a:t>
            </a:r>
          </a:p>
          <a:p>
            <a:r>
              <a:rPr lang="en-GB" sz="2200" dirty="0"/>
              <a:t>Unrealistic performance expectations</a:t>
            </a:r>
          </a:p>
          <a:p>
            <a:r>
              <a:rPr lang="en-GB" sz="2200" dirty="0"/>
              <a:t>Investing excessive effort in prototypes</a:t>
            </a:r>
          </a:p>
          <a:p>
            <a:endParaRPr lang="en-GB" sz="20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EC64D730-B94E-48AC-879B-25A53261C2B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15292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95199"/>
            <a:ext cx="11029950" cy="551938"/>
          </a:xfrm>
        </p:spPr>
        <p:txBody>
          <a:bodyPr/>
          <a:lstStyle/>
          <a:p>
            <a:pPr algn="ctr"/>
            <a:r>
              <a:rPr lang="en-GB" dirty="0">
                <a:solidFill>
                  <a:srgbClr val="0070C0"/>
                </a:solidFill>
              </a:rPr>
              <a:t>         Prototyping success factors</a:t>
            </a:r>
          </a:p>
        </p:txBody>
      </p:sp>
      <p:sp>
        <p:nvSpPr>
          <p:cNvPr id="3" name="Content Placeholder 2"/>
          <p:cNvSpPr>
            <a:spLocks noGrp="1"/>
          </p:cNvSpPr>
          <p:nvPr>
            <p:ph idx="4294967295"/>
          </p:nvPr>
        </p:nvSpPr>
        <p:spPr>
          <a:xfrm>
            <a:off x="516194" y="1030441"/>
            <a:ext cx="11107738" cy="5547340"/>
          </a:xfrm>
        </p:spPr>
        <p:txBody>
          <a:bodyPr>
            <a:noAutofit/>
          </a:bodyPr>
          <a:lstStyle/>
          <a:p>
            <a:r>
              <a:rPr lang="en-GB" sz="2200" dirty="0">
                <a:solidFill>
                  <a:srgbClr val="7030A0"/>
                </a:solidFill>
              </a:rPr>
              <a:t>Include prototyping tasks in your project plan</a:t>
            </a:r>
            <a:r>
              <a:rPr lang="en-GB" sz="2200" dirty="0"/>
              <a:t>. Schedule time and resources to develop, evaluate, and modify the prototypes</a:t>
            </a:r>
          </a:p>
          <a:p>
            <a:r>
              <a:rPr lang="en-GB" sz="2200" dirty="0">
                <a:solidFill>
                  <a:srgbClr val="7030A0"/>
                </a:solidFill>
              </a:rPr>
              <a:t>State purpose of each prototype before you build it</a:t>
            </a:r>
            <a:r>
              <a:rPr lang="en-GB" sz="2200" dirty="0"/>
              <a:t>, and explain what will happen with  outcome: either discard (or archive) the prototype, retaining the knowledge it provided, or build upon it to</a:t>
            </a:r>
            <a:br>
              <a:rPr lang="en-GB" sz="2200" dirty="0"/>
            </a:br>
            <a:r>
              <a:rPr lang="en-GB" sz="2200" dirty="0"/>
              <a:t>grow it into the ultimate solution</a:t>
            </a:r>
          </a:p>
          <a:p>
            <a:r>
              <a:rPr lang="en-GB" sz="2200" dirty="0">
                <a:solidFill>
                  <a:srgbClr val="7030A0"/>
                </a:solidFill>
              </a:rPr>
              <a:t>Plan to develop multiple prototypes</a:t>
            </a:r>
            <a:r>
              <a:rPr lang="en-GB" sz="2200" dirty="0"/>
              <a:t>. </a:t>
            </a:r>
            <a:r>
              <a:rPr lang="en-GB" sz="2200" dirty="0">
                <a:solidFill>
                  <a:srgbClr val="7030A0"/>
                </a:solidFill>
              </a:rPr>
              <a:t>You’ll rarely get them right on the first try</a:t>
            </a:r>
            <a:r>
              <a:rPr lang="en-GB" sz="2200" dirty="0"/>
              <a:t>, which is the whole point of prototyping</a:t>
            </a:r>
          </a:p>
          <a:p>
            <a:r>
              <a:rPr lang="en-GB" sz="2200" dirty="0">
                <a:solidFill>
                  <a:srgbClr val="7030A0"/>
                </a:solidFill>
              </a:rPr>
              <a:t>Create throwaway prototypes as quickly and cheaply as possible</a:t>
            </a:r>
            <a:r>
              <a:rPr lang="en-GB" sz="2200" dirty="0"/>
              <a:t>. Invest the minimum amount of effort that will answer questions or resolve requirements uncertainties</a:t>
            </a:r>
          </a:p>
          <a:p>
            <a:r>
              <a:rPr lang="en-GB" sz="2200" dirty="0">
                <a:solidFill>
                  <a:srgbClr val="7030A0"/>
                </a:solidFill>
              </a:rPr>
              <a:t>Don’t prototype requirements that you already understand</a:t>
            </a:r>
            <a:r>
              <a:rPr lang="en-GB" sz="2200" dirty="0"/>
              <a:t>, except to explore design alternatives</a:t>
            </a:r>
          </a:p>
          <a:p>
            <a:r>
              <a:rPr lang="en-GB" sz="2200" dirty="0">
                <a:solidFill>
                  <a:srgbClr val="7030A0"/>
                </a:solidFill>
              </a:rPr>
              <a:t>Don’t expect a prototype to replace written requirements</a:t>
            </a:r>
            <a:endParaRPr lang="en-GB" sz="2200" dirty="0"/>
          </a:p>
        </p:txBody>
      </p:sp>
      <p:sp>
        <p:nvSpPr>
          <p:cNvPr id="5" name="Slide Number Placeholder 3"/>
          <p:cNvSpPr txBox="1">
            <a:spLocks/>
          </p:cNvSpPr>
          <p:nvPr/>
        </p:nvSpPr>
        <p:spPr>
          <a:xfrm rot="5400000">
            <a:off x="11131997" y="192164"/>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4D851CA3-DAB5-4E8C-866E-E078B29F0A9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1367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prioritize requirements?</a:t>
            </a:r>
          </a:p>
        </p:txBody>
      </p:sp>
      <p:sp>
        <p:nvSpPr>
          <p:cNvPr id="3" name="Content Placeholder 2"/>
          <p:cNvSpPr>
            <a:spLocks noGrp="1"/>
          </p:cNvSpPr>
          <p:nvPr>
            <p:ph idx="1"/>
          </p:nvPr>
        </p:nvSpPr>
        <p:spPr>
          <a:xfrm>
            <a:off x="581192" y="2180497"/>
            <a:ext cx="11029615" cy="1860562"/>
          </a:xfrm>
        </p:spPr>
        <p:txBody>
          <a:bodyPr>
            <a:normAutofit/>
          </a:bodyPr>
          <a:lstStyle/>
          <a:p>
            <a:r>
              <a:rPr lang="en-GB" sz="2200" dirty="0"/>
              <a:t>When </a:t>
            </a:r>
            <a:r>
              <a:rPr lang="en-GB" sz="2200" dirty="0">
                <a:solidFill>
                  <a:srgbClr val="7030A0"/>
                </a:solidFill>
              </a:rPr>
              <a:t>customer expectations are high </a:t>
            </a:r>
            <a:r>
              <a:rPr lang="en-GB" sz="2200" dirty="0"/>
              <a:t>and </a:t>
            </a:r>
            <a:r>
              <a:rPr lang="en-GB" sz="2200" dirty="0">
                <a:solidFill>
                  <a:srgbClr val="7030A0"/>
                </a:solidFill>
              </a:rPr>
              <a:t>timelines are short, </a:t>
            </a:r>
            <a:r>
              <a:rPr lang="en-GB" sz="2200" dirty="0"/>
              <a:t>you need to make sure the product delivers the most critical or valuable functionality as early as possible</a:t>
            </a:r>
          </a:p>
          <a:p>
            <a:r>
              <a:rPr lang="en-GB" sz="2200" dirty="0"/>
              <a:t>Prioritization is a way to deal with competing demands for limited resources</a:t>
            </a:r>
          </a:p>
          <a:p>
            <a:endParaRPr lang="en-GB" sz="24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4101D181-5C19-4EF6-B257-FB1E654A85D7}"/>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056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pragmatics</a:t>
            </a:r>
          </a:p>
        </p:txBody>
      </p:sp>
      <p:sp>
        <p:nvSpPr>
          <p:cNvPr id="3" name="Content Placeholder 2"/>
          <p:cNvSpPr>
            <a:spLocks noGrp="1"/>
          </p:cNvSpPr>
          <p:nvPr>
            <p:ph idx="1"/>
          </p:nvPr>
        </p:nvSpPr>
        <p:spPr>
          <a:xfrm>
            <a:off x="699179" y="1974019"/>
            <a:ext cx="11029615" cy="3678303"/>
          </a:xfrm>
        </p:spPr>
        <p:txBody>
          <a:bodyPr>
            <a:normAutofit/>
          </a:bodyPr>
          <a:lstStyle/>
          <a:p>
            <a:pPr>
              <a:buFont typeface="Wingdings" pitchFamily="2" charset="2"/>
              <a:buChar char="q"/>
            </a:pPr>
            <a:r>
              <a:rPr lang="en-GB" sz="2400" dirty="0"/>
              <a:t>Successful prioritization requires an understanding of six issues:</a:t>
            </a:r>
          </a:p>
          <a:p>
            <a:pPr lvl="1"/>
            <a:r>
              <a:rPr lang="en-GB" sz="2200" dirty="0"/>
              <a:t>The needs of the customers</a:t>
            </a:r>
          </a:p>
          <a:p>
            <a:pPr lvl="1"/>
            <a:r>
              <a:rPr lang="en-GB" sz="2200" dirty="0"/>
              <a:t>The relative importance of requirements to the customers</a:t>
            </a:r>
          </a:p>
          <a:p>
            <a:pPr lvl="1"/>
            <a:r>
              <a:rPr lang="en-GB" sz="2200" dirty="0"/>
              <a:t>The timing at which capabilities need to be delivered</a:t>
            </a:r>
          </a:p>
          <a:p>
            <a:pPr lvl="1"/>
            <a:r>
              <a:rPr lang="en-GB" sz="2200" dirty="0"/>
              <a:t>Requirements that serve as predecessors for other requirements</a:t>
            </a:r>
          </a:p>
          <a:p>
            <a:pPr lvl="1"/>
            <a:r>
              <a:rPr lang="en-GB" sz="2200" dirty="0"/>
              <a:t>Which requirements must be implemented as a group</a:t>
            </a:r>
          </a:p>
          <a:p>
            <a:pPr lvl="1"/>
            <a:r>
              <a:rPr lang="en-GB" sz="2200" dirty="0"/>
              <a:t>The cost to satisfy each requirement (hard/soft satisfaction)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863F321D-966C-48D2-9B82-57FB892211E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5368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622382" y="1938201"/>
            <a:ext cx="10957664" cy="3678303"/>
          </a:xfrm>
        </p:spPr>
        <p:txBody>
          <a:bodyPr>
            <a:noAutofit/>
          </a:bodyPr>
          <a:lstStyle/>
          <a:p>
            <a:pPr>
              <a:buNone/>
            </a:pPr>
            <a:r>
              <a:rPr lang="en-GB" sz="2200" dirty="0">
                <a:solidFill>
                  <a:srgbClr val="C00000"/>
                </a:solidFill>
              </a:rPr>
              <a:t>In or out</a:t>
            </a:r>
          </a:p>
          <a:p>
            <a:r>
              <a:rPr lang="en-GB" sz="2200" dirty="0"/>
              <a:t>The simplest of all prioritization methods is to have a group of stakeholders work down a list of requirements and make a </a:t>
            </a:r>
            <a:r>
              <a:rPr lang="en-GB" sz="2200" dirty="0">
                <a:solidFill>
                  <a:srgbClr val="7030A0"/>
                </a:solidFill>
              </a:rPr>
              <a:t>binary decision: is it in, or is it out</a:t>
            </a:r>
            <a:r>
              <a:rPr lang="en-GB" sz="2200" dirty="0"/>
              <a:t>?</a:t>
            </a:r>
          </a:p>
          <a:p>
            <a:pPr>
              <a:buNone/>
            </a:pPr>
            <a:r>
              <a:rPr lang="en-GB" sz="2200" dirty="0">
                <a:solidFill>
                  <a:srgbClr val="C00000"/>
                </a:solidFill>
              </a:rPr>
              <a:t>Pairwise comparison and rank ordering</a:t>
            </a:r>
          </a:p>
          <a:p>
            <a:r>
              <a:rPr lang="en-GB" sz="2200" dirty="0"/>
              <a:t>People sometimes try to assign a unique priority sequence number to each requirement</a:t>
            </a:r>
          </a:p>
          <a:p>
            <a:r>
              <a:rPr lang="en-GB" sz="2200" dirty="0"/>
              <a:t>Rank ordering a list of requirements involves making pairwise comparisons between all of them so you can judge which member of each pair has </a:t>
            </a:r>
            <a:r>
              <a:rPr lang="en-GB" sz="2200" dirty="0">
                <a:solidFill>
                  <a:srgbClr val="7030A0"/>
                </a:solidFill>
              </a:rPr>
              <a:t>higher priority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BC661865-259F-4BBF-9CF3-F8782606987E}"/>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01472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techniques</a:t>
            </a:r>
          </a:p>
        </p:txBody>
      </p:sp>
      <p:sp>
        <p:nvSpPr>
          <p:cNvPr id="3" name="Content Placeholder 2"/>
          <p:cNvSpPr>
            <a:spLocks noGrp="1"/>
          </p:cNvSpPr>
          <p:nvPr>
            <p:ph idx="1"/>
          </p:nvPr>
        </p:nvSpPr>
        <p:spPr>
          <a:xfrm>
            <a:off x="581192" y="2102833"/>
            <a:ext cx="11029615" cy="3678303"/>
          </a:xfrm>
        </p:spPr>
        <p:txBody>
          <a:bodyPr>
            <a:noAutofit/>
          </a:bodyPr>
          <a:lstStyle/>
          <a:p>
            <a:pPr>
              <a:buFont typeface="Wingdings" pitchFamily="2" charset="2"/>
              <a:buChar char="q"/>
            </a:pPr>
            <a:r>
              <a:rPr lang="en-GB" sz="2200" dirty="0"/>
              <a:t>The four capitalized letters in the </a:t>
            </a:r>
            <a:r>
              <a:rPr lang="en-GB" sz="2200" dirty="0" err="1"/>
              <a:t>MoSCoW</a:t>
            </a:r>
            <a:r>
              <a:rPr lang="en-GB" sz="2200" dirty="0"/>
              <a:t> prioritization scheme stand for four possible priority classifications for the requirements in a set:</a:t>
            </a:r>
          </a:p>
          <a:p>
            <a:pPr lvl="1"/>
            <a:r>
              <a:rPr lang="en-GB" sz="2200" dirty="0">
                <a:solidFill>
                  <a:srgbClr val="C00000"/>
                </a:solidFill>
              </a:rPr>
              <a:t>Must: </a:t>
            </a:r>
            <a:r>
              <a:rPr lang="en-GB" sz="2200" dirty="0"/>
              <a:t>the requirement must be satisfied for the solution to be considered a success</a:t>
            </a:r>
          </a:p>
          <a:p>
            <a:pPr lvl="1"/>
            <a:r>
              <a:rPr lang="en-GB" sz="2200" dirty="0">
                <a:solidFill>
                  <a:srgbClr val="C00000"/>
                </a:solidFill>
              </a:rPr>
              <a:t>Should: </a:t>
            </a:r>
            <a:r>
              <a:rPr lang="en-GB" sz="2200" dirty="0"/>
              <a:t>the requirement is important and should be included in the solution if possible, but it’s not mandatory to success</a:t>
            </a:r>
          </a:p>
          <a:p>
            <a:pPr lvl="1"/>
            <a:r>
              <a:rPr lang="en-GB" sz="2200" dirty="0">
                <a:solidFill>
                  <a:srgbClr val="C00000"/>
                </a:solidFill>
              </a:rPr>
              <a:t>Could: </a:t>
            </a:r>
            <a:r>
              <a:rPr lang="en-GB" sz="2200" dirty="0"/>
              <a:t>it’s a desirable capability, but one that could be deferred or eliminated. Implement it only if time and resources permit</a:t>
            </a:r>
          </a:p>
          <a:p>
            <a:pPr lvl="1"/>
            <a:r>
              <a:rPr lang="en-GB" sz="2200" dirty="0">
                <a:solidFill>
                  <a:srgbClr val="C00000"/>
                </a:solidFill>
              </a:rPr>
              <a:t>Won’t: </a:t>
            </a:r>
            <a:r>
              <a:rPr lang="en-GB" sz="2200" dirty="0"/>
              <a:t>this indicates a requirement that will not be implemented at this time but could be included in a future release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32E76C66-E773-425E-B131-CA40681C7B2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7347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54191"/>
            <a:ext cx="11029950" cy="581435"/>
          </a:xfrm>
        </p:spPr>
        <p:txBody>
          <a:bodyPr/>
          <a:lstStyle/>
          <a:p>
            <a:pPr algn="ctr"/>
            <a:r>
              <a:rPr lang="en-GB" dirty="0">
                <a:solidFill>
                  <a:srgbClr val="0070C0"/>
                </a:solidFill>
              </a:rPr>
              <a:t>prioritization techniques</a:t>
            </a:r>
          </a:p>
        </p:txBody>
      </p:sp>
      <p:sp>
        <p:nvSpPr>
          <p:cNvPr id="3" name="Content Placeholder 2"/>
          <p:cNvSpPr>
            <a:spLocks noGrp="1"/>
          </p:cNvSpPr>
          <p:nvPr>
            <p:ph idx="4294967295"/>
          </p:nvPr>
        </p:nvSpPr>
        <p:spPr>
          <a:xfrm>
            <a:off x="280219" y="1058248"/>
            <a:ext cx="11028363" cy="3186112"/>
          </a:xfrm>
        </p:spPr>
        <p:txBody>
          <a:bodyPr>
            <a:noAutofit/>
          </a:bodyPr>
          <a:lstStyle/>
          <a:p>
            <a:pPr>
              <a:buNone/>
            </a:pPr>
            <a:r>
              <a:rPr lang="en-GB" sz="2200" dirty="0">
                <a:solidFill>
                  <a:srgbClr val="C00000"/>
                </a:solidFill>
              </a:rPr>
              <a:t>Three-level scale</a:t>
            </a:r>
          </a:p>
          <a:p>
            <a:pPr lvl="1"/>
            <a:r>
              <a:rPr lang="en-GB" sz="2200" dirty="0">
                <a:solidFill>
                  <a:srgbClr val="7E0670"/>
                </a:solidFill>
              </a:rPr>
              <a:t>High-priority</a:t>
            </a:r>
            <a:r>
              <a:rPr lang="en-GB" sz="2200" dirty="0"/>
              <a:t> requirements are both important (customers need the capability) and urgent (customers need it in the next release)</a:t>
            </a:r>
          </a:p>
          <a:p>
            <a:pPr lvl="1"/>
            <a:r>
              <a:rPr lang="en-GB" sz="2200" dirty="0">
                <a:solidFill>
                  <a:srgbClr val="7030A0"/>
                </a:solidFill>
              </a:rPr>
              <a:t>Medium-priority</a:t>
            </a:r>
            <a:r>
              <a:rPr lang="en-GB" sz="2200" dirty="0"/>
              <a:t> requirements are important (customers need the capability) but not urgent (they can wait for a later release)</a:t>
            </a:r>
          </a:p>
          <a:p>
            <a:pPr lvl="1"/>
            <a:r>
              <a:rPr lang="en-GB" sz="2200" dirty="0">
                <a:solidFill>
                  <a:srgbClr val="7030A0"/>
                </a:solidFill>
              </a:rPr>
              <a:t>Low-priority </a:t>
            </a:r>
            <a:r>
              <a:rPr lang="en-GB" sz="2200" dirty="0"/>
              <a:t>requirements are neither important (customers can live without the capability if necessary) nor urgent (customers can wait, perhaps forever)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433420140"/>
              </p:ext>
            </p:extLst>
          </p:nvPr>
        </p:nvGraphicFramePr>
        <p:xfrm>
          <a:off x="2510955" y="4525830"/>
          <a:ext cx="6934116" cy="1837636"/>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3219688335"/>
                    </a:ext>
                  </a:extLst>
                </a:gridCol>
                <a:gridCol w="1802296">
                  <a:extLst>
                    <a:ext uri="{9D8B030D-6E8A-4147-A177-3AD203B41FA5}">
                      <a16:colId xmlns:a16="http://schemas.microsoft.com/office/drawing/2014/main" val="1208036058"/>
                    </a:ext>
                  </a:extLst>
                </a:gridCol>
                <a:gridCol w="1874290">
                  <a:extLst>
                    <a:ext uri="{9D8B030D-6E8A-4147-A177-3AD203B41FA5}">
                      <a16:colId xmlns:a16="http://schemas.microsoft.com/office/drawing/2014/main" val="4168570528"/>
                    </a:ext>
                  </a:extLst>
                </a:gridCol>
                <a:gridCol w="1733529">
                  <a:extLst>
                    <a:ext uri="{9D8B030D-6E8A-4147-A177-3AD203B41FA5}">
                      <a16:colId xmlns:a16="http://schemas.microsoft.com/office/drawing/2014/main" val="550956308"/>
                    </a:ext>
                  </a:extLst>
                </a:gridCol>
              </a:tblGrid>
              <a:tr h="459409">
                <a:tc gridSpan="4">
                  <a:txBody>
                    <a:bodyPr/>
                    <a:lstStyle/>
                    <a:p>
                      <a:r>
                        <a:rPr lang="en-US" dirty="0"/>
                        <a:t>Importance of Requirements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74844516"/>
                  </a:ext>
                </a:extLst>
              </a:tr>
              <a:tr h="459409">
                <a:tc rowSpan="3">
                  <a:txBody>
                    <a:bodyPr/>
                    <a:lstStyle/>
                    <a:p>
                      <a:r>
                        <a:rPr lang="en-US" dirty="0"/>
                        <a:t>   Urgency</a:t>
                      </a:r>
                      <a:br>
                        <a:rPr lang="en-US" dirty="0"/>
                      </a:br>
                      <a:r>
                        <a:rPr lang="en-US" baseline="0" dirty="0"/>
                        <a:t>        of </a:t>
                      </a:r>
                      <a:br>
                        <a:rPr lang="en-US" baseline="0" dirty="0"/>
                      </a:br>
                      <a:r>
                        <a:rPr lang="en-US" baseline="0" dirty="0"/>
                        <a:t>Requirements</a:t>
                      </a:r>
                      <a:endParaRPr lang="en-US" dirty="0"/>
                    </a:p>
                  </a:txBody>
                  <a:tcPr/>
                </a:tc>
                <a:tc>
                  <a:txBody>
                    <a:bodyPr/>
                    <a:lstStyle/>
                    <a:p>
                      <a:r>
                        <a:rPr lang="en-US" dirty="0">
                          <a:solidFill>
                            <a:srgbClr val="0070C0"/>
                          </a:solidFill>
                        </a:rPr>
                        <a:t>Low</a:t>
                      </a:r>
                      <a:r>
                        <a:rPr lang="en-US" dirty="0"/>
                        <a:t>/Low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/Low</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/Low</a:t>
                      </a:r>
                    </a:p>
                  </a:txBody>
                  <a:tcPr/>
                </a:tc>
                <a:extLst>
                  <a:ext uri="{0D108BD9-81ED-4DB2-BD59-A6C34878D82A}">
                    <a16:rowId xmlns:a16="http://schemas.microsoft.com/office/drawing/2014/main" val="1154580621"/>
                  </a:ext>
                </a:extLst>
              </a:tr>
              <a:tr h="459409">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Low</a:t>
                      </a:r>
                      <a:r>
                        <a:rPr lang="en-US" dirty="0"/>
                        <a:t>/Medium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/Medium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/Medium</a:t>
                      </a:r>
                    </a:p>
                  </a:txBody>
                  <a:tcPr/>
                </a:tc>
                <a:extLst>
                  <a:ext uri="{0D108BD9-81ED-4DB2-BD59-A6C34878D82A}">
                    <a16:rowId xmlns:a16="http://schemas.microsoft.com/office/drawing/2014/main" val="2309107778"/>
                  </a:ext>
                </a:extLst>
              </a:tr>
              <a:tr h="459409">
                <a:tc vMerge="1">
                  <a:txBody>
                    <a:bodyPr/>
                    <a:lstStyle/>
                    <a:p>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Low</a:t>
                      </a:r>
                      <a:r>
                        <a:rPr lang="en-US" dirty="0"/>
                        <a:t>/High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Medium</a:t>
                      </a:r>
                      <a:r>
                        <a:rPr lang="en-US" dirty="0"/>
                        <a:t>/High</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solidFill>
                            <a:srgbClr val="0070C0"/>
                          </a:solidFill>
                        </a:rPr>
                        <a:t>High</a:t>
                      </a:r>
                      <a:r>
                        <a:rPr lang="en-US" dirty="0"/>
                        <a:t>/High</a:t>
                      </a:r>
                    </a:p>
                  </a:txBody>
                  <a:tcPr/>
                </a:tc>
                <a:extLst>
                  <a:ext uri="{0D108BD9-81ED-4DB2-BD59-A6C34878D82A}">
                    <a16:rowId xmlns:a16="http://schemas.microsoft.com/office/drawing/2014/main" val="428078692"/>
                  </a:ext>
                </a:extLst>
              </a:tr>
            </a:tbl>
          </a:graphicData>
        </a:graphic>
      </p:graphicFrame>
      <p:sp>
        <p:nvSpPr>
          <p:cNvPr id="7" name="Content Placeholder 2">
            <a:extLst>
              <a:ext uri="{FF2B5EF4-FFF2-40B4-BE49-F238E27FC236}">
                <a16:creationId xmlns:a16="http://schemas.microsoft.com/office/drawing/2014/main" id="{B9BE4056-4ACC-447F-BFBC-C8BA617D7693}"/>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8707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Multipass prioritization</a:t>
            </a:r>
          </a:p>
        </p:txBody>
      </p:sp>
      <p:sp>
        <p:nvSpPr>
          <p:cNvPr id="3" name="Content Placeholder 2"/>
          <p:cNvSpPr>
            <a:spLocks noGrp="1"/>
          </p:cNvSpPr>
          <p:nvPr>
            <p:ph idx="1"/>
          </p:nvPr>
        </p:nvSpPr>
        <p:spPr>
          <a:xfrm>
            <a:off x="581193" y="2237292"/>
            <a:ext cx="11029615" cy="2308204"/>
          </a:xfrm>
        </p:spPr>
        <p:txBody>
          <a:bodyPr>
            <a:normAutofit/>
          </a:bodyPr>
          <a:lstStyle/>
          <a:p>
            <a:r>
              <a:rPr lang="en-GB" sz="2200" dirty="0"/>
              <a:t>When performing a prioritization analysis with the three-level scale, you need to be aware</a:t>
            </a:r>
            <a:br>
              <a:rPr lang="en-GB" sz="2200" dirty="0"/>
            </a:br>
            <a:r>
              <a:rPr lang="en-GB" sz="2200" dirty="0"/>
              <a:t> of </a:t>
            </a:r>
            <a:r>
              <a:rPr lang="en-GB" sz="2200" dirty="0">
                <a:solidFill>
                  <a:srgbClr val="0070C0"/>
                </a:solidFill>
              </a:rPr>
              <a:t>requirement dependencies</a:t>
            </a:r>
          </a:p>
          <a:p>
            <a:r>
              <a:rPr lang="en-GB" sz="2200" dirty="0"/>
              <a:t>You’ll run into problems if a </a:t>
            </a:r>
            <a:r>
              <a:rPr lang="en-GB" sz="2200" dirty="0">
                <a:solidFill>
                  <a:srgbClr val="0070C0"/>
                </a:solidFill>
              </a:rPr>
              <a:t>high-priority requirement is dependent on another that is ranked lower in priority</a:t>
            </a:r>
            <a:r>
              <a:rPr lang="en-GB" sz="2200" dirty="0"/>
              <a:t> and hence planned for implementation later on</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5" name="Content Placeholder 2">
            <a:extLst>
              <a:ext uri="{FF2B5EF4-FFF2-40B4-BE49-F238E27FC236}">
                <a16:creationId xmlns:a16="http://schemas.microsoft.com/office/drawing/2014/main" id="{2DDCDE01-860B-4797-BDC7-90FD3B7C235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0604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Purposes of Prototypes</a:t>
            </a:r>
          </a:p>
        </p:txBody>
      </p:sp>
      <p:sp>
        <p:nvSpPr>
          <p:cNvPr id="3" name="Content Placeholder 2"/>
          <p:cNvSpPr>
            <a:spLocks noGrp="1"/>
          </p:cNvSpPr>
          <p:nvPr>
            <p:ph idx="1"/>
          </p:nvPr>
        </p:nvSpPr>
        <p:spPr/>
        <p:txBody>
          <a:bodyPr>
            <a:normAutofit/>
          </a:bodyPr>
          <a:lstStyle/>
          <a:p>
            <a:r>
              <a:rPr lang="en-GB" sz="2800" dirty="0"/>
              <a:t>Clarify, complete, and validate requirements</a:t>
            </a:r>
          </a:p>
          <a:p>
            <a:r>
              <a:rPr lang="en-GB" sz="2800" dirty="0"/>
              <a:t>Explore design alternatives</a:t>
            </a:r>
          </a:p>
          <a:p>
            <a:r>
              <a:rPr lang="en-GB" sz="2800" dirty="0"/>
              <a:t>Create a subset that will grow into the </a:t>
            </a:r>
            <a:r>
              <a:rPr lang="en-GB" sz="2800"/>
              <a:t>ultimate product</a:t>
            </a:r>
            <a:endParaRPr lang="en-GB" sz="28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6069E5E2-81B8-45F8-9C72-D193CFE5FB66}"/>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64281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 Resource Allocation</a:t>
            </a:r>
          </a:p>
        </p:txBody>
      </p:sp>
      <p:sp>
        <p:nvSpPr>
          <p:cNvPr id="3" name="Content Placeholder 2"/>
          <p:cNvSpPr>
            <a:spLocks noGrp="1"/>
          </p:cNvSpPr>
          <p:nvPr>
            <p:ph idx="1"/>
          </p:nvPr>
        </p:nvSpPr>
        <p:spPr>
          <a:xfrm>
            <a:off x="449238" y="2144337"/>
            <a:ext cx="11029615" cy="2383418"/>
          </a:xfrm>
        </p:spPr>
        <p:txBody>
          <a:bodyPr>
            <a:noAutofit/>
          </a:bodyPr>
          <a:lstStyle/>
          <a:p>
            <a:r>
              <a:rPr lang="en-GB" sz="2200" dirty="0"/>
              <a:t>Prioritization is about thoughtfully </a:t>
            </a:r>
            <a:r>
              <a:rPr lang="en-GB" sz="2200" dirty="0">
                <a:solidFill>
                  <a:srgbClr val="7030A0"/>
                </a:solidFill>
              </a:rPr>
              <a:t>allocating limited resources to achieve the maximum benefit </a:t>
            </a:r>
            <a:r>
              <a:rPr lang="en-GB" sz="2200" dirty="0"/>
              <a:t>from the investment an organization makes in a project. </a:t>
            </a:r>
          </a:p>
          <a:p>
            <a:r>
              <a:rPr lang="en-GB" sz="2200" dirty="0"/>
              <a:t>One way to make prioritization more tangible is to cast it in terms of an actual resource: </a:t>
            </a:r>
            <a:r>
              <a:rPr lang="en-GB" sz="2200" b="1" dirty="0">
                <a:solidFill>
                  <a:srgbClr val="7030A0"/>
                </a:solidFill>
              </a:rPr>
              <a:t>money</a:t>
            </a:r>
            <a:r>
              <a:rPr lang="en-GB" sz="2200" dirty="0"/>
              <a:t>,</a:t>
            </a:r>
            <a:r>
              <a:rPr lang="en-GB" sz="2200" b="1" dirty="0"/>
              <a:t> </a:t>
            </a:r>
            <a:r>
              <a:rPr lang="en-GB" sz="2200" dirty="0"/>
              <a:t>in this case, it’s just play with money.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AEF253FE-861D-4E97-A641-717783FF0214}"/>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610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$100 in prioritization</a:t>
            </a:r>
          </a:p>
        </p:txBody>
      </p:sp>
      <p:sp>
        <p:nvSpPr>
          <p:cNvPr id="3" name="Content Placeholder 2"/>
          <p:cNvSpPr>
            <a:spLocks noGrp="1"/>
          </p:cNvSpPr>
          <p:nvPr>
            <p:ph idx="1"/>
          </p:nvPr>
        </p:nvSpPr>
        <p:spPr>
          <a:xfrm>
            <a:off x="581192" y="1937859"/>
            <a:ext cx="11029615" cy="4349228"/>
          </a:xfrm>
        </p:spPr>
        <p:txBody>
          <a:bodyPr>
            <a:noAutofit/>
          </a:bodyPr>
          <a:lstStyle/>
          <a:p>
            <a:r>
              <a:rPr lang="en-GB" sz="2000" dirty="0"/>
              <a:t>Give the prioritization team 100 imaginary dollars to work with. </a:t>
            </a:r>
          </a:p>
          <a:p>
            <a:r>
              <a:rPr lang="en-GB" sz="2000" dirty="0"/>
              <a:t>Team members allocate these dollars to “buy” items that they would like to have implemented from the complete set of candidate requirements. </a:t>
            </a:r>
          </a:p>
          <a:p>
            <a:r>
              <a:rPr lang="en-GB" sz="2000" dirty="0"/>
              <a:t>They weight the higher-priority requirements more heavily by allocating more dollars to them. </a:t>
            </a:r>
          </a:p>
          <a:p>
            <a:r>
              <a:rPr lang="en-GB" sz="2000" dirty="0"/>
              <a:t>If one requirement is three times as important to a stakeholder as another requirement, she would assign perhaps nine dollars to the first requirement and three dollars to the second. </a:t>
            </a:r>
          </a:p>
          <a:p>
            <a:r>
              <a:rPr lang="en-GB" sz="2000" dirty="0"/>
              <a:t>But 100 dollars is all the </a:t>
            </a:r>
            <a:r>
              <a:rPr lang="en-GB" sz="2000" dirty="0" err="1"/>
              <a:t>prioritizers</a:t>
            </a:r>
            <a:r>
              <a:rPr lang="en-GB" sz="2000" dirty="0"/>
              <a:t> get—when they are out of money, nothing else can be implemented, at least not in the release they are currently focusing on. </a:t>
            </a:r>
          </a:p>
          <a:p>
            <a:r>
              <a:rPr lang="en-GB" sz="2000" dirty="0"/>
              <a:t>One approach is to have different participants in the prioritization process perform their own dollar allocations, then add up the total number of dollars assigned to each requirement to see which ones collectively come out as having the highest priority.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6DA8DFB8-4E0A-49DF-BD83-0FB400031E4D}"/>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84236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Prioritization based on value, cost, and risk</a:t>
            </a:r>
          </a:p>
        </p:txBody>
      </p:sp>
      <p:sp>
        <p:nvSpPr>
          <p:cNvPr id="3" name="Content Placeholder 2"/>
          <p:cNvSpPr>
            <a:spLocks noGrp="1"/>
          </p:cNvSpPr>
          <p:nvPr>
            <p:ph idx="1"/>
          </p:nvPr>
        </p:nvSpPr>
        <p:spPr/>
        <p:txBody>
          <a:bodyPr/>
          <a:lstStyle/>
          <a:p>
            <a:pPr>
              <a:buFont typeface="Wingdings" pitchFamily="2" charset="2"/>
              <a:buChar char="q"/>
            </a:pPr>
            <a:r>
              <a:rPr lang="en-GB" sz="2200" dirty="0"/>
              <a:t>Typical participants in the prioritization process include:</a:t>
            </a:r>
          </a:p>
          <a:p>
            <a:pPr lvl="1"/>
            <a:r>
              <a:rPr lang="en-GB" sz="2200" dirty="0">
                <a:solidFill>
                  <a:srgbClr val="C00000"/>
                </a:solidFill>
              </a:rPr>
              <a:t>The project manager or business analyst </a:t>
            </a:r>
            <a:r>
              <a:rPr lang="en-GB" sz="2200" dirty="0"/>
              <a:t>who leads the process, arbitrates conflicts,</a:t>
            </a:r>
            <a:br>
              <a:rPr lang="en-GB" sz="2200" dirty="0"/>
            </a:br>
            <a:r>
              <a:rPr lang="en-GB" sz="2200" dirty="0"/>
              <a:t> and adjusts prioritization data received from the other participants if necessary</a:t>
            </a:r>
          </a:p>
          <a:p>
            <a:pPr lvl="1"/>
            <a:r>
              <a:rPr lang="en-GB" sz="2200" dirty="0">
                <a:solidFill>
                  <a:srgbClr val="C00000"/>
                </a:solidFill>
              </a:rPr>
              <a:t>Customer representatives</a:t>
            </a:r>
            <a:r>
              <a:rPr lang="en-GB" sz="2200" dirty="0"/>
              <a:t> such as product champions, a product manager, or a product owner, who supply the benefit and penalty ratings</a:t>
            </a:r>
          </a:p>
          <a:p>
            <a:pPr lvl="1"/>
            <a:r>
              <a:rPr lang="en-GB" sz="2200" dirty="0">
                <a:solidFill>
                  <a:srgbClr val="C00000"/>
                </a:solidFill>
              </a:rPr>
              <a:t>Development representatives</a:t>
            </a:r>
            <a:r>
              <a:rPr lang="en-GB" sz="2200" dirty="0"/>
              <a:t> who provide the cost and risk ratings</a:t>
            </a:r>
          </a:p>
          <a:p>
            <a:pPr lvl="1"/>
            <a:endParaRPr lang="en-GB"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0359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a:t>
            </a:r>
          </a:p>
        </p:txBody>
      </p:sp>
      <p:sp>
        <p:nvSpPr>
          <p:cNvPr id="3" name="Content Placeholder 2"/>
          <p:cNvSpPr>
            <a:spLocks noGrp="1"/>
          </p:cNvSpPr>
          <p:nvPr>
            <p:ph idx="1"/>
          </p:nvPr>
        </p:nvSpPr>
        <p:spPr>
          <a:xfrm>
            <a:off x="509451" y="2180496"/>
            <a:ext cx="11260183" cy="3678303"/>
          </a:xfrm>
        </p:spPr>
        <p:txBody>
          <a:bodyPr>
            <a:noAutofit/>
          </a:bodyPr>
          <a:lstStyle/>
          <a:p>
            <a:pPr marL="342900" indent="-342900">
              <a:buFont typeface="+mj-lt"/>
              <a:buAutoNum type="arabicPeriod"/>
            </a:pPr>
            <a:r>
              <a:rPr lang="en-GB" sz="2000" dirty="0"/>
              <a:t>List in the spreadsheet all the features, use cases, user stories, or functional requirements that you want to prioritize against each other. </a:t>
            </a:r>
          </a:p>
          <a:p>
            <a:pPr marL="342900" indent="-342900">
              <a:buFont typeface="+mj-lt"/>
              <a:buAutoNum type="arabicPeriod"/>
            </a:pPr>
            <a:r>
              <a:rPr lang="en-GB" sz="2000" dirty="0"/>
              <a:t>Have the </a:t>
            </a:r>
            <a:r>
              <a:rPr lang="en-GB" sz="2000" b="1" dirty="0"/>
              <a:t>customer representatives </a:t>
            </a:r>
            <a:r>
              <a:rPr lang="en-GB" sz="2000" dirty="0"/>
              <a:t>estimate the </a:t>
            </a:r>
            <a:r>
              <a:rPr lang="en-GB" sz="2000" dirty="0">
                <a:solidFill>
                  <a:srgbClr val="FF0000"/>
                </a:solidFill>
              </a:rPr>
              <a:t>relative benefit </a:t>
            </a:r>
            <a:r>
              <a:rPr lang="en-GB" sz="2000" dirty="0"/>
              <a:t>each feature would provide to the customer or to the business on a scale of 1 to 9.  A rating of 1 indicates that no one would find it useful; </a:t>
            </a:r>
            <a:r>
              <a:rPr lang="en-GB" sz="2000" dirty="0">
                <a:solidFill>
                  <a:srgbClr val="0070C0"/>
                </a:solidFill>
              </a:rPr>
              <a:t>9 means that it would be </a:t>
            </a:r>
            <a:r>
              <a:rPr lang="en-GB" sz="2000" b="1" dirty="0">
                <a:solidFill>
                  <a:srgbClr val="0070C0"/>
                </a:solidFill>
              </a:rPr>
              <a:t>extremely valuable</a:t>
            </a:r>
            <a:r>
              <a:rPr lang="en-GB" sz="2000" dirty="0">
                <a:solidFill>
                  <a:srgbClr val="0070C0"/>
                </a:solidFill>
              </a:rPr>
              <a:t>. </a:t>
            </a:r>
          </a:p>
          <a:p>
            <a:pPr marL="342900" indent="-342900">
              <a:buFont typeface="+mj-lt"/>
              <a:buAutoNum type="arabicPeriod"/>
            </a:pPr>
            <a:r>
              <a:rPr lang="en-GB" sz="2000" dirty="0"/>
              <a:t>Estimate the relative </a:t>
            </a:r>
            <a:r>
              <a:rPr lang="en-GB" sz="2000" dirty="0">
                <a:solidFill>
                  <a:srgbClr val="FF0000"/>
                </a:solidFill>
              </a:rPr>
              <a:t>penalty</a:t>
            </a:r>
            <a:r>
              <a:rPr lang="en-GB" sz="2000" dirty="0"/>
              <a:t> that the customer or the business would suffer if each feature were not included.  Again, use a scale of 1 to 9.  A rating of 1 means that no one will be upset if it’s absent; </a:t>
            </a:r>
            <a:br>
              <a:rPr lang="en-GB" sz="2000" dirty="0"/>
            </a:br>
            <a:r>
              <a:rPr lang="en-GB" sz="2000" dirty="0">
                <a:solidFill>
                  <a:srgbClr val="0070C0"/>
                </a:solidFill>
              </a:rPr>
              <a:t>9 indicates </a:t>
            </a:r>
            <a:r>
              <a:rPr lang="en-GB" sz="2000" b="1" dirty="0">
                <a:solidFill>
                  <a:srgbClr val="0070C0"/>
                </a:solidFill>
              </a:rPr>
              <a:t>a serious downside</a:t>
            </a:r>
            <a:r>
              <a:rPr lang="en-GB" sz="2000" dirty="0"/>
              <a:t>. Requirements with both a </a:t>
            </a:r>
            <a:r>
              <a:rPr lang="en-GB" sz="2000" b="1" dirty="0"/>
              <a:t>low</a:t>
            </a:r>
            <a:r>
              <a:rPr lang="en-GB" sz="2000" dirty="0"/>
              <a:t> </a:t>
            </a:r>
            <a:r>
              <a:rPr lang="en-GB" sz="2000" b="1" dirty="0"/>
              <a:t>benefit</a:t>
            </a:r>
            <a:r>
              <a:rPr lang="en-GB" sz="2000" dirty="0"/>
              <a:t> and a </a:t>
            </a:r>
            <a:r>
              <a:rPr lang="en-GB" sz="2000" b="1" dirty="0"/>
              <a:t>low penalty</a:t>
            </a:r>
            <a:r>
              <a:rPr lang="en-GB" sz="2000" dirty="0"/>
              <a:t> add</a:t>
            </a:r>
            <a:br>
              <a:rPr lang="en-GB" sz="2000" dirty="0"/>
            </a:br>
            <a:r>
              <a:rPr lang="en-GB" sz="2000" dirty="0"/>
              <a:t>cost but little value.</a:t>
            </a:r>
          </a:p>
          <a:p>
            <a:pPr marL="342900" indent="-342900">
              <a:buFont typeface="+mj-lt"/>
              <a:buAutoNum type="arabicPeriod"/>
            </a:pPr>
            <a:r>
              <a:rPr lang="en-GB" sz="2000" dirty="0"/>
              <a:t>The spreadsheet calculates the total value for each feature as the sum of its benefit and penalty scores.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18098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a:t>
            </a:r>
          </a:p>
        </p:txBody>
      </p:sp>
      <p:sp>
        <p:nvSpPr>
          <p:cNvPr id="3" name="Content Placeholder 2"/>
          <p:cNvSpPr>
            <a:spLocks noGrp="1"/>
          </p:cNvSpPr>
          <p:nvPr>
            <p:ph idx="1"/>
          </p:nvPr>
        </p:nvSpPr>
        <p:spPr>
          <a:xfrm>
            <a:off x="522514" y="2180496"/>
            <a:ext cx="11088293" cy="3678303"/>
          </a:xfrm>
        </p:spPr>
        <p:txBody>
          <a:bodyPr>
            <a:normAutofit lnSpcReduction="10000"/>
          </a:bodyPr>
          <a:lstStyle/>
          <a:p>
            <a:pPr marL="342900" indent="-342900">
              <a:buFont typeface="+mj-lt"/>
              <a:buAutoNum type="arabicPeriod" startAt="5"/>
            </a:pPr>
            <a:r>
              <a:rPr lang="en-GB" sz="2000" dirty="0"/>
              <a:t>Have </a:t>
            </a:r>
            <a:r>
              <a:rPr lang="en-GB" sz="2000" b="1" dirty="0"/>
              <a:t>developers </a:t>
            </a:r>
            <a:r>
              <a:rPr lang="en-GB" sz="2000" dirty="0"/>
              <a:t>estimate the relative </a:t>
            </a:r>
            <a:r>
              <a:rPr lang="en-GB" sz="2000" b="1" dirty="0">
                <a:solidFill>
                  <a:srgbClr val="C00000"/>
                </a:solidFill>
              </a:rPr>
              <a:t>cost </a:t>
            </a:r>
            <a:r>
              <a:rPr lang="en-GB" sz="2000" dirty="0">
                <a:solidFill>
                  <a:srgbClr val="C00000"/>
                </a:solidFill>
              </a:rPr>
              <a:t>of implementing each feature</a:t>
            </a:r>
            <a:r>
              <a:rPr lang="en-GB" sz="2000" dirty="0"/>
              <a:t>, again on a scale of 1 (quick and easy) to </a:t>
            </a:r>
            <a:r>
              <a:rPr lang="en-GB" sz="2000" dirty="0">
                <a:solidFill>
                  <a:srgbClr val="0070C0"/>
                </a:solidFill>
              </a:rPr>
              <a:t>9 (time-consuming and expensive)</a:t>
            </a:r>
            <a:r>
              <a:rPr lang="en-GB" sz="2000" dirty="0"/>
              <a:t>. The spreadsheet will calculate the percentage of the total cost that each feature contributes.</a:t>
            </a:r>
          </a:p>
          <a:p>
            <a:pPr marL="342900" indent="-342900">
              <a:buFont typeface="+mj-lt"/>
              <a:buAutoNum type="arabicPeriod" startAt="5"/>
            </a:pPr>
            <a:r>
              <a:rPr lang="en-GB" sz="2000" dirty="0"/>
              <a:t>Developers rate the relative technical (not business) </a:t>
            </a:r>
            <a:r>
              <a:rPr lang="en-GB" sz="2000" b="1" dirty="0">
                <a:solidFill>
                  <a:srgbClr val="C00000"/>
                </a:solidFill>
              </a:rPr>
              <a:t>risk</a:t>
            </a:r>
            <a:r>
              <a:rPr lang="en-GB" sz="2000" dirty="0">
                <a:solidFill>
                  <a:srgbClr val="C00000"/>
                </a:solidFill>
              </a:rPr>
              <a:t> associated with each feature </a:t>
            </a:r>
            <a:r>
              <a:rPr lang="en-GB" sz="2000" dirty="0"/>
              <a:t>on a scale of 1 to 9.  Technical risk is the probability of not getting the feature right on the first try.  A rating of 1 means you can program it in your sleep. A </a:t>
            </a:r>
            <a:r>
              <a:rPr lang="en-GB" sz="2000" dirty="0">
                <a:solidFill>
                  <a:srgbClr val="0070C0"/>
                </a:solidFill>
              </a:rPr>
              <a:t>9 indicates serious concerns about </a:t>
            </a:r>
            <a:r>
              <a:rPr lang="en-GB" sz="2000" b="1" dirty="0">
                <a:solidFill>
                  <a:srgbClr val="0070C0"/>
                </a:solidFill>
              </a:rPr>
              <a:t>feasibility</a:t>
            </a:r>
            <a:r>
              <a:rPr lang="en-GB" sz="2000" dirty="0"/>
              <a:t>, the lack of necessary expertise on the team, the use of unfamiliar tools and technologies, or concern about the amount of complexity hidden within the requirement.  The spreadsheet will calculate the percentage</a:t>
            </a:r>
            <a:br>
              <a:rPr lang="en-GB" sz="2000" dirty="0"/>
            </a:br>
            <a:r>
              <a:rPr lang="en-GB" sz="2000" dirty="0"/>
              <a:t>of the total risk that comes from each feature.</a:t>
            </a:r>
          </a:p>
          <a:p>
            <a:pPr marL="0" indent="0">
              <a:buNone/>
            </a:pPr>
            <a:r>
              <a:rPr lang="en-GB" sz="2000" dirty="0"/>
              <a:t>                  value%</a:t>
            </a:r>
            <a:br>
              <a:rPr lang="en-GB" sz="2000" dirty="0"/>
            </a:br>
            <a:r>
              <a:rPr lang="en-GB" sz="2000" dirty="0"/>
              <a:t>Priority = --------------</a:t>
            </a:r>
            <a:br>
              <a:rPr lang="en-GB" sz="2000" dirty="0"/>
            </a:br>
            <a:r>
              <a:rPr lang="en-GB" sz="2000" dirty="0"/>
              <a:t>              cost% + Risk %</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09971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steps to use prioritization model (</a:t>
            </a:r>
            <a:r>
              <a:rPr lang="en-GB" dirty="0" err="1"/>
              <a:t>cntd</a:t>
            </a:r>
            <a:r>
              <a:rPr lang="en-GB" dirty="0"/>
              <a:t>.)</a:t>
            </a:r>
          </a:p>
        </p:txBody>
      </p:sp>
      <p:pic>
        <p:nvPicPr>
          <p:cNvPr id="1026" name="Picture 2"/>
          <p:cNvPicPr>
            <a:picLocks noChangeAspect="1" noChangeArrowheads="1"/>
          </p:cNvPicPr>
          <p:nvPr/>
        </p:nvPicPr>
        <p:blipFill>
          <a:blip r:embed="rId2"/>
          <a:srcRect/>
          <a:stretch>
            <a:fillRect/>
          </a:stretch>
        </p:blipFill>
        <p:spPr bwMode="auto">
          <a:xfrm>
            <a:off x="496389" y="1920240"/>
            <a:ext cx="11416937" cy="4781006"/>
          </a:xfrm>
          <a:prstGeom prst="rect">
            <a:avLst/>
          </a:prstGeom>
          <a:noFill/>
          <a:ln w="9525">
            <a:noFill/>
            <a:miter lim="800000"/>
            <a:headEnd/>
            <a:tailEnd/>
          </a:ln>
          <a:effectLst/>
        </p:spPr>
      </p:pic>
      <p:sp>
        <p:nvSpPr>
          <p:cNvPr id="8"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3" name="Rectangle 2"/>
          <p:cNvSpPr/>
          <p:nvPr/>
        </p:nvSpPr>
        <p:spPr>
          <a:xfrm>
            <a:off x="10840278" y="2663687"/>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0.91</a:t>
            </a:r>
          </a:p>
        </p:txBody>
      </p:sp>
      <p:sp>
        <p:nvSpPr>
          <p:cNvPr id="6" name="Rectangle 5"/>
          <p:cNvSpPr/>
          <p:nvPr/>
        </p:nvSpPr>
        <p:spPr>
          <a:xfrm>
            <a:off x="10855434" y="2980614"/>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1.0</a:t>
            </a:r>
          </a:p>
        </p:txBody>
      </p:sp>
      <p:sp>
        <p:nvSpPr>
          <p:cNvPr id="7" name="Rectangle 6"/>
          <p:cNvSpPr/>
          <p:nvPr/>
        </p:nvSpPr>
        <p:spPr>
          <a:xfrm>
            <a:off x="10840278" y="3308543"/>
            <a:ext cx="770530" cy="2252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0.68</a:t>
            </a:r>
          </a:p>
        </p:txBody>
      </p:sp>
    </p:spTree>
    <p:extLst>
      <p:ext uri="{BB962C8B-B14F-4D97-AF65-F5344CB8AC3E}">
        <p14:creationId xmlns:p14="http://schemas.microsoft.com/office/powerpoint/2010/main" val="2458787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Validation and verification</a:t>
            </a:r>
          </a:p>
        </p:txBody>
      </p:sp>
      <p:sp>
        <p:nvSpPr>
          <p:cNvPr id="3" name="Content Placeholder 2"/>
          <p:cNvSpPr>
            <a:spLocks noGrp="1"/>
          </p:cNvSpPr>
          <p:nvPr>
            <p:ph idx="1"/>
          </p:nvPr>
        </p:nvSpPr>
        <p:spPr>
          <a:xfrm>
            <a:off x="409303" y="1931166"/>
            <a:ext cx="11201505" cy="4747930"/>
          </a:xfrm>
        </p:spPr>
        <p:txBody>
          <a:bodyPr>
            <a:noAutofit/>
          </a:bodyPr>
          <a:lstStyle/>
          <a:p>
            <a:pPr>
              <a:buFont typeface="Wingdings" pitchFamily="2" charset="2"/>
              <a:buChar char="q"/>
            </a:pPr>
            <a:r>
              <a:rPr lang="en-GB" sz="2200" dirty="0">
                <a:solidFill>
                  <a:srgbClr val="C00000"/>
                </a:solidFill>
              </a:rPr>
              <a:t>Verification</a:t>
            </a:r>
            <a:r>
              <a:rPr lang="en-GB" sz="2000" dirty="0"/>
              <a:t> determines whether the product of some development activity meets its requirements (doing the thing right). </a:t>
            </a:r>
          </a:p>
          <a:p>
            <a:pPr>
              <a:buFont typeface="Wingdings" pitchFamily="2" charset="2"/>
              <a:buChar char="q"/>
            </a:pPr>
            <a:r>
              <a:rPr lang="en-GB" sz="2200" dirty="0">
                <a:solidFill>
                  <a:srgbClr val="C00000"/>
                </a:solidFill>
              </a:rPr>
              <a:t>Validation</a:t>
            </a:r>
            <a:r>
              <a:rPr lang="en-GB" sz="2000" dirty="0">
                <a:solidFill>
                  <a:srgbClr val="C00000"/>
                </a:solidFill>
              </a:rPr>
              <a:t> </a:t>
            </a:r>
            <a:r>
              <a:rPr lang="en-GB" sz="2000" dirty="0"/>
              <a:t>assesses whether a product satisfies customer needs (doing the right thing). Requirements validation activities attempt to ensure that:</a:t>
            </a:r>
          </a:p>
          <a:p>
            <a:pPr lvl="1"/>
            <a:r>
              <a:rPr lang="en-GB" sz="2000" dirty="0"/>
              <a:t>The software requirements accurately describe the intended system capabilities and properties that will satisfy the various </a:t>
            </a:r>
            <a:r>
              <a:rPr lang="en-GB" sz="2000" b="1" dirty="0"/>
              <a:t>stakeholders’ needs</a:t>
            </a:r>
            <a:r>
              <a:rPr lang="en-GB" sz="2000" dirty="0"/>
              <a:t>.</a:t>
            </a:r>
          </a:p>
          <a:p>
            <a:pPr lvl="1"/>
            <a:r>
              <a:rPr lang="en-GB" sz="2000" dirty="0"/>
              <a:t>The software requirements are correctly </a:t>
            </a:r>
            <a:r>
              <a:rPr lang="en-GB" sz="2000" b="1" dirty="0"/>
              <a:t>derived from the business requirements</a:t>
            </a:r>
            <a:r>
              <a:rPr lang="en-GB" sz="2000" dirty="0"/>
              <a:t>, system requirements, business rules, and other sources.</a:t>
            </a:r>
          </a:p>
          <a:p>
            <a:pPr lvl="1"/>
            <a:r>
              <a:rPr lang="en-GB" sz="2000" dirty="0"/>
              <a:t>The requirements are complete, feasible, and verifiable.</a:t>
            </a:r>
          </a:p>
          <a:p>
            <a:pPr lvl="1"/>
            <a:r>
              <a:rPr lang="en-GB" sz="2000" dirty="0"/>
              <a:t>All requirements are necessary, and the entire set is sufficient to meet the business objectives.</a:t>
            </a:r>
          </a:p>
          <a:p>
            <a:pPr lvl="1"/>
            <a:r>
              <a:rPr lang="en-GB" sz="2000" dirty="0"/>
              <a:t>All requirements representations are consistent with each other (no conflicts).</a:t>
            </a:r>
          </a:p>
          <a:p>
            <a:pPr lvl="1"/>
            <a:r>
              <a:rPr lang="en-GB" sz="2000" dirty="0"/>
              <a:t>The requirements provide an adequate basis to proceed with design and construction.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61140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Reviewing requirements</a:t>
            </a:r>
          </a:p>
        </p:txBody>
      </p:sp>
      <p:sp>
        <p:nvSpPr>
          <p:cNvPr id="3" name="Content Placeholder 2"/>
          <p:cNvSpPr>
            <a:spLocks noGrp="1"/>
          </p:cNvSpPr>
          <p:nvPr>
            <p:ph idx="1"/>
          </p:nvPr>
        </p:nvSpPr>
        <p:spPr>
          <a:xfrm>
            <a:off x="581192" y="2076994"/>
            <a:ext cx="11029615" cy="4087832"/>
          </a:xfrm>
        </p:spPr>
        <p:txBody>
          <a:bodyPr>
            <a:normAutofit/>
          </a:bodyPr>
          <a:lstStyle/>
          <a:p>
            <a:pPr>
              <a:buFont typeface="Wingdings" pitchFamily="2" charset="2"/>
              <a:buChar char="q"/>
            </a:pPr>
            <a:r>
              <a:rPr lang="en-GB" sz="2200" dirty="0">
                <a:solidFill>
                  <a:srgbClr val="7030A0"/>
                </a:solidFill>
              </a:rPr>
              <a:t>Informal review </a:t>
            </a:r>
            <a:r>
              <a:rPr lang="en-GB" sz="2000" dirty="0"/>
              <a:t>approaches include:</a:t>
            </a:r>
          </a:p>
          <a:p>
            <a:pPr lvl="1"/>
            <a:r>
              <a:rPr lang="en-GB" sz="2000" dirty="0">
                <a:solidFill>
                  <a:srgbClr val="C00000"/>
                </a:solidFill>
              </a:rPr>
              <a:t>Peer desk check</a:t>
            </a:r>
            <a:r>
              <a:rPr lang="en-GB" sz="2000" dirty="0"/>
              <a:t>, in which you ask one colleague to look over your work product.</a:t>
            </a:r>
          </a:p>
          <a:p>
            <a:pPr lvl="1"/>
            <a:r>
              <a:rPr lang="en-GB" sz="2000" dirty="0">
                <a:solidFill>
                  <a:srgbClr val="C00000"/>
                </a:solidFill>
              </a:rPr>
              <a:t>Pass around</a:t>
            </a:r>
            <a:r>
              <a:rPr lang="en-GB" sz="2000" dirty="0"/>
              <a:t>, in which you invite several colleagues to examine a deliverable concurrently.</a:t>
            </a:r>
          </a:p>
          <a:p>
            <a:pPr lvl="1"/>
            <a:r>
              <a:rPr lang="en-GB" sz="2000" dirty="0">
                <a:solidFill>
                  <a:srgbClr val="C00000"/>
                </a:solidFill>
              </a:rPr>
              <a:t>Walkthrough</a:t>
            </a:r>
            <a:r>
              <a:rPr lang="en-GB" sz="2000" dirty="0"/>
              <a:t>, during which the author describes a deliverable and solicits (asks) comments on it.</a:t>
            </a:r>
          </a:p>
          <a:p>
            <a:pPr>
              <a:buFont typeface="Wingdings" pitchFamily="2" charset="2"/>
              <a:buChar char="q"/>
            </a:pPr>
            <a:r>
              <a:rPr lang="en-GB" sz="2200" dirty="0">
                <a:solidFill>
                  <a:srgbClr val="7030A0"/>
                </a:solidFill>
              </a:rPr>
              <a:t>Formal peer reviews </a:t>
            </a:r>
            <a:r>
              <a:rPr lang="en-GB" sz="2000" dirty="0"/>
              <a:t>follow a well-defined process. A formal requirements review produces a report that identifies the material examined, the reviewers, and the review team’s judgment as to whether the requirements are acceptable.</a:t>
            </a:r>
          </a:p>
          <a:p>
            <a:pPr lvl="1"/>
            <a:r>
              <a:rPr lang="en-GB" sz="2000" dirty="0"/>
              <a:t>The best-established type of formal peer review is called an </a:t>
            </a:r>
            <a:r>
              <a:rPr lang="en-GB" sz="2000" b="1" dirty="0">
                <a:solidFill>
                  <a:srgbClr val="C00000"/>
                </a:solidFill>
              </a:rPr>
              <a:t>inspection</a:t>
            </a:r>
            <a:r>
              <a:rPr lang="en-GB" sz="2000" dirty="0"/>
              <a:t>. Inspection of requirements documents is one of the highest-leverage software quality techniques available.</a:t>
            </a:r>
          </a:p>
        </p:txBody>
      </p:sp>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49379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a:xfrm>
            <a:off x="581191" y="1984553"/>
            <a:ext cx="11184987" cy="4442373"/>
          </a:xfrm>
        </p:spPr>
        <p:txBody>
          <a:bodyPr>
            <a:noAutofit/>
          </a:bodyPr>
          <a:lstStyle/>
          <a:p>
            <a:pPr>
              <a:buNone/>
            </a:pPr>
            <a:r>
              <a:rPr lang="en-GB" sz="2200" dirty="0">
                <a:solidFill>
                  <a:srgbClr val="C00000"/>
                </a:solidFill>
              </a:rPr>
              <a:t>Participants</a:t>
            </a:r>
          </a:p>
          <a:p>
            <a:pPr lvl="1"/>
            <a:r>
              <a:rPr lang="en-GB" sz="2000" dirty="0"/>
              <a:t>The author of the work product and perhaps peers (similar competence) of the author (</a:t>
            </a:r>
            <a:r>
              <a:rPr lang="en-GB" sz="2000" dirty="0">
                <a:solidFill>
                  <a:srgbClr val="0070C0"/>
                </a:solidFill>
              </a:rPr>
              <a:t>Analyst</a:t>
            </a:r>
            <a:r>
              <a:rPr lang="en-GB" sz="2000" dirty="0"/>
              <a:t>)</a:t>
            </a:r>
          </a:p>
          <a:p>
            <a:pPr lvl="1"/>
            <a:r>
              <a:rPr lang="en-GB" sz="2000" dirty="0"/>
              <a:t>People who are the sources of information that fed into the item being inspected (</a:t>
            </a:r>
            <a:r>
              <a:rPr lang="en-GB" sz="2000" dirty="0">
                <a:solidFill>
                  <a:srgbClr val="0070C0"/>
                </a:solidFill>
              </a:rPr>
              <a:t>Customer</a:t>
            </a:r>
            <a:r>
              <a:rPr lang="en-GB" sz="2000" dirty="0"/>
              <a:t>)</a:t>
            </a:r>
          </a:p>
          <a:p>
            <a:pPr lvl="1"/>
            <a:r>
              <a:rPr lang="en-GB" sz="2000" dirty="0"/>
              <a:t>People who will do work based on the item being inspected (</a:t>
            </a:r>
            <a:r>
              <a:rPr lang="en-GB" sz="2000" dirty="0">
                <a:solidFill>
                  <a:srgbClr val="0070C0"/>
                </a:solidFill>
              </a:rPr>
              <a:t>Developer</a:t>
            </a:r>
            <a:r>
              <a:rPr lang="en-GB" sz="2000" dirty="0"/>
              <a:t>)</a:t>
            </a:r>
          </a:p>
          <a:p>
            <a:pPr lvl="1"/>
            <a:r>
              <a:rPr lang="en-GB" sz="2000" dirty="0"/>
              <a:t>People who are responsible for interfacing systems that will be affected by the item being inspected</a:t>
            </a:r>
          </a:p>
          <a:p>
            <a:pPr>
              <a:buNone/>
            </a:pPr>
            <a:r>
              <a:rPr lang="en-GB" sz="2200" dirty="0">
                <a:solidFill>
                  <a:srgbClr val="C00000"/>
                </a:solidFill>
              </a:rPr>
              <a:t>Inspection roles</a:t>
            </a:r>
          </a:p>
          <a:p>
            <a:pPr lvl="1"/>
            <a:r>
              <a:rPr lang="en-GB" sz="2000" dirty="0"/>
              <a:t>Author</a:t>
            </a:r>
          </a:p>
          <a:p>
            <a:pPr lvl="1"/>
            <a:r>
              <a:rPr lang="en-GB" sz="2000" dirty="0"/>
              <a:t>Moderator</a:t>
            </a:r>
          </a:p>
          <a:p>
            <a:pPr lvl="1"/>
            <a:r>
              <a:rPr lang="en-GB" sz="2000" dirty="0"/>
              <a:t>Reader</a:t>
            </a:r>
          </a:p>
          <a:p>
            <a:pPr lvl="1"/>
            <a:r>
              <a:rPr lang="en-GB" sz="2000" dirty="0"/>
              <a:t>Recorder</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4576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a:xfrm>
            <a:off x="398206" y="2018263"/>
            <a:ext cx="11430000" cy="3678303"/>
          </a:xfrm>
        </p:spPr>
        <p:txBody>
          <a:bodyPr>
            <a:noAutofit/>
          </a:bodyPr>
          <a:lstStyle/>
          <a:p>
            <a:pPr>
              <a:buNone/>
            </a:pPr>
            <a:r>
              <a:rPr lang="en-GB" sz="2200" dirty="0">
                <a:solidFill>
                  <a:srgbClr val="C00000"/>
                </a:solidFill>
              </a:rPr>
              <a:t>Entry criteria</a:t>
            </a:r>
          </a:p>
          <a:p>
            <a:pPr lvl="1"/>
            <a:r>
              <a:rPr lang="en-GB" sz="2200" dirty="0"/>
              <a:t>The document </a:t>
            </a:r>
            <a:r>
              <a:rPr lang="en-GB" sz="2200" dirty="0">
                <a:solidFill>
                  <a:srgbClr val="7030A0"/>
                </a:solidFill>
              </a:rPr>
              <a:t>conforms </a:t>
            </a:r>
            <a:r>
              <a:rPr lang="en-GB" sz="2200" dirty="0"/>
              <a:t>to the </a:t>
            </a:r>
            <a:r>
              <a:rPr lang="en-GB" sz="2200" dirty="0">
                <a:solidFill>
                  <a:srgbClr val="0070C0"/>
                </a:solidFill>
              </a:rPr>
              <a:t>standard template </a:t>
            </a:r>
            <a:r>
              <a:rPr lang="en-GB" sz="2200" dirty="0"/>
              <a:t>and doesn’t have </a:t>
            </a:r>
            <a:r>
              <a:rPr lang="en-GB" sz="2200" dirty="0">
                <a:solidFill>
                  <a:srgbClr val="0070C0"/>
                </a:solidFill>
              </a:rPr>
              <a:t>obvious spelling, grammatical, or formatting issues</a:t>
            </a:r>
            <a:r>
              <a:rPr lang="en-GB" sz="2200" dirty="0"/>
              <a:t> (manuscript’s initial review).</a:t>
            </a:r>
          </a:p>
          <a:p>
            <a:pPr lvl="1"/>
            <a:r>
              <a:rPr lang="en-GB" sz="2200" dirty="0">
                <a:solidFill>
                  <a:srgbClr val="0070C0"/>
                </a:solidFill>
              </a:rPr>
              <a:t>Line numbers or other unique identifiers </a:t>
            </a:r>
            <a:r>
              <a:rPr lang="en-GB" sz="2200" dirty="0"/>
              <a:t>are printed on the document to facilitate referring to </a:t>
            </a:r>
            <a:r>
              <a:rPr lang="en-GB" sz="2200" dirty="0">
                <a:solidFill>
                  <a:srgbClr val="7030A0"/>
                </a:solidFill>
              </a:rPr>
              <a:t>specific locations</a:t>
            </a:r>
            <a:r>
              <a:rPr lang="en-GB" sz="2200" dirty="0"/>
              <a:t>.</a:t>
            </a:r>
          </a:p>
          <a:p>
            <a:pPr lvl="1"/>
            <a:r>
              <a:rPr lang="en-GB" sz="2200" dirty="0">
                <a:solidFill>
                  <a:srgbClr val="0070C0"/>
                </a:solidFill>
              </a:rPr>
              <a:t>All open issues are marked as TBD </a:t>
            </a:r>
            <a:r>
              <a:rPr lang="en-GB" sz="2200" dirty="0"/>
              <a:t>(</a:t>
            </a:r>
            <a:r>
              <a:rPr lang="en-GB" sz="2200" dirty="0">
                <a:solidFill>
                  <a:srgbClr val="7030A0"/>
                </a:solidFill>
              </a:rPr>
              <a:t>to be determined</a:t>
            </a:r>
            <a:r>
              <a:rPr lang="en-GB" sz="2200" dirty="0"/>
              <a:t>) or accessible in an issue-tracking tool.</a:t>
            </a:r>
          </a:p>
          <a:p>
            <a:pPr lvl="1"/>
            <a:r>
              <a:rPr lang="en-GB" sz="2200" dirty="0"/>
              <a:t>The </a:t>
            </a:r>
            <a:r>
              <a:rPr lang="en-GB" sz="2200" dirty="0">
                <a:solidFill>
                  <a:srgbClr val="0070C0"/>
                </a:solidFill>
              </a:rPr>
              <a:t>moderator</a:t>
            </a:r>
            <a:r>
              <a:rPr lang="en-GB" sz="2200" dirty="0"/>
              <a:t> didn’t find </a:t>
            </a:r>
            <a:r>
              <a:rPr lang="en-GB" sz="2200" dirty="0">
                <a:solidFill>
                  <a:srgbClr val="C00000"/>
                </a:solidFill>
              </a:rPr>
              <a:t>more than three major defects </a:t>
            </a:r>
            <a:r>
              <a:rPr lang="en-GB" sz="2200" dirty="0"/>
              <a:t>in a </a:t>
            </a:r>
            <a:r>
              <a:rPr lang="en-GB" sz="2200" dirty="0">
                <a:solidFill>
                  <a:srgbClr val="7030A0"/>
                </a:solidFill>
              </a:rPr>
              <a:t>ten-minute examination </a:t>
            </a:r>
            <a:r>
              <a:rPr lang="en-GB" sz="2200" dirty="0"/>
              <a:t>of a representative sample of the document.</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05811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Paper Prototypes</a:t>
            </a:r>
            <a:endParaRPr lang="en-GB" dirty="0"/>
          </a:p>
        </p:txBody>
      </p:sp>
      <p:sp>
        <p:nvSpPr>
          <p:cNvPr id="3" name="Content Placeholder 2"/>
          <p:cNvSpPr>
            <a:spLocks noGrp="1"/>
          </p:cNvSpPr>
          <p:nvPr>
            <p:ph idx="1"/>
          </p:nvPr>
        </p:nvSpPr>
        <p:spPr>
          <a:xfrm>
            <a:off x="457200" y="2141308"/>
            <a:ext cx="11273246" cy="3632476"/>
          </a:xfrm>
        </p:spPr>
        <p:txBody>
          <a:bodyPr>
            <a:noAutofit/>
          </a:bodyPr>
          <a:lstStyle/>
          <a:p>
            <a:pPr>
              <a:buFont typeface="Wingdings" pitchFamily="2" charset="2"/>
              <a:buChar char="q"/>
            </a:pPr>
            <a:r>
              <a:rPr lang="en-GB" sz="2000" dirty="0"/>
              <a:t>A paper prototype is a cheap, fast, and low-tech way to explore how a portion of an implemented system might look</a:t>
            </a:r>
          </a:p>
          <a:p>
            <a:pPr lvl="1"/>
            <a:r>
              <a:rPr lang="en-GB" sz="2000" dirty="0"/>
              <a:t>helps to test whether users and developers hold a shared understanding of the requirements</a:t>
            </a:r>
          </a:p>
          <a:p>
            <a:pPr lvl="1"/>
            <a:r>
              <a:rPr lang="en-GB" sz="2000" dirty="0"/>
              <a:t>involve tools no more sophisticated than paper, index cards, sticky notes, and whiteboards</a:t>
            </a:r>
          </a:p>
          <a:p>
            <a:pPr lvl="1"/>
            <a:r>
              <a:rPr lang="en-GB" sz="2000" dirty="0"/>
              <a:t>facilitates rapid iteration, and iteration is a key success factor in requirements development</a:t>
            </a:r>
          </a:p>
          <a:p>
            <a:pPr lvl="1"/>
            <a:r>
              <a:rPr lang="en-GB" sz="2000" dirty="0"/>
              <a:t>is an excellent technique for refining the requirements prior to designing detailed user interfaces, constructing an evolutionary prototype, or undertaking traditional design and construction activities</a:t>
            </a:r>
          </a:p>
          <a:p>
            <a:pPr lvl="1"/>
            <a:r>
              <a:rPr lang="en-GB" sz="2000" dirty="0"/>
              <a:t>It also helps the development team manage customer expectations</a:t>
            </a:r>
          </a:p>
        </p:txBody>
      </p:sp>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5" name="Content Placeholder 2">
            <a:extLst>
              <a:ext uri="{FF2B5EF4-FFF2-40B4-BE49-F238E27FC236}">
                <a16:creationId xmlns:a16="http://schemas.microsoft.com/office/drawing/2014/main" id="{CCE20300-0084-42C0-B163-2CDB3BCDBD7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9547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p:txBody>
          <a:bodyPr>
            <a:normAutofit/>
          </a:bodyPr>
          <a:lstStyle/>
          <a:p>
            <a:pPr>
              <a:buNone/>
            </a:pPr>
            <a:r>
              <a:rPr lang="en-GB" sz="2200" dirty="0">
                <a:solidFill>
                  <a:srgbClr val="C00000"/>
                </a:solidFill>
              </a:rPr>
              <a:t>Inspection stages</a:t>
            </a:r>
          </a:p>
          <a:p>
            <a:endParaRPr lang="en-GB" dirty="0"/>
          </a:p>
        </p:txBody>
      </p:sp>
      <p:pic>
        <p:nvPicPr>
          <p:cNvPr id="5" name="Picture 4"/>
          <p:cNvPicPr>
            <a:picLocks noChangeAspect="1"/>
          </p:cNvPicPr>
          <p:nvPr/>
        </p:nvPicPr>
        <p:blipFill>
          <a:blip r:embed="rId2"/>
          <a:stretch>
            <a:fillRect/>
          </a:stretch>
        </p:blipFill>
        <p:spPr>
          <a:xfrm>
            <a:off x="2843798" y="2102119"/>
            <a:ext cx="8664579" cy="4455435"/>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637817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inspection process</a:t>
            </a:r>
          </a:p>
        </p:txBody>
      </p:sp>
      <p:sp>
        <p:nvSpPr>
          <p:cNvPr id="3" name="Content Placeholder 2"/>
          <p:cNvSpPr>
            <a:spLocks noGrp="1"/>
          </p:cNvSpPr>
          <p:nvPr>
            <p:ph idx="1"/>
          </p:nvPr>
        </p:nvSpPr>
        <p:spPr>
          <a:xfrm>
            <a:off x="581192" y="2180497"/>
            <a:ext cx="11029615" cy="2450498"/>
          </a:xfrm>
        </p:spPr>
        <p:txBody>
          <a:bodyPr>
            <a:normAutofit/>
          </a:bodyPr>
          <a:lstStyle/>
          <a:p>
            <a:pPr>
              <a:buNone/>
            </a:pPr>
            <a:r>
              <a:rPr lang="en-GB" sz="2200" dirty="0">
                <a:solidFill>
                  <a:srgbClr val="C00000"/>
                </a:solidFill>
              </a:rPr>
              <a:t>Exit criteria</a:t>
            </a:r>
          </a:p>
          <a:p>
            <a:pPr lvl="1"/>
            <a:r>
              <a:rPr lang="en-GB" sz="2200" dirty="0">
                <a:solidFill>
                  <a:srgbClr val="7030A0"/>
                </a:solidFill>
              </a:rPr>
              <a:t>All issues </a:t>
            </a:r>
            <a:r>
              <a:rPr lang="en-GB" sz="2200" dirty="0"/>
              <a:t>raised during the inspection have been </a:t>
            </a:r>
            <a:r>
              <a:rPr lang="en-GB" sz="2200" dirty="0">
                <a:solidFill>
                  <a:srgbClr val="0070C0"/>
                </a:solidFill>
              </a:rPr>
              <a:t>addressed</a:t>
            </a:r>
            <a:r>
              <a:rPr lang="en-GB" sz="2200" dirty="0"/>
              <a:t>.</a:t>
            </a:r>
          </a:p>
          <a:p>
            <a:pPr lvl="1"/>
            <a:r>
              <a:rPr lang="en-GB" sz="2200" dirty="0">
                <a:solidFill>
                  <a:srgbClr val="7030A0"/>
                </a:solidFill>
              </a:rPr>
              <a:t>Any changes </a:t>
            </a:r>
            <a:r>
              <a:rPr lang="en-GB" sz="2200" dirty="0"/>
              <a:t>made in the requirements and related work products were </a:t>
            </a:r>
            <a:r>
              <a:rPr lang="en-GB" sz="2200" dirty="0">
                <a:solidFill>
                  <a:srgbClr val="0070C0"/>
                </a:solidFill>
              </a:rPr>
              <a:t>made correctly.</a:t>
            </a:r>
          </a:p>
          <a:p>
            <a:pPr lvl="1"/>
            <a:r>
              <a:rPr lang="en-GB" sz="2200" dirty="0">
                <a:solidFill>
                  <a:srgbClr val="7030A0"/>
                </a:solidFill>
              </a:rPr>
              <a:t>All open issues </a:t>
            </a:r>
            <a:r>
              <a:rPr lang="en-GB" sz="2200" dirty="0"/>
              <a:t>have been </a:t>
            </a:r>
            <a:r>
              <a:rPr lang="en-GB" sz="2200" dirty="0">
                <a:solidFill>
                  <a:srgbClr val="0070C0"/>
                </a:solidFill>
              </a:rPr>
              <a:t>resolved</a:t>
            </a:r>
            <a:r>
              <a:rPr lang="en-GB" sz="2200" dirty="0"/>
              <a:t>, or each open issue’s resolution process, target date, </a:t>
            </a:r>
            <a:br>
              <a:rPr lang="en-GB" sz="2200" dirty="0"/>
            </a:br>
            <a:r>
              <a:rPr lang="en-GB" sz="2200" dirty="0"/>
              <a:t>and owner have been documented.</a:t>
            </a:r>
          </a:p>
        </p:txBody>
      </p:sp>
    </p:spTree>
    <p:extLst>
      <p:ext uri="{BB962C8B-B14F-4D97-AF65-F5344CB8AC3E}">
        <p14:creationId xmlns:p14="http://schemas.microsoft.com/office/powerpoint/2010/main" val="246075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09947"/>
            <a:ext cx="11029950" cy="537190"/>
          </a:xfrm>
        </p:spPr>
        <p:txBody>
          <a:bodyPr/>
          <a:lstStyle/>
          <a:p>
            <a:pPr algn="ctr"/>
            <a:r>
              <a:rPr lang="en-GB" dirty="0">
                <a:solidFill>
                  <a:srgbClr val="0070C0"/>
                </a:solidFill>
              </a:rPr>
              <a:t>Defect checklist</a:t>
            </a:r>
          </a:p>
        </p:txBody>
      </p:sp>
      <p:sp>
        <p:nvSpPr>
          <p:cNvPr id="3" name="Content Placeholder 2"/>
          <p:cNvSpPr>
            <a:spLocks noGrp="1"/>
          </p:cNvSpPr>
          <p:nvPr>
            <p:ph idx="4294967295"/>
          </p:nvPr>
        </p:nvSpPr>
        <p:spPr>
          <a:xfrm>
            <a:off x="516193" y="1295963"/>
            <a:ext cx="11029950" cy="4765623"/>
          </a:xfrm>
        </p:spPr>
        <p:txBody>
          <a:bodyPr>
            <a:noAutofit/>
          </a:bodyPr>
          <a:lstStyle/>
          <a:p>
            <a:pPr>
              <a:buNone/>
            </a:pPr>
            <a:r>
              <a:rPr lang="en-GB" sz="2200" dirty="0">
                <a:solidFill>
                  <a:srgbClr val="C00000"/>
                </a:solidFill>
              </a:rPr>
              <a:t>Completeness</a:t>
            </a:r>
          </a:p>
          <a:p>
            <a:pPr lvl="1"/>
            <a:r>
              <a:rPr lang="en-GB" sz="2200" dirty="0"/>
              <a:t>Do the requirements </a:t>
            </a:r>
            <a:r>
              <a:rPr lang="en-GB" sz="2200" dirty="0">
                <a:solidFill>
                  <a:srgbClr val="7030A0"/>
                </a:solidFill>
              </a:rPr>
              <a:t>address all known customer or system needs</a:t>
            </a:r>
            <a:r>
              <a:rPr lang="en-GB" sz="2200" dirty="0"/>
              <a:t>?</a:t>
            </a:r>
          </a:p>
          <a:p>
            <a:pPr lvl="1"/>
            <a:r>
              <a:rPr lang="en-GB" sz="2200" dirty="0"/>
              <a:t>Is any needed </a:t>
            </a:r>
            <a:r>
              <a:rPr lang="en-GB" sz="2200" dirty="0">
                <a:solidFill>
                  <a:srgbClr val="7030A0"/>
                </a:solidFill>
              </a:rPr>
              <a:t>information missing</a:t>
            </a:r>
            <a:r>
              <a:rPr lang="en-GB" sz="2200" dirty="0"/>
              <a:t>? If so, is it identified as </a:t>
            </a:r>
            <a:r>
              <a:rPr lang="en-GB" sz="2200" dirty="0">
                <a:solidFill>
                  <a:srgbClr val="7030A0"/>
                </a:solidFill>
              </a:rPr>
              <a:t>TBD</a:t>
            </a:r>
            <a:r>
              <a:rPr lang="en-GB" sz="2200" dirty="0"/>
              <a:t>?</a:t>
            </a:r>
          </a:p>
          <a:p>
            <a:pPr lvl="1"/>
            <a:r>
              <a:rPr lang="en-GB" sz="2200" dirty="0"/>
              <a:t>Have </a:t>
            </a:r>
            <a:r>
              <a:rPr lang="en-GB" sz="2200" dirty="0">
                <a:solidFill>
                  <a:srgbClr val="7030A0"/>
                </a:solidFill>
              </a:rPr>
              <a:t>algorithms</a:t>
            </a:r>
            <a:r>
              <a:rPr lang="en-GB" sz="2200" dirty="0"/>
              <a:t> inherently needed and specified to </a:t>
            </a:r>
            <a:r>
              <a:rPr lang="en-GB" sz="2200" dirty="0">
                <a:solidFill>
                  <a:srgbClr val="7030A0"/>
                </a:solidFill>
              </a:rPr>
              <a:t>deliver the functional requirements</a:t>
            </a:r>
            <a:r>
              <a:rPr lang="en-GB" sz="2200" dirty="0"/>
              <a:t>?</a:t>
            </a:r>
          </a:p>
          <a:p>
            <a:pPr lvl="1"/>
            <a:r>
              <a:rPr lang="en-GB" sz="2200" dirty="0"/>
              <a:t>Are all </a:t>
            </a:r>
            <a:r>
              <a:rPr lang="en-GB" sz="2200" dirty="0">
                <a:solidFill>
                  <a:srgbClr val="7030A0"/>
                </a:solidFill>
              </a:rPr>
              <a:t>external h/w, s/w, and communication interfaces </a:t>
            </a:r>
            <a:r>
              <a:rPr lang="en-GB" sz="2200" dirty="0"/>
              <a:t>defined?</a:t>
            </a:r>
          </a:p>
          <a:p>
            <a:pPr lvl="1"/>
            <a:r>
              <a:rPr lang="en-GB" sz="2200" dirty="0"/>
              <a:t>Is the expected behaviour </a:t>
            </a:r>
            <a:r>
              <a:rPr lang="en-GB" sz="2200" dirty="0">
                <a:solidFill>
                  <a:srgbClr val="7030A0"/>
                </a:solidFill>
              </a:rPr>
              <a:t>documented</a:t>
            </a:r>
            <a:r>
              <a:rPr lang="en-GB" sz="2200" dirty="0"/>
              <a:t> for all </a:t>
            </a:r>
            <a:r>
              <a:rPr lang="en-GB" sz="2200" dirty="0">
                <a:solidFill>
                  <a:srgbClr val="7030A0"/>
                </a:solidFill>
              </a:rPr>
              <a:t>anticipated error condition</a:t>
            </a:r>
            <a:r>
              <a:rPr lang="en-GB" sz="2200" dirty="0"/>
              <a:t>?</a:t>
            </a:r>
          </a:p>
          <a:p>
            <a:pPr lvl="1"/>
            <a:r>
              <a:rPr lang="en-GB" sz="2200" dirty="0"/>
              <a:t>Do the requirements provide an </a:t>
            </a:r>
            <a:r>
              <a:rPr lang="en-GB" sz="2200" dirty="0">
                <a:solidFill>
                  <a:srgbClr val="7030A0"/>
                </a:solidFill>
              </a:rPr>
              <a:t>adequate basis for design and test</a:t>
            </a:r>
            <a:r>
              <a:rPr lang="en-GB" sz="2200" dirty="0"/>
              <a:t>?</a:t>
            </a:r>
          </a:p>
          <a:p>
            <a:pPr lvl="1"/>
            <a:r>
              <a:rPr lang="en-GB" sz="2200" dirty="0"/>
              <a:t>Is the </a:t>
            </a:r>
            <a:r>
              <a:rPr lang="en-GB" sz="2200" dirty="0">
                <a:solidFill>
                  <a:srgbClr val="7030A0"/>
                </a:solidFill>
              </a:rPr>
              <a:t>implementation priority </a:t>
            </a:r>
            <a:r>
              <a:rPr lang="en-GB" sz="2200" dirty="0"/>
              <a:t>of each requirements included?</a:t>
            </a:r>
          </a:p>
          <a:p>
            <a:pPr lvl="1"/>
            <a:r>
              <a:rPr lang="en-GB" sz="2200" dirty="0"/>
              <a:t>Is each requirements in </a:t>
            </a:r>
            <a:r>
              <a:rPr lang="en-GB" sz="2200" dirty="0">
                <a:solidFill>
                  <a:srgbClr val="7030A0"/>
                </a:solidFill>
              </a:rPr>
              <a:t>scope</a:t>
            </a:r>
            <a:r>
              <a:rPr lang="en-GB" sz="2200" dirty="0"/>
              <a:t> for the project release, or</a:t>
            </a:r>
            <a:r>
              <a:rPr lang="en-GB" sz="2200" dirty="0">
                <a:solidFill>
                  <a:srgbClr val="7030A0"/>
                </a:solidFill>
              </a:rPr>
              <a:t> iteration</a:t>
            </a:r>
            <a:r>
              <a:rPr lang="en-GB" sz="2200" dirty="0"/>
              <a:t>?</a:t>
            </a:r>
          </a:p>
          <a:p>
            <a:pPr lvl="1"/>
            <a:r>
              <a:rPr lang="en-GB" sz="2200" dirty="0"/>
              <a:t>Is the requirements </a:t>
            </a:r>
            <a:r>
              <a:rPr lang="en-GB" sz="2200" dirty="0">
                <a:solidFill>
                  <a:srgbClr val="7030A0"/>
                </a:solidFill>
              </a:rPr>
              <a:t>necessary for the product</a:t>
            </a:r>
            <a:r>
              <a:rPr lang="en-GB" sz="2200" dirty="0"/>
              <a:t>?</a:t>
            </a:r>
          </a:p>
        </p:txBody>
      </p:sp>
      <p:sp>
        <p:nvSpPr>
          <p:cNvPr id="4" name="Content Placeholder 2">
            <a:extLst>
              <a:ext uri="{FF2B5EF4-FFF2-40B4-BE49-F238E27FC236}">
                <a16:creationId xmlns:a16="http://schemas.microsoft.com/office/drawing/2014/main" id="{44269767-C6ED-445F-882D-045C550D6625}"/>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5" name="Slide Number Placeholder 3">
            <a:extLst>
              <a:ext uri="{FF2B5EF4-FFF2-40B4-BE49-F238E27FC236}">
                <a16:creationId xmlns:a16="http://schemas.microsoft.com/office/drawing/2014/main" id="{E32C77AC-8F9E-46FB-98C2-D83C9A2F040B}"/>
              </a:ext>
            </a:extLst>
          </p:cNvPr>
          <p:cNvSpPr txBox="1">
            <a:spLocks/>
          </p:cNvSpPr>
          <p:nvPr/>
        </p:nvSpPr>
        <p:spPr>
          <a:xfrm rot="5400000">
            <a:off x="11131997"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80861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480450"/>
            <a:ext cx="11029950" cy="566686"/>
          </a:xfrm>
        </p:spPr>
        <p:txBody>
          <a:bodyPr/>
          <a:lstStyle/>
          <a:p>
            <a:pPr algn="ctr"/>
            <a:r>
              <a:rPr lang="en-GB" dirty="0">
                <a:solidFill>
                  <a:srgbClr val="0070C0"/>
                </a:solidFill>
              </a:rPr>
              <a:t>Defect checklist</a:t>
            </a:r>
          </a:p>
        </p:txBody>
      </p:sp>
      <p:sp>
        <p:nvSpPr>
          <p:cNvPr id="3" name="Content Placeholder 2"/>
          <p:cNvSpPr>
            <a:spLocks noGrp="1"/>
          </p:cNvSpPr>
          <p:nvPr>
            <p:ph idx="4294967295"/>
          </p:nvPr>
        </p:nvSpPr>
        <p:spPr>
          <a:xfrm>
            <a:off x="604683" y="1268361"/>
            <a:ext cx="11029950" cy="4616245"/>
          </a:xfrm>
        </p:spPr>
        <p:txBody>
          <a:bodyPr>
            <a:normAutofit/>
          </a:bodyPr>
          <a:lstStyle/>
          <a:p>
            <a:pPr>
              <a:buNone/>
            </a:pPr>
            <a:r>
              <a:rPr lang="en-GB" sz="2200" dirty="0">
                <a:solidFill>
                  <a:srgbClr val="C00000"/>
                </a:solidFill>
              </a:rPr>
              <a:t>Correctness</a:t>
            </a:r>
          </a:p>
          <a:p>
            <a:pPr lvl="1"/>
            <a:r>
              <a:rPr lang="en-GB" sz="2200" dirty="0"/>
              <a:t>Do any </a:t>
            </a:r>
            <a:r>
              <a:rPr lang="en-GB" sz="2200" dirty="0">
                <a:solidFill>
                  <a:srgbClr val="7030A0"/>
                </a:solidFill>
              </a:rPr>
              <a:t>requirements conflict </a:t>
            </a:r>
            <a:r>
              <a:rPr lang="en-GB" sz="2200" dirty="0"/>
              <a:t>with or </a:t>
            </a:r>
            <a:r>
              <a:rPr lang="en-GB" sz="2200" dirty="0">
                <a:solidFill>
                  <a:srgbClr val="7030A0"/>
                </a:solidFill>
              </a:rPr>
              <a:t>duplicate</a:t>
            </a:r>
            <a:r>
              <a:rPr lang="en-GB" sz="2200" dirty="0"/>
              <a:t> other requirements?</a:t>
            </a:r>
          </a:p>
          <a:p>
            <a:pPr lvl="1"/>
            <a:r>
              <a:rPr lang="en-GB" sz="2200" dirty="0"/>
              <a:t>Is each requirement written in </a:t>
            </a:r>
            <a:r>
              <a:rPr lang="en-GB" sz="2200" dirty="0">
                <a:solidFill>
                  <a:srgbClr val="7030A0"/>
                </a:solidFill>
              </a:rPr>
              <a:t>clear, concise, unambiguous, and grammatically correct </a:t>
            </a:r>
            <a:r>
              <a:rPr lang="en-GB" sz="2200" dirty="0"/>
              <a:t>language?</a:t>
            </a:r>
          </a:p>
          <a:p>
            <a:pPr lvl="1"/>
            <a:r>
              <a:rPr lang="en-GB" sz="2200" dirty="0"/>
              <a:t>Are any specified </a:t>
            </a:r>
            <a:r>
              <a:rPr lang="en-GB" sz="2200" dirty="0">
                <a:solidFill>
                  <a:srgbClr val="7030A0"/>
                </a:solidFill>
              </a:rPr>
              <a:t>error messages clear and meaningful</a:t>
            </a:r>
            <a:r>
              <a:rPr lang="en-GB" sz="2200" dirty="0"/>
              <a:t>?</a:t>
            </a:r>
          </a:p>
          <a:p>
            <a:pPr lvl="1"/>
            <a:r>
              <a:rPr lang="en-GB" sz="2200" dirty="0"/>
              <a:t>Are the </a:t>
            </a:r>
            <a:r>
              <a:rPr lang="en-GB" sz="2200" dirty="0">
                <a:solidFill>
                  <a:srgbClr val="7030A0"/>
                </a:solidFill>
              </a:rPr>
              <a:t>requirements</a:t>
            </a:r>
            <a:r>
              <a:rPr lang="en-GB" sz="2200" dirty="0"/>
              <a:t> technically </a:t>
            </a:r>
            <a:r>
              <a:rPr lang="en-GB" sz="2200" dirty="0">
                <a:solidFill>
                  <a:srgbClr val="7030A0"/>
                </a:solidFill>
              </a:rPr>
              <a:t>feasible and implementable </a:t>
            </a:r>
            <a:r>
              <a:rPr lang="en-GB" sz="2200" dirty="0"/>
              <a:t>within known constraints? </a:t>
            </a:r>
            <a:endParaRPr lang="en-GB" sz="2200" dirty="0">
              <a:solidFill>
                <a:srgbClr val="C00000"/>
              </a:solidFill>
            </a:endParaRPr>
          </a:p>
          <a:p>
            <a:pPr>
              <a:buNone/>
            </a:pPr>
            <a:r>
              <a:rPr lang="en-GB" sz="2200" dirty="0">
                <a:solidFill>
                  <a:srgbClr val="C00000"/>
                </a:solidFill>
              </a:rPr>
              <a:t>Quality Attributes</a:t>
            </a:r>
          </a:p>
          <a:p>
            <a:pPr lvl="1"/>
            <a:r>
              <a:rPr lang="en-GB" sz="2200" dirty="0"/>
              <a:t>Are all the quality attributes objectives properly specified and documented also quantified with the </a:t>
            </a:r>
            <a:r>
              <a:rPr lang="en-GB" sz="2200" dirty="0">
                <a:solidFill>
                  <a:srgbClr val="7030A0"/>
                </a:solidFill>
              </a:rPr>
              <a:t>acceptable trade-offs specified</a:t>
            </a:r>
            <a:r>
              <a:rPr lang="en-GB" sz="2200" dirty="0"/>
              <a:t>?</a:t>
            </a:r>
          </a:p>
          <a:p>
            <a:pPr lvl="1"/>
            <a:r>
              <a:rPr lang="en-GB" sz="2200" dirty="0"/>
              <a:t>Are all the quality requirements </a:t>
            </a:r>
            <a:r>
              <a:rPr lang="en-GB" sz="2200" dirty="0">
                <a:solidFill>
                  <a:srgbClr val="7030A0"/>
                </a:solidFill>
              </a:rPr>
              <a:t>measurable and verifiable</a:t>
            </a:r>
            <a:r>
              <a:rPr lang="en-GB" sz="2200" dirty="0"/>
              <a:t>?</a:t>
            </a:r>
            <a:endParaRPr lang="en-GB" sz="2000" dirty="0"/>
          </a:p>
        </p:txBody>
      </p:sp>
      <p:sp>
        <p:nvSpPr>
          <p:cNvPr id="4" name="Content Placeholder 2">
            <a:extLst>
              <a:ext uri="{FF2B5EF4-FFF2-40B4-BE49-F238E27FC236}">
                <a16:creationId xmlns:a16="http://schemas.microsoft.com/office/drawing/2014/main" id="{06F0E617-1D7B-4E16-896A-9DC7686DA34C}"/>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5" name="Slide Number Placeholder 3">
            <a:extLst>
              <a:ext uri="{FF2B5EF4-FFF2-40B4-BE49-F238E27FC236}">
                <a16:creationId xmlns:a16="http://schemas.microsoft.com/office/drawing/2014/main" id="{AACB91AF-EBCA-4612-8D87-366BA5FE75EA}"/>
              </a:ext>
            </a:extLst>
          </p:cNvPr>
          <p:cNvSpPr txBox="1">
            <a:spLocks/>
          </p:cNvSpPr>
          <p:nvPr/>
        </p:nvSpPr>
        <p:spPr>
          <a:xfrm rot="5400000">
            <a:off x="11131997"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882364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review tips</a:t>
            </a:r>
          </a:p>
        </p:txBody>
      </p:sp>
      <p:sp>
        <p:nvSpPr>
          <p:cNvPr id="3" name="Content Placeholder 2"/>
          <p:cNvSpPr>
            <a:spLocks noGrp="1"/>
          </p:cNvSpPr>
          <p:nvPr>
            <p:ph idx="1"/>
          </p:nvPr>
        </p:nvSpPr>
        <p:spPr>
          <a:xfrm>
            <a:off x="354715" y="2080250"/>
            <a:ext cx="11650471" cy="4087782"/>
          </a:xfrm>
        </p:spPr>
        <p:txBody>
          <a:bodyPr>
            <a:noAutofit/>
          </a:bodyPr>
          <a:lstStyle/>
          <a:p>
            <a:r>
              <a:rPr lang="en-GB" sz="2200" dirty="0">
                <a:solidFill>
                  <a:srgbClr val="C00000"/>
                </a:solidFill>
              </a:rPr>
              <a:t>Plan the examination </a:t>
            </a:r>
            <a:r>
              <a:rPr lang="en-GB" sz="2200" dirty="0"/>
              <a:t>– focus on specific section of document rather read the whole</a:t>
            </a:r>
          </a:p>
          <a:p>
            <a:r>
              <a:rPr lang="en-GB" sz="2200" dirty="0">
                <a:solidFill>
                  <a:srgbClr val="C00000"/>
                </a:solidFill>
              </a:rPr>
              <a:t>Start early </a:t>
            </a:r>
            <a:r>
              <a:rPr lang="en-GB" sz="2200" dirty="0"/>
              <a:t>– detecting major defect early</a:t>
            </a:r>
          </a:p>
          <a:p>
            <a:r>
              <a:rPr lang="en-GB" sz="2200" dirty="0">
                <a:solidFill>
                  <a:srgbClr val="C00000"/>
                </a:solidFill>
              </a:rPr>
              <a:t>Allocate sufficient time </a:t>
            </a:r>
            <a:r>
              <a:rPr lang="en-GB" sz="2200" dirty="0"/>
              <a:t>– specific hours in calendar time besides other tasks </a:t>
            </a:r>
          </a:p>
          <a:p>
            <a:r>
              <a:rPr lang="en-GB" sz="2200" dirty="0">
                <a:solidFill>
                  <a:srgbClr val="C00000"/>
                </a:solidFill>
              </a:rPr>
              <a:t>Provide context </a:t>
            </a:r>
            <a:r>
              <a:rPr lang="en-GB" sz="2200" dirty="0"/>
              <a:t>– give reviewers </a:t>
            </a:r>
            <a:r>
              <a:rPr lang="en-GB" sz="2200" dirty="0">
                <a:solidFill>
                  <a:srgbClr val="7030A0"/>
                </a:solidFill>
              </a:rPr>
              <a:t>context</a:t>
            </a:r>
            <a:r>
              <a:rPr lang="en-GB" sz="2200" dirty="0"/>
              <a:t> for the document if they are not working on the same project</a:t>
            </a:r>
          </a:p>
          <a:p>
            <a:r>
              <a:rPr lang="en-GB" sz="2200" dirty="0">
                <a:solidFill>
                  <a:srgbClr val="C00000"/>
                </a:solidFill>
              </a:rPr>
              <a:t>Set review scope </a:t>
            </a:r>
            <a:r>
              <a:rPr lang="en-GB" sz="2200" dirty="0"/>
              <a:t>– tell reviewers what material to examine, where to focus their attention, </a:t>
            </a:r>
            <a:br>
              <a:rPr lang="en-GB" sz="2200" dirty="0"/>
            </a:br>
            <a:r>
              <a:rPr lang="en-GB" sz="2200" dirty="0"/>
              <a:t>and what issue to look for</a:t>
            </a:r>
          </a:p>
          <a:p>
            <a:r>
              <a:rPr lang="en-GB" sz="2200" dirty="0">
                <a:solidFill>
                  <a:srgbClr val="C00000"/>
                </a:solidFill>
              </a:rPr>
              <a:t>Limit re-reviews </a:t>
            </a:r>
            <a:r>
              <a:rPr lang="en-GB" sz="2200" dirty="0"/>
              <a:t>– don’t ask anyone to review the same material </a:t>
            </a:r>
            <a:r>
              <a:rPr lang="en-GB" sz="2200" dirty="0">
                <a:solidFill>
                  <a:srgbClr val="7030A0"/>
                </a:solidFill>
              </a:rPr>
              <a:t>more than three times</a:t>
            </a:r>
          </a:p>
          <a:p>
            <a:r>
              <a:rPr lang="en-GB" sz="2200" dirty="0">
                <a:solidFill>
                  <a:srgbClr val="C00000"/>
                </a:solidFill>
              </a:rPr>
              <a:t>Prioritize review areas </a:t>
            </a:r>
            <a:r>
              <a:rPr lang="en-GB" sz="2200" dirty="0"/>
              <a:t>– prioritize for review those portions of the requirements that are of risk</a:t>
            </a:r>
            <a:br>
              <a:rPr lang="en-GB" sz="2200" dirty="0"/>
            </a:br>
            <a:r>
              <a:rPr lang="en-GB" sz="2200" dirty="0"/>
              <a:t>or have functionality that will be used frequently</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32084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Requirements review challenges</a:t>
            </a:r>
          </a:p>
        </p:txBody>
      </p:sp>
      <p:sp>
        <p:nvSpPr>
          <p:cNvPr id="3" name="Content Placeholder 2"/>
          <p:cNvSpPr>
            <a:spLocks noGrp="1"/>
          </p:cNvSpPr>
          <p:nvPr>
            <p:ph idx="1"/>
          </p:nvPr>
        </p:nvSpPr>
        <p:spPr/>
        <p:txBody>
          <a:bodyPr/>
          <a:lstStyle/>
          <a:p>
            <a:r>
              <a:rPr lang="en-GB" sz="2200" dirty="0"/>
              <a:t>Large requirements documents</a:t>
            </a:r>
          </a:p>
          <a:p>
            <a:r>
              <a:rPr lang="en-GB" sz="2200" dirty="0"/>
              <a:t>Large inspection teams</a:t>
            </a:r>
          </a:p>
          <a:p>
            <a:r>
              <a:rPr lang="en-GB" sz="2200" dirty="0"/>
              <a:t>Geographically separated reviewers</a:t>
            </a:r>
          </a:p>
          <a:p>
            <a:r>
              <a:rPr lang="en-GB" sz="2200" dirty="0"/>
              <a:t>Unprepared reviewers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291289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Prototyping in requirements validation</a:t>
            </a:r>
          </a:p>
        </p:txBody>
      </p:sp>
      <p:sp>
        <p:nvSpPr>
          <p:cNvPr id="3" name="Content Placeholder 2"/>
          <p:cNvSpPr>
            <a:spLocks noGrp="1"/>
          </p:cNvSpPr>
          <p:nvPr>
            <p:ph idx="1"/>
          </p:nvPr>
        </p:nvSpPr>
        <p:spPr/>
        <p:txBody>
          <a:bodyPr>
            <a:normAutofit/>
          </a:bodyPr>
          <a:lstStyle/>
          <a:p>
            <a:r>
              <a:rPr lang="en-GB" sz="2200" dirty="0"/>
              <a:t>Prototypes are validation tools that make the requirements real</a:t>
            </a:r>
          </a:p>
          <a:p>
            <a:r>
              <a:rPr lang="en-GB" sz="2200" dirty="0"/>
              <a:t>All kinds of prototypes allow you to find missing requirements before more expensive activities like development and testing take place</a:t>
            </a:r>
          </a:p>
          <a:p>
            <a:r>
              <a:rPr lang="en-GB" sz="2200" dirty="0"/>
              <a:t>Prototypes also help confirm that stakeholders have a shared understanding of the requirements</a:t>
            </a:r>
          </a:p>
          <a:p>
            <a:r>
              <a:rPr lang="en-GB" sz="2200" dirty="0"/>
              <a:t>Proof-of-concept prototypes can demonstrate that the requirements are feasible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393199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Requirements</a:t>
            </a:r>
            <a:endParaRPr lang="en-GB" dirty="0"/>
          </a:p>
        </p:txBody>
      </p:sp>
      <p:pic>
        <p:nvPicPr>
          <p:cNvPr id="5" name="Picture 4"/>
          <p:cNvPicPr>
            <a:picLocks noChangeAspect="1"/>
          </p:cNvPicPr>
          <p:nvPr/>
        </p:nvPicPr>
        <p:blipFill>
          <a:blip r:embed="rId2"/>
          <a:stretch>
            <a:fillRect/>
          </a:stretch>
        </p:blipFill>
        <p:spPr>
          <a:xfrm>
            <a:off x="581192" y="1854574"/>
            <a:ext cx="8163901" cy="3936516"/>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http://cdn2.softwaretestinghelp.com/wp-content/qa/uploads/2012/12/Test-case-examp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513" y="2036581"/>
            <a:ext cx="5435295" cy="34498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568719D-1504-4DF2-85BE-D5725F9E3ACB}"/>
              </a:ext>
            </a:extLst>
          </p:cNvPr>
          <p:cNvSpPr/>
          <p:nvPr/>
        </p:nvSpPr>
        <p:spPr>
          <a:xfrm>
            <a:off x="1074056" y="6095778"/>
            <a:ext cx="10536751" cy="400110"/>
          </a:xfrm>
          <a:prstGeom prst="rect">
            <a:avLst/>
          </a:prstGeom>
        </p:spPr>
        <p:txBody>
          <a:bodyPr wrap="square">
            <a:spAutoFit/>
          </a:bodyPr>
          <a:lstStyle/>
          <a:p>
            <a:pPr marL="285750" indent="-285750">
              <a:buFont typeface="Wingdings" panose="05000000000000000000" pitchFamily="2" charset="2"/>
              <a:buChar char="q"/>
            </a:pPr>
            <a:r>
              <a:rPr lang="en-GB" sz="2000" dirty="0"/>
              <a:t> </a:t>
            </a:r>
            <a:r>
              <a:rPr lang="en-GB" sz="2000" dirty="0">
                <a:solidFill>
                  <a:srgbClr val="FF0000"/>
                </a:solidFill>
              </a:rPr>
              <a:t>Which is better?</a:t>
            </a:r>
            <a:r>
              <a:rPr lang="en-GB" sz="2000" dirty="0"/>
              <a:t> identify errors by RA vs. tester identify errors</a:t>
            </a:r>
          </a:p>
        </p:txBody>
      </p:sp>
    </p:spTree>
    <p:extLst>
      <p:ext uri="{BB962C8B-B14F-4D97-AF65-F5344CB8AC3E}">
        <p14:creationId xmlns:p14="http://schemas.microsoft.com/office/powerpoint/2010/main" val="292786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Acceptance criteria</a:t>
            </a:r>
          </a:p>
        </p:txBody>
      </p:sp>
      <p:sp>
        <p:nvSpPr>
          <p:cNvPr id="3" name="Content Placeholder 2"/>
          <p:cNvSpPr>
            <a:spLocks noGrp="1"/>
          </p:cNvSpPr>
          <p:nvPr>
            <p:ph idx="1"/>
          </p:nvPr>
        </p:nvSpPr>
        <p:spPr>
          <a:xfrm>
            <a:off x="331305" y="2087731"/>
            <a:ext cx="11173485" cy="4405834"/>
          </a:xfrm>
        </p:spPr>
        <p:txBody>
          <a:bodyPr>
            <a:noAutofit/>
          </a:bodyPr>
          <a:lstStyle/>
          <a:p>
            <a:pPr lvl="1"/>
            <a:r>
              <a:rPr lang="en-GB" sz="2200" dirty="0"/>
              <a:t>Specific high-priority functionality that must be present and operating properly before the product could be accepted and used</a:t>
            </a:r>
          </a:p>
          <a:p>
            <a:pPr lvl="1"/>
            <a:r>
              <a:rPr lang="en-GB" sz="2200" dirty="0"/>
              <a:t>Essential non-functional criteria or quality metrics that must be satisfied</a:t>
            </a:r>
          </a:p>
          <a:p>
            <a:pPr lvl="1"/>
            <a:r>
              <a:rPr lang="en-GB" sz="2200" dirty="0"/>
              <a:t>Remaining major open issues and defects are resolved</a:t>
            </a:r>
          </a:p>
          <a:p>
            <a:pPr lvl="1"/>
            <a:r>
              <a:rPr lang="en-GB" sz="2200" dirty="0"/>
              <a:t>Specific legal, regulatory, or contractual conditions are fully satisfied</a:t>
            </a:r>
          </a:p>
          <a:p>
            <a:pPr lvl="1"/>
            <a:r>
              <a:rPr lang="en-GB" sz="2200" dirty="0"/>
              <a:t>Supporting transition, infrastructure, or other project requirements (e.g. training materials) are available</a:t>
            </a:r>
          </a:p>
          <a:p>
            <a:pPr marL="324000" lvl="1" indent="0">
              <a:buNone/>
            </a:pPr>
            <a:r>
              <a:rPr lang="en-GB" sz="2000" b="1" dirty="0">
                <a:solidFill>
                  <a:srgbClr val="C00000"/>
                </a:solidFill>
              </a:rPr>
              <a:t>ACCEPTANCE TESTS</a:t>
            </a:r>
          </a:p>
          <a:p>
            <a:pPr lvl="1"/>
            <a:r>
              <a:rPr lang="en-GB" sz="2200" dirty="0"/>
              <a:t>Focus on testing the normal flows of the use cases and their corresponding exceptions, devoting less attention to the less frequently used alternative flows</a:t>
            </a:r>
          </a:p>
          <a:p>
            <a:pPr lvl="1"/>
            <a:endParaRPr lang="en-GB" sz="2200" dirty="0"/>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526489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Requirements</a:t>
            </a:r>
            <a:endParaRPr lang="en-GB"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pic>
        <p:nvPicPr>
          <p:cNvPr id="5" name="Picture 4"/>
          <p:cNvPicPr>
            <a:picLocks noChangeAspect="1"/>
          </p:cNvPicPr>
          <p:nvPr/>
        </p:nvPicPr>
        <p:blipFill>
          <a:blip r:embed="rId2"/>
          <a:stretch>
            <a:fillRect/>
          </a:stretch>
        </p:blipFill>
        <p:spPr>
          <a:xfrm>
            <a:off x="464999" y="1814732"/>
            <a:ext cx="11140847" cy="4600613"/>
          </a:xfrm>
          <a:prstGeom prst="rect">
            <a:avLst/>
          </a:prstGeom>
        </p:spPr>
      </p:pic>
      <p:sp>
        <p:nvSpPr>
          <p:cNvPr id="6"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7902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Mock-ups</a:t>
            </a:r>
          </a:p>
        </p:txBody>
      </p:sp>
      <p:sp>
        <p:nvSpPr>
          <p:cNvPr id="3" name="Content Placeholder 2"/>
          <p:cNvSpPr>
            <a:spLocks noGrp="1"/>
          </p:cNvSpPr>
          <p:nvPr>
            <p:ph idx="1"/>
          </p:nvPr>
        </p:nvSpPr>
        <p:spPr>
          <a:xfrm>
            <a:off x="581193" y="2251766"/>
            <a:ext cx="11029615" cy="3791226"/>
          </a:xfrm>
        </p:spPr>
        <p:txBody>
          <a:bodyPr>
            <a:noAutofit/>
          </a:bodyPr>
          <a:lstStyle/>
          <a:p>
            <a:pPr>
              <a:buFont typeface="Wingdings" pitchFamily="2" charset="2"/>
              <a:buChar char="q"/>
            </a:pPr>
            <a:r>
              <a:rPr lang="en-GB" sz="2200" dirty="0"/>
              <a:t>A mock-up is also called a </a:t>
            </a:r>
            <a:r>
              <a:rPr lang="en-GB" sz="2200" i="1" dirty="0"/>
              <a:t>horizontal prototype </a:t>
            </a:r>
            <a:r>
              <a:rPr lang="en-GB" sz="2200" dirty="0"/>
              <a:t>(User interface Design) </a:t>
            </a:r>
          </a:p>
          <a:p>
            <a:pPr lvl="1"/>
            <a:r>
              <a:rPr lang="en-GB" sz="2200" dirty="0"/>
              <a:t>Such a prototype focuses on a portion of the user interface; it doesn’t design into all the architectural layers or into detailed functionality</a:t>
            </a:r>
          </a:p>
          <a:p>
            <a:pPr lvl="1"/>
            <a:r>
              <a:rPr lang="en-GB" sz="2200" dirty="0"/>
              <a:t>This type of prototype lets you explore some specific behaviours of the intended system, with the goal of refining the requirements</a:t>
            </a:r>
          </a:p>
          <a:p>
            <a:pPr lvl="1"/>
            <a:r>
              <a:rPr lang="en-GB" sz="2200" dirty="0"/>
              <a:t>User Interface (UI) – how the software looks (colour, font size, etc.)</a:t>
            </a:r>
          </a:p>
          <a:p>
            <a:pPr lvl="1"/>
            <a:r>
              <a:rPr lang="en-GB" sz="2200" dirty="0"/>
              <a:t>User Experience (UX) – how easy it is to the user to use (e.g. it is easier to find login function in the top right corner as we are familiar with other software)</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BB82B173-B7BC-47FC-831A-773C273B3E8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7447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reuse requirements?</a:t>
            </a:r>
          </a:p>
        </p:txBody>
      </p:sp>
      <p:sp>
        <p:nvSpPr>
          <p:cNvPr id="3" name="Content Placeholder 2"/>
          <p:cNvSpPr>
            <a:spLocks noGrp="1"/>
          </p:cNvSpPr>
          <p:nvPr>
            <p:ph idx="1"/>
          </p:nvPr>
        </p:nvSpPr>
        <p:spPr>
          <a:xfrm>
            <a:off x="471408" y="1999585"/>
            <a:ext cx="11294770" cy="4493979"/>
          </a:xfrm>
        </p:spPr>
        <p:txBody>
          <a:bodyPr>
            <a:noAutofit/>
          </a:bodyPr>
          <a:lstStyle/>
          <a:p>
            <a:r>
              <a:rPr lang="en-US" sz="2200" dirty="0"/>
              <a:t>Faster delivery &amp; Higher team productivity</a:t>
            </a:r>
          </a:p>
          <a:p>
            <a:r>
              <a:rPr lang="en-US" sz="2200" dirty="0"/>
              <a:t>Fewer defects &amp; Lower development costs</a:t>
            </a:r>
          </a:p>
          <a:p>
            <a:r>
              <a:rPr lang="en-US" sz="2200" dirty="0"/>
              <a:t>Reduced rework &amp; Save review time</a:t>
            </a:r>
          </a:p>
          <a:p>
            <a:r>
              <a:rPr lang="en-US" sz="2200" dirty="0"/>
              <a:t>Accelerate the approval cycle</a:t>
            </a:r>
          </a:p>
          <a:p>
            <a:r>
              <a:rPr lang="en-US" sz="2200" dirty="0"/>
              <a:t>Speed up other project activities, such as testing</a:t>
            </a:r>
          </a:p>
          <a:p>
            <a:r>
              <a:rPr lang="en-US" sz="2200" dirty="0"/>
              <a:t>Improve your ability to estimate implementation effort if you have data available from implementing the same requirements on a previous project</a:t>
            </a:r>
          </a:p>
          <a:p>
            <a:pPr marL="306000" lvl="1"/>
            <a:r>
              <a:rPr lang="en-US" sz="2200" dirty="0"/>
              <a:t>Improve functional consistency across related members of a product line or among a set of business applications (</a:t>
            </a:r>
            <a:r>
              <a:rPr lang="en-GB" sz="2200" dirty="0"/>
              <a:t>a set of products in a family is called software product line)</a:t>
            </a:r>
            <a:endParaRPr lang="en-US" sz="2200" dirty="0"/>
          </a:p>
          <a:p>
            <a:r>
              <a:rPr lang="en-US" sz="2200" dirty="0"/>
              <a:t>Saves time for stakeholders, who then will not need to specify similar requirements repeatedly</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209019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Dimensions of requirements reuse</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ph idx="1"/>
          </p:nvPr>
        </p:nvSpPr>
        <p:spPr>
          <a:xfrm>
            <a:off x="689113" y="2145360"/>
            <a:ext cx="11054272" cy="4202432"/>
          </a:xfrm>
        </p:spPr>
        <p:txBody>
          <a:bodyPr>
            <a:noAutofit/>
          </a:bodyPr>
          <a:lstStyle/>
          <a:p>
            <a:pPr marL="0" indent="0">
              <a:buNone/>
            </a:pPr>
            <a:r>
              <a:rPr lang="en-US" sz="2000" dirty="0">
                <a:solidFill>
                  <a:srgbClr val="C00000"/>
                </a:solidFill>
              </a:rPr>
              <a:t>Extend of Reuse</a:t>
            </a:r>
          </a:p>
          <a:p>
            <a:r>
              <a:rPr lang="en-US" sz="2000" dirty="0"/>
              <a:t>Individual requirements statement</a:t>
            </a:r>
          </a:p>
          <a:p>
            <a:r>
              <a:rPr lang="en-US" sz="2000" dirty="0"/>
              <a:t>A set of requirements and their associated design, code, and test elements</a:t>
            </a:r>
          </a:p>
          <a:p>
            <a:pPr marL="0" indent="0">
              <a:buNone/>
            </a:pPr>
            <a:r>
              <a:rPr lang="en-US" sz="2000" dirty="0">
                <a:solidFill>
                  <a:srgbClr val="C00000"/>
                </a:solidFill>
              </a:rPr>
              <a:t>Extent of Modification</a:t>
            </a:r>
          </a:p>
          <a:p>
            <a:r>
              <a:rPr lang="en-US" sz="2000" dirty="0"/>
              <a:t>Associated requirements attributes (priority, rationale, origin, etc.)</a:t>
            </a:r>
          </a:p>
          <a:p>
            <a:r>
              <a:rPr lang="en-US" sz="2000" dirty="0"/>
              <a:t>Related information (test, design, constraints, data definition, etc.)</a:t>
            </a:r>
          </a:p>
          <a:p>
            <a:pPr marL="0" indent="0">
              <a:buNone/>
            </a:pPr>
            <a:r>
              <a:rPr lang="en-US" sz="2000" dirty="0">
                <a:solidFill>
                  <a:srgbClr val="C00000"/>
                </a:solidFill>
              </a:rPr>
              <a:t>Reuse Mechanism</a:t>
            </a:r>
          </a:p>
          <a:p>
            <a:r>
              <a:rPr lang="en-US" sz="2000" dirty="0"/>
              <a:t>Copy-and-paste from another specification</a:t>
            </a:r>
          </a:p>
          <a:p>
            <a:r>
              <a:rPr lang="en-US" sz="2000" dirty="0"/>
              <a:t>Copy from a library of reusable requirements</a:t>
            </a:r>
          </a:p>
        </p:txBody>
      </p:sp>
    </p:spTree>
    <p:extLst>
      <p:ext uri="{BB962C8B-B14F-4D97-AF65-F5344CB8AC3E}">
        <p14:creationId xmlns:p14="http://schemas.microsoft.com/office/powerpoint/2010/main" val="1964856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Evolution</a:t>
            </a:r>
            <a:endParaRPr lang="en-GB" dirty="0"/>
          </a:p>
        </p:txBody>
      </p:sp>
      <p:pic>
        <p:nvPicPr>
          <p:cNvPr id="5" name="Picture 4"/>
          <p:cNvPicPr>
            <a:picLocks noChangeAspect="1"/>
          </p:cNvPicPr>
          <p:nvPr/>
        </p:nvPicPr>
        <p:blipFill>
          <a:blip r:embed="rId2"/>
          <a:stretch>
            <a:fillRect/>
          </a:stretch>
        </p:blipFill>
        <p:spPr>
          <a:xfrm>
            <a:off x="1732045" y="1921449"/>
            <a:ext cx="8727908" cy="4399813"/>
          </a:xfrm>
          <a:prstGeom prst="rect">
            <a:avLst/>
          </a:prstGeom>
        </p:spPr>
      </p:pic>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630599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patterns</a:t>
            </a:r>
          </a:p>
        </p:txBody>
      </p:sp>
      <p:sp>
        <p:nvSpPr>
          <p:cNvPr id="3" name="Content Placeholder 2"/>
          <p:cNvSpPr>
            <a:spLocks noGrp="1"/>
          </p:cNvSpPr>
          <p:nvPr>
            <p:ph idx="1"/>
          </p:nvPr>
        </p:nvSpPr>
        <p:spPr>
          <a:xfrm>
            <a:off x="464097" y="2242067"/>
            <a:ext cx="11263805" cy="2639650"/>
          </a:xfrm>
        </p:spPr>
        <p:txBody>
          <a:bodyPr>
            <a:noAutofit/>
          </a:bodyPr>
          <a:lstStyle/>
          <a:p>
            <a:pPr>
              <a:buFont typeface="Wingdings" panose="05000000000000000000" pitchFamily="2" charset="2"/>
              <a:buChar char="§"/>
            </a:pPr>
            <a:r>
              <a:rPr lang="en-GB" sz="2200" dirty="0"/>
              <a:t>Guidance of writing requirements (situation to which it is applicable)</a:t>
            </a:r>
          </a:p>
          <a:p>
            <a:pPr>
              <a:buFont typeface="Wingdings" panose="05000000000000000000" pitchFamily="2" charset="2"/>
              <a:buChar char="§"/>
            </a:pPr>
            <a:r>
              <a:rPr lang="en-GB" sz="2200" dirty="0"/>
              <a:t>Content of the requirements (details modifications)</a:t>
            </a:r>
          </a:p>
          <a:p>
            <a:pPr>
              <a:buFont typeface="Wingdings" panose="05000000000000000000" pitchFamily="2" charset="2"/>
              <a:buChar char="§"/>
            </a:pPr>
            <a:r>
              <a:rPr lang="en-GB" sz="2200" dirty="0"/>
              <a:t>Template of requirements (fill in the blanks)</a:t>
            </a:r>
          </a:p>
          <a:p>
            <a:pPr>
              <a:buFont typeface="Wingdings" panose="05000000000000000000" pitchFamily="2" charset="2"/>
              <a:buChar char="§"/>
            </a:pPr>
            <a:r>
              <a:rPr lang="en-GB" sz="2200" dirty="0"/>
              <a:t>Example (illustrative requirements of this type) </a:t>
            </a:r>
          </a:p>
          <a:p>
            <a:pPr>
              <a:buFont typeface="Wingdings" panose="05000000000000000000" pitchFamily="2" charset="2"/>
              <a:buChar char="§"/>
            </a:pPr>
            <a:r>
              <a:rPr lang="en-GB" sz="2200" dirty="0"/>
              <a:t>Consideration for development and testing (factors for developer/tester to keep in mind)</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846980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 barriers</a:t>
            </a:r>
          </a:p>
        </p:txBody>
      </p:sp>
      <p:sp>
        <p:nvSpPr>
          <p:cNvPr id="3" name="Content Placeholder 2"/>
          <p:cNvSpPr>
            <a:spLocks noGrp="1"/>
          </p:cNvSpPr>
          <p:nvPr>
            <p:ph idx="1"/>
          </p:nvPr>
        </p:nvSpPr>
        <p:spPr>
          <a:xfrm>
            <a:off x="463826" y="2180496"/>
            <a:ext cx="11302352" cy="4379330"/>
          </a:xfrm>
        </p:spPr>
        <p:txBody>
          <a:bodyPr>
            <a:noAutofit/>
          </a:bodyPr>
          <a:lstStyle/>
          <a:p>
            <a:pPr>
              <a:buFont typeface="Wingdings" pitchFamily="2" charset="2"/>
              <a:buChar char="q"/>
            </a:pPr>
            <a:r>
              <a:rPr lang="en-GB" sz="2000" dirty="0"/>
              <a:t>Missing or poor requirements</a:t>
            </a:r>
          </a:p>
          <a:p>
            <a:pPr>
              <a:buFont typeface="Wingdings" pitchFamily="2" charset="2"/>
              <a:buChar char="q"/>
            </a:pPr>
            <a:r>
              <a:rPr lang="en-GB" sz="2000" dirty="0"/>
              <a:t>NIH and NAH:</a:t>
            </a:r>
          </a:p>
          <a:p>
            <a:pPr lvl="1"/>
            <a:r>
              <a:rPr lang="en-GB" sz="2000" dirty="0"/>
              <a:t>NIH means “not invented here” – less effort need to write new requirements than to understand and fix existing generic requirements from other organizations.</a:t>
            </a:r>
          </a:p>
          <a:p>
            <a:pPr lvl="1"/>
            <a:r>
              <a:rPr lang="en-GB" sz="2000" dirty="0"/>
              <a:t>NAH, or “not applicable here”</a:t>
            </a:r>
          </a:p>
          <a:p>
            <a:pPr>
              <a:buFont typeface="Wingdings" pitchFamily="2" charset="2"/>
              <a:buChar char="q"/>
            </a:pPr>
            <a:r>
              <a:rPr lang="en-GB" sz="2000" dirty="0"/>
              <a:t>Writing style</a:t>
            </a:r>
          </a:p>
          <a:p>
            <a:pPr>
              <a:buFont typeface="Wingdings" pitchFamily="2" charset="2"/>
              <a:buChar char="q"/>
            </a:pPr>
            <a:r>
              <a:rPr lang="en-GB" sz="2000" dirty="0"/>
              <a:t>Inconsistent organization – organize the requirements in different ways:  product feature, process</a:t>
            </a:r>
          </a:p>
          <a:p>
            <a:pPr>
              <a:buFont typeface="Wingdings" pitchFamily="2" charset="2"/>
              <a:buChar char="q"/>
            </a:pPr>
            <a:r>
              <a:rPr lang="en-GB" sz="2000" dirty="0"/>
              <a:t>Project type – requirements that are tightly coupled to specific implementation environment or platform</a:t>
            </a:r>
          </a:p>
          <a:p>
            <a:pPr>
              <a:buFont typeface="Wingdings" pitchFamily="2" charset="2"/>
              <a:buChar char="q"/>
            </a:pPr>
            <a:r>
              <a:rPr lang="en-GB" sz="2000" dirty="0"/>
              <a:t>Ownership – copyright of intellectual properties of requirements in other system development</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369652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 success factors</a:t>
            </a:r>
          </a:p>
        </p:txBody>
      </p:sp>
      <p:sp>
        <p:nvSpPr>
          <p:cNvPr id="3" name="Content Placeholder 2"/>
          <p:cNvSpPr>
            <a:spLocks noGrp="1"/>
          </p:cNvSpPr>
          <p:nvPr>
            <p:ph idx="1"/>
          </p:nvPr>
        </p:nvSpPr>
        <p:spPr>
          <a:xfrm>
            <a:off x="510853" y="1983549"/>
            <a:ext cx="11029615" cy="4431319"/>
          </a:xfrm>
        </p:spPr>
        <p:txBody>
          <a:bodyPr>
            <a:noAutofit/>
          </a:bodyPr>
          <a:lstStyle/>
          <a:p>
            <a:pPr>
              <a:buFont typeface="Wingdings" pitchFamily="2" charset="2"/>
              <a:buChar char="q"/>
            </a:pPr>
            <a:r>
              <a:rPr lang="en-GB" sz="2000" dirty="0"/>
              <a:t>Repository</a:t>
            </a:r>
          </a:p>
          <a:p>
            <a:pPr lvl="1"/>
            <a:r>
              <a:rPr lang="en-GB" sz="2000" dirty="0"/>
              <a:t>A single network folder that contains previous requirements documents</a:t>
            </a:r>
          </a:p>
          <a:p>
            <a:pPr lvl="1"/>
            <a:r>
              <a:rPr lang="en-GB" sz="2000" dirty="0"/>
              <a:t>A collection of requirements stored in a requirements management tool that can be searched across projects</a:t>
            </a:r>
          </a:p>
          <a:p>
            <a:pPr lvl="1"/>
            <a:r>
              <a:rPr lang="en-GB" sz="2000" dirty="0"/>
              <a:t>A database that stores sets of requirements selected from projects for their reuse potential and enhanced with keywords to help future BAs know their origin, judge their suitability, and learn about their limitations</a:t>
            </a:r>
          </a:p>
          <a:p>
            <a:pPr>
              <a:buFont typeface="Wingdings" pitchFamily="2" charset="2"/>
              <a:buChar char="q"/>
            </a:pPr>
            <a:r>
              <a:rPr lang="en-GB" sz="2000" dirty="0"/>
              <a:t>Interactions – use traceability links in a tool to identify the dependencies of reusable requirements </a:t>
            </a:r>
          </a:p>
          <a:p>
            <a:pPr>
              <a:buFont typeface="Wingdings" pitchFamily="2" charset="2"/>
              <a:buChar char="q"/>
            </a:pPr>
            <a:r>
              <a:rPr lang="en-GB" sz="2000" dirty="0"/>
              <a:t>Terminology – establish common terminology in reusing requirements</a:t>
            </a:r>
          </a:p>
          <a:p>
            <a:pPr>
              <a:buFont typeface="Wingdings" pitchFamily="2" charset="2"/>
              <a:buChar char="q"/>
            </a:pPr>
            <a:r>
              <a:rPr lang="en-GB" sz="2000" dirty="0"/>
              <a:t>Organizational culture – encourage requirements reuse</a:t>
            </a:r>
          </a:p>
        </p:txBody>
      </p:sp>
      <p:sp>
        <p:nvSpPr>
          <p:cNvPr id="4"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811129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3" name="Content Placeholder 2"/>
          <p:cNvSpPr>
            <a:spLocks noGrp="1"/>
          </p:cNvSpPr>
          <p:nvPr>
            <p:ph idx="1"/>
          </p:nvPr>
        </p:nvSpPr>
        <p:spPr>
          <a:xfrm>
            <a:off x="581192" y="1894114"/>
            <a:ext cx="11029615" cy="1711235"/>
          </a:xfrm>
        </p:spPr>
        <p:txBody>
          <a:bodyPr>
            <a:noAutofit/>
          </a:bodyPr>
          <a:lstStyle/>
          <a:p>
            <a:r>
              <a:rPr lang="en-US" sz="2000" dirty="0" err="1"/>
              <a:t>Wiegers</a:t>
            </a:r>
            <a:r>
              <a:rPr lang="en-US" sz="2000" dirty="0"/>
              <a:t>, K., &amp; Beatty, J. (2013). </a:t>
            </a:r>
            <a:r>
              <a:rPr lang="en-US" sz="2000" i="1" dirty="0"/>
              <a:t>Software requirements</a:t>
            </a:r>
            <a:r>
              <a:rPr lang="en-US" sz="2000" dirty="0"/>
              <a:t>. Pearson Education.</a:t>
            </a:r>
          </a:p>
          <a:p>
            <a:r>
              <a:rPr lang="en-GB" sz="2000" dirty="0"/>
              <a:t>http://www.cs.ccsu.edu/~stan/classes/CS530/notes14/04-Requirements.html</a:t>
            </a:r>
          </a:p>
        </p:txBody>
      </p:sp>
      <p:sp>
        <p:nvSpPr>
          <p:cNvPr id="5" name="Slide Number Placeholder 3"/>
          <p:cNvSpPr txBox="1">
            <a:spLocks/>
          </p:cNvSpPr>
          <p:nvPr/>
        </p:nvSpPr>
        <p:spPr>
          <a:xfrm rot="16200000">
            <a:off x="11313649" y="998709"/>
            <a:ext cx="1115065" cy="319427"/>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b="1" dirty="0">
                <a:latin typeface="+mj-lt"/>
              </a:rPr>
              <a:t>Slide - 30</a:t>
            </a:r>
          </a:p>
        </p:txBody>
      </p:sp>
      <p:sp>
        <p:nvSpPr>
          <p:cNvPr id="6" name="Content Placeholder 2">
            <a:extLst>
              <a:ext uri="{FF2B5EF4-FFF2-40B4-BE49-F238E27FC236}">
                <a16:creationId xmlns:a16="http://schemas.microsoft.com/office/drawing/2014/main" id="{D970686C-F2E8-49C5-8F82-2A3F4B5D2B5A}"/>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728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Mock-ups</a:t>
            </a:r>
          </a:p>
        </p:txBody>
      </p:sp>
      <p:sp>
        <p:nvSpPr>
          <p:cNvPr id="3" name="Content Placeholder 2"/>
          <p:cNvSpPr>
            <a:spLocks noGrp="1"/>
          </p:cNvSpPr>
          <p:nvPr>
            <p:ph idx="1"/>
          </p:nvPr>
        </p:nvSpPr>
        <p:spPr>
          <a:xfrm>
            <a:off x="581192" y="2145747"/>
            <a:ext cx="11029615" cy="3857487"/>
          </a:xfrm>
        </p:spPr>
        <p:txBody>
          <a:bodyPr>
            <a:noAutofit/>
          </a:bodyPr>
          <a:lstStyle/>
          <a:p>
            <a:pPr>
              <a:buFont typeface="Wingdings" pitchFamily="2" charset="2"/>
              <a:buChar char="q"/>
            </a:pPr>
            <a:r>
              <a:rPr lang="en-GB" sz="2200" dirty="0"/>
              <a:t>The mock-up helps users judge whether a system based on the prototype will let them do  </a:t>
            </a:r>
            <a:br>
              <a:rPr lang="en-GB" sz="2200" dirty="0"/>
            </a:br>
            <a:r>
              <a:rPr lang="en-GB" sz="2200" dirty="0"/>
              <a:t> their job in a reasonable way</a:t>
            </a:r>
          </a:p>
          <a:p>
            <a:pPr>
              <a:buFont typeface="Wingdings" pitchFamily="2" charset="2"/>
              <a:buChar char="q"/>
            </a:pPr>
            <a:r>
              <a:rPr lang="en-GB" sz="2200" dirty="0"/>
              <a:t>A mock-up implies behaviour without actually implementing it</a:t>
            </a:r>
          </a:p>
          <a:p>
            <a:pPr>
              <a:buFont typeface="Wingdings" pitchFamily="2" charset="2"/>
              <a:buChar char="q"/>
            </a:pPr>
            <a:r>
              <a:rPr lang="en-GB" sz="2200" dirty="0"/>
              <a:t>Mock-ups can demonstrate the functional options the user will have available, the look and feel of the user interface (colours, layout, graphics, controls), and the navigation structure</a:t>
            </a:r>
          </a:p>
          <a:p>
            <a:pPr>
              <a:buFont typeface="Wingdings" pitchFamily="2" charset="2"/>
              <a:buChar char="q"/>
            </a:pPr>
            <a:r>
              <a:rPr lang="en-GB" sz="2200" dirty="0"/>
              <a:t>When working with a throwaway mock-up prototype, the user should focus on broad requirements and workflow issues without becoming distracted by the precise appearance</a:t>
            </a:r>
            <a:br>
              <a:rPr lang="en-GB" sz="2200" dirty="0"/>
            </a:br>
            <a:r>
              <a:rPr lang="en-GB" sz="2200" dirty="0"/>
              <a:t>of screen elements</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D4C7354B-C52D-4762-8B6C-603999879DA9}"/>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13267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239" y="509946"/>
            <a:ext cx="11029950" cy="669925"/>
          </a:xfrm>
        </p:spPr>
        <p:txBody>
          <a:bodyPr>
            <a:normAutofit/>
          </a:bodyPr>
          <a:lstStyle/>
          <a:p>
            <a:pPr algn="ctr"/>
            <a:r>
              <a:rPr lang="en-US" dirty="0">
                <a:solidFill>
                  <a:srgbClr val="0070C0"/>
                </a:solidFill>
              </a:rPr>
              <a:t>Wireframe</a:t>
            </a:r>
            <a:endParaRPr lang="en-GB" dirty="0">
              <a:solidFill>
                <a:srgbClr val="0070C0"/>
              </a:solidFill>
            </a:endParaRPr>
          </a:p>
        </p:txBody>
      </p:sp>
      <p:sp>
        <p:nvSpPr>
          <p:cNvPr id="3" name="Content Placeholder 2"/>
          <p:cNvSpPr>
            <a:spLocks noGrp="1"/>
          </p:cNvSpPr>
          <p:nvPr>
            <p:ph idx="4294967295"/>
          </p:nvPr>
        </p:nvSpPr>
        <p:spPr>
          <a:xfrm>
            <a:off x="383458" y="1288129"/>
            <a:ext cx="11028363" cy="3678238"/>
          </a:xfrm>
        </p:spPr>
        <p:txBody>
          <a:bodyPr>
            <a:normAutofit/>
          </a:bodyPr>
          <a:lstStyle/>
          <a:p>
            <a:pPr>
              <a:buFont typeface="Wingdings" pitchFamily="2" charset="2"/>
              <a:buChar char="q"/>
            </a:pPr>
            <a:r>
              <a:rPr lang="en-GB" sz="2000" dirty="0"/>
              <a:t>A wireframe is a particular approach to throwaway prototyping commonly used for custom user interface design and website design</a:t>
            </a:r>
          </a:p>
          <a:p>
            <a:pPr>
              <a:buFont typeface="Wingdings" pitchFamily="2" charset="2"/>
              <a:buChar char="q"/>
            </a:pPr>
            <a:r>
              <a:rPr lang="en-GB" sz="2000" dirty="0"/>
              <a:t>A better understanding of three aspects of a website:</a:t>
            </a:r>
          </a:p>
          <a:p>
            <a:pPr lvl="1"/>
            <a:r>
              <a:rPr lang="en-GB" sz="2000" dirty="0"/>
              <a:t>The conceptual requirements (are used to understand a subject matter, </a:t>
            </a:r>
            <a:r>
              <a:rPr lang="en-US" sz="2000" dirty="0"/>
              <a:t>is useful for working</a:t>
            </a:r>
            <a:br>
              <a:rPr lang="en-US" sz="2000" dirty="0"/>
            </a:br>
            <a:r>
              <a:rPr lang="en-US" sz="2000" dirty="0"/>
              <a:t> with users to understand the types of activities they might want to perform at the screen)</a:t>
            </a:r>
            <a:endParaRPr lang="en-GB" sz="2000" dirty="0"/>
          </a:p>
          <a:p>
            <a:pPr lvl="1"/>
            <a:r>
              <a:rPr lang="en-GB" sz="2000" dirty="0"/>
              <a:t>The information architecture or navigation design</a:t>
            </a:r>
          </a:p>
          <a:p>
            <a:pPr lvl="1"/>
            <a:r>
              <a:rPr lang="en-GB" sz="2000" dirty="0"/>
              <a:t>The high-resolution, detailed design of the pages</a:t>
            </a:r>
          </a:p>
        </p:txBody>
      </p:sp>
      <p:sp>
        <p:nvSpPr>
          <p:cNvPr id="5" name="Slide Number Placeholder 3"/>
          <p:cNvSpPr txBox="1">
            <a:spLocks/>
          </p:cNvSpPr>
          <p:nvPr/>
        </p:nvSpPr>
        <p:spPr>
          <a:xfrm rot="5400000">
            <a:off x="11131997" y="177416"/>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descr="https://upload.wikimedia.org/wikipedia/commons/4/47/Profilewire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166" y="4207565"/>
            <a:ext cx="2148755" cy="26504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1.gstatic.com/images?q=tbn:ANd9GcSQXkQhttWJSts-LTvQDBN8AKDvsinieemIaS84iLSojnWXxD2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921" y="4230736"/>
            <a:ext cx="2653886" cy="246823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CCFC6E6-0F89-43D8-A57F-8ECBAD342298}"/>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8084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proofs of concept</a:t>
            </a:r>
          </a:p>
        </p:txBody>
      </p:sp>
      <p:sp>
        <p:nvSpPr>
          <p:cNvPr id="3" name="Content Placeholder 2"/>
          <p:cNvSpPr>
            <a:spLocks noGrp="1"/>
          </p:cNvSpPr>
          <p:nvPr>
            <p:ph idx="1"/>
          </p:nvPr>
        </p:nvSpPr>
        <p:spPr/>
        <p:txBody>
          <a:bodyPr>
            <a:normAutofit/>
          </a:bodyPr>
          <a:lstStyle/>
          <a:p>
            <a:pPr>
              <a:buFont typeface="Wingdings" pitchFamily="2" charset="2"/>
              <a:buChar char="q"/>
            </a:pPr>
            <a:r>
              <a:rPr lang="en-GB" sz="2200" dirty="0"/>
              <a:t>A proof of concept is also known as a </a:t>
            </a:r>
            <a:r>
              <a:rPr lang="en-GB" sz="2200" i="1" dirty="0"/>
              <a:t>vertical prototype </a:t>
            </a:r>
            <a:r>
              <a:rPr lang="en-GB" sz="2200" dirty="0"/>
              <a:t>(architecture design)</a:t>
            </a:r>
          </a:p>
          <a:p>
            <a:pPr lvl="1"/>
            <a:r>
              <a:rPr lang="en-GB" sz="2200" dirty="0"/>
              <a:t>Implements a slice of application functionality from the user interface through all the technical services layers</a:t>
            </a:r>
          </a:p>
          <a:p>
            <a:pPr>
              <a:buFont typeface="Wingdings" pitchFamily="2" charset="2"/>
              <a:buChar char="q"/>
            </a:pPr>
            <a:r>
              <a:rPr lang="en-GB" sz="2200" dirty="0"/>
              <a:t>A proof-of-concept prototype works like the real system is supposed to work because it touches on all levels of the system implementation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F97DBF9F-1E75-4BD9-9294-9A3EE9D6DFC2}"/>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6747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Throwaway vs. Evolutionary</a:t>
            </a:r>
            <a:endParaRPr lang="en-GB" dirty="0"/>
          </a:p>
        </p:txBody>
      </p:sp>
      <p:pic>
        <p:nvPicPr>
          <p:cNvPr id="5" name="Picture 4"/>
          <p:cNvPicPr>
            <a:picLocks noChangeAspect="1"/>
          </p:cNvPicPr>
          <p:nvPr/>
        </p:nvPicPr>
        <p:blipFill>
          <a:blip r:embed="rId2"/>
          <a:stretch>
            <a:fillRect/>
          </a:stretch>
        </p:blipFill>
        <p:spPr>
          <a:xfrm>
            <a:off x="431075" y="1997616"/>
            <a:ext cx="11247120" cy="4337870"/>
          </a:xfrm>
          <a:prstGeom prst="rect">
            <a:avLst/>
          </a:prstGeom>
        </p:spPr>
      </p:pic>
      <p:sp>
        <p:nvSpPr>
          <p:cNvPr id="7"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9A6A7F31-5FE2-430C-862E-EA28FE277AF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3672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Prototype Attributes</a:t>
            </a:r>
            <a:endParaRPr lang="en-GB" dirty="0"/>
          </a:p>
        </p:txBody>
      </p:sp>
      <p:sp>
        <p:nvSpPr>
          <p:cNvPr id="3" name="Content Placeholder 2"/>
          <p:cNvSpPr>
            <a:spLocks noGrp="1"/>
          </p:cNvSpPr>
          <p:nvPr>
            <p:ph idx="1"/>
          </p:nvPr>
        </p:nvSpPr>
        <p:spPr>
          <a:xfrm>
            <a:off x="581192" y="2180496"/>
            <a:ext cx="11029615" cy="3932921"/>
          </a:xfrm>
        </p:spPr>
        <p:txBody>
          <a:bodyPr>
            <a:noAutofit/>
          </a:bodyPr>
          <a:lstStyle/>
          <a:p>
            <a:pPr>
              <a:buNone/>
            </a:pPr>
            <a:r>
              <a:rPr lang="en-GB" sz="2400" b="1" dirty="0"/>
              <a:t>Scope </a:t>
            </a:r>
            <a:endParaRPr lang="en-GB" sz="2400" dirty="0"/>
          </a:p>
          <a:p>
            <a:pPr lvl="1"/>
            <a:r>
              <a:rPr lang="en-GB" sz="2200" dirty="0"/>
              <a:t>A mock-up prototype (sample functionality) focuses on the user experience; a proof-of-concept prototype explores the technical soundness of a proposed approach (e.g. ATM)</a:t>
            </a:r>
          </a:p>
          <a:p>
            <a:pPr>
              <a:buNone/>
            </a:pPr>
            <a:r>
              <a:rPr lang="en-GB" sz="2400" b="1" dirty="0"/>
              <a:t>Future use </a:t>
            </a:r>
            <a:endParaRPr lang="en-GB" sz="2400" dirty="0"/>
          </a:p>
          <a:p>
            <a:pPr lvl="1"/>
            <a:r>
              <a:rPr lang="en-GB" sz="2200" dirty="0"/>
              <a:t>A throwaway prototype is discarded after it has been used to generate feedback, whereas an evolutionary prototype grows into the final product through a series of iterations</a:t>
            </a:r>
          </a:p>
          <a:p>
            <a:pPr>
              <a:buNone/>
            </a:pPr>
            <a:r>
              <a:rPr lang="en-GB" sz="2400" b="1" dirty="0"/>
              <a:t>Form </a:t>
            </a:r>
            <a:endParaRPr lang="en-GB" sz="2400" dirty="0"/>
          </a:p>
          <a:p>
            <a:pPr lvl="1"/>
            <a:r>
              <a:rPr lang="en-GB" sz="2200" dirty="0"/>
              <a:t>A paper prototype is a simple sketch drawn on paper, a whiteboard, or in a drawing tool. </a:t>
            </a:r>
            <a:br>
              <a:rPr lang="en-GB" sz="2200" dirty="0"/>
            </a:br>
            <a:r>
              <a:rPr lang="en-GB" sz="2200" dirty="0"/>
              <a:t>An electronic prototype consists of working software for just part of the solution</a:t>
            </a:r>
          </a:p>
        </p:txBody>
      </p:sp>
      <p:sp>
        <p:nvSpPr>
          <p:cNvPr id="5" name="Slide Number Placeholder 3"/>
          <p:cNvSpPr txBox="1">
            <a:spLocks/>
          </p:cNvSpPr>
          <p:nvPr/>
        </p:nvSpPr>
        <p:spPr>
          <a:xfrm>
            <a:off x="11766178" y="605118"/>
            <a:ext cx="238588" cy="101467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a:extLst>
              <a:ext uri="{FF2B5EF4-FFF2-40B4-BE49-F238E27FC236}">
                <a16:creationId xmlns:a16="http://schemas.microsoft.com/office/drawing/2014/main" id="{57ADB558-4D2B-4927-80F4-CC0C0AF356F0}"/>
              </a:ext>
            </a:extLst>
          </p:cNvPr>
          <p:cNvSpPr>
            <a:spLocks noGrp="1"/>
          </p:cNvSpPr>
          <p:nvPr/>
        </p:nvSpPr>
        <p:spPr>
          <a:xfrm>
            <a:off x="11587316"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56001445"/>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907</TotalTime>
  <Words>3430</Words>
  <Application>Microsoft Office PowerPoint</Application>
  <PresentationFormat>Widescreen</PresentationFormat>
  <Paragraphs>337</Paragraphs>
  <Slides>46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Calibri</vt:lpstr>
      <vt:lpstr>Gill Sans MT</vt:lpstr>
      <vt:lpstr>Wingdings</vt:lpstr>
      <vt:lpstr>Wingdings 2</vt:lpstr>
      <vt:lpstr>Dividend</vt:lpstr>
      <vt:lpstr>PowerPoint Presentation</vt:lpstr>
      <vt:lpstr>Purposes of Prototypes</vt:lpstr>
      <vt:lpstr>Paper Prototypes</vt:lpstr>
      <vt:lpstr>Mock-ups</vt:lpstr>
      <vt:lpstr>Mock-ups</vt:lpstr>
      <vt:lpstr>Wireframe</vt:lpstr>
      <vt:lpstr>proofs of concept</vt:lpstr>
      <vt:lpstr>Throwaway vs. Evolutionary</vt:lpstr>
      <vt:lpstr>Classes of Prototype Attributes</vt:lpstr>
      <vt:lpstr>Possible ways of incorporating prototypes into SDLC</vt:lpstr>
      <vt:lpstr>Working with prototypes</vt:lpstr>
      <vt:lpstr>Risks of prototyping</vt:lpstr>
      <vt:lpstr>         Prototyping success factors</vt:lpstr>
      <vt:lpstr>Why prioritize requirements?</vt:lpstr>
      <vt:lpstr>prioritization pragmatics</vt:lpstr>
      <vt:lpstr>prioritization techniques</vt:lpstr>
      <vt:lpstr>prioritization techniques</vt:lpstr>
      <vt:lpstr>prioritization techniques</vt:lpstr>
      <vt:lpstr>Multipass prioritization</vt:lpstr>
      <vt:lpstr>Prioritization : Resource Allocation</vt:lpstr>
      <vt:lpstr>Example of $100 in prioritization</vt:lpstr>
      <vt:lpstr>Prioritization based on value, cost, and risk</vt:lpstr>
      <vt:lpstr>steps to use prioritization model</vt:lpstr>
      <vt:lpstr>steps to use prioritization model</vt:lpstr>
      <vt:lpstr>steps to use prioritization model (cntd.)</vt:lpstr>
      <vt:lpstr>Validation and verification</vt:lpstr>
      <vt:lpstr>Reviewing requirements</vt:lpstr>
      <vt:lpstr>The inspection process</vt:lpstr>
      <vt:lpstr>The inspection process</vt:lpstr>
      <vt:lpstr>The inspection process</vt:lpstr>
      <vt:lpstr>The inspection process</vt:lpstr>
      <vt:lpstr>Defect checklist</vt:lpstr>
      <vt:lpstr>Defect checklist</vt:lpstr>
      <vt:lpstr>Requirements review tips</vt:lpstr>
      <vt:lpstr>Requirements review challenges</vt:lpstr>
      <vt:lpstr>Prototyping in requirements validation</vt:lpstr>
      <vt:lpstr>Testing The Requirements</vt:lpstr>
      <vt:lpstr>Acceptance criteria</vt:lpstr>
      <vt:lpstr>USE of Requirements</vt:lpstr>
      <vt:lpstr>Why reuse requirements?</vt:lpstr>
      <vt:lpstr>Dimensions of requirements reuse</vt:lpstr>
      <vt:lpstr>Requirement Evolution</vt:lpstr>
      <vt:lpstr>Requirement patterns</vt:lpstr>
      <vt:lpstr>Reuse barriers</vt:lpstr>
      <vt:lpstr>Reuse success factors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SRE - Ch.05 - Finalizing Requirements Development</dc:title>
  <dc:subject>Software Requirement Engineering</dc:subject>
  <dc:creator>M. Mahmudul Hasan</dc:creator>
  <cp:lastModifiedBy>M. Mahmudul Hasan</cp:lastModifiedBy>
  <cp:revision>173</cp:revision>
  <dcterms:created xsi:type="dcterms:W3CDTF">2019-05-13T08:37:20Z</dcterms:created>
  <dcterms:modified xsi:type="dcterms:W3CDTF">2019-11-25T02:58:29Z</dcterms:modified>
</cp:coreProperties>
</file>