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00" r:id="rId4"/>
    <p:sldId id="302" r:id="rId5"/>
    <p:sldId id="304" r:id="rId6"/>
    <p:sldId id="306" r:id="rId7"/>
    <p:sldId id="307" r:id="rId8"/>
    <p:sldId id="310" r:id="rId9"/>
    <p:sldId id="317" r:id="rId10"/>
    <p:sldId id="314" r:id="rId11"/>
    <p:sldId id="316" r:id="rId12"/>
    <p:sldId id="318" r:id="rId13"/>
    <p:sldId id="337" r:id="rId14"/>
    <p:sldId id="338" r:id="rId15"/>
    <p:sldId id="321" r:id="rId16"/>
    <p:sldId id="322" r:id="rId17"/>
    <p:sldId id="330" r:id="rId18"/>
    <p:sldId id="33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requirement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4126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39"/>
            <a:ext cx="7181903" cy="1929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Requirements For Specific Project Classes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83158"/>
            <a:ext cx="10160000" cy="4114442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870827" y="5382950"/>
            <a:ext cx="2419473" cy="49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 vs. Information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2ED509-4477-467F-B0AA-9F14BF9760F3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0031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usage by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180496"/>
            <a:ext cx="11173485" cy="3678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The business analyst will need to consider the following three aspects of information delivery: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Delivery mechanism </a:t>
            </a:r>
          </a:p>
          <a:p>
            <a:pPr lvl="2"/>
            <a:r>
              <a:rPr lang="en-US" sz="2200" dirty="0"/>
              <a:t>How is information physically made available to the end user? What </a:t>
            </a:r>
            <a:r>
              <a:rPr lang="en-US" sz="2200" dirty="0">
                <a:solidFill>
                  <a:srgbClr val="7030A0"/>
                </a:solidFill>
              </a:rPr>
              <a:t>tools </a:t>
            </a:r>
            <a:r>
              <a:rPr lang="en-US" sz="2200" dirty="0"/>
              <a:t>can the user employ to view it: email applications, portals, mobile devices, others?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Format </a:t>
            </a:r>
          </a:p>
          <a:p>
            <a:pPr lvl="2"/>
            <a:r>
              <a:rPr lang="en-US" sz="2200" dirty="0"/>
              <a:t>In what format is the information delivered: </a:t>
            </a:r>
            <a:r>
              <a:rPr lang="en-US" sz="2200" dirty="0">
                <a:solidFill>
                  <a:srgbClr val="7030A0"/>
                </a:solidFill>
              </a:rPr>
              <a:t>reports, dashboards, raw data</a:t>
            </a:r>
            <a:r>
              <a:rPr lang="en-US" sz="2200" dirty="0"/>
              <a:t>, other?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Flexibility </a:t>
            </a:r>
          </a:p>
          <a:p>
            <a:pPr lvl="2"/>
            <a:r>
              <a:rPr lang="en-US" sz="2200" dirty="0"/>
              <a:t>To what extent must the user be able to </a:t>
            </a:r>
            <a:r>
              <a:rPr lang="en-US" sz="2200" dirty="0">
                <a:solidFill>
                  <a:srgbClr val="7030A0"/>
                </a:solidFill>
              </a:rPr>
              <a:t>manipulate the information </a:t>
            </a:r>
            <a:r>
              <a:rPr lang="en-US" sz="2200" dirty="0"/>
              <a:t>following delivery?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6179C4-A8F6-42AE-BBAE-EDB50E5C4071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0878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480449"/>
            <a:ext cx="11029950" cy="59618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Big data -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7923" y="1263445"/>
            <a:ext cx="11029950" cy="4284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Unfortunately, big data is often only semi-structured or even unstructured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Unstructured data</a:t>
            </a:r>
            <a:r>
              <a:rPr lang="en-US" sz="2200" dirty="0"/>
              <a:t>, exemplified by </a:t>
            </a:r>
            <a:r>
              <a:rPr lang="en-US" sz="2200" dirty="0">
                <a:solidFill>
                  <a:srgbClr val="7030A0"/>
                </a:solidFill>
              </a:rPr>
              <a:t>voice mails and text messages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C00000"/>
                </a:solidFill>
              </a:rPr>
              <a:t>doesn’t</a:t>
            </a:r>
            <a:r>
              <a:rPr lang="en-US" sz="2200" dirty="0"/>
              <a:t> lend itself to representation in </a:t>
            </a:r>
            <a:r>
              <a:rPr lang="en-US" sz="2200" dirty="0">
                <a:solidFill>
                  <a:srgbClr val="7030A0"/>
                </a:solidFill>
              </a:rPr>
              <a:t>traditional rows and columns</a:t>
            </a:r>
            <a:r>
              <a:rPr lang="en-US" sz="2200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The challenge with unstructured data is that you have no idea where or how to begin looking for the information you seek.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Semi-structured</a:t>
            </a:r>
            <a:r>
              <a:rPr lang="en-US" sz="2200" dirty="0"/>
              <a:t> data sources include </a:t>
            </a:r>
            <a:r>
              <a:rPr lang="en-US" sz="2200" dirty="0">
                <a:solidFill>
                  <a:srgbClr val="7030A0"/>
                </a:solidFill>
              </a:rPr>
              <a:t>email messages</a:t>
            </a:r>
            <a:r>
              <a:rPr lang="en-US" sz="2200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Because semi-structured data has associated metadata that provides some information about the data’s structure and contents (</a:t>
            </a:r>
            <a:r>
              <a:rPr lang="en-US" sz="2200" dirty="0">
                <a:solidFill>
                  <a:srgbClr val="7030A0"/>
                </a:solidFill>
              </a:rPr>
              <a:t>e.g. subject, to, content, attachment, etc</a:t>
            </a:r>
            <a:r>
              <a:rPr lang="en-US" sz="2200" dirty="0"/>
              <a:t>.), you might be able to create structured entity-relationship diagrams and data dictionaries to represent what you do know about the data.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161494" y="177416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51256-34B7-4C56-A8EB-4023C05405F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7857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09" y="495198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Data-based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6413" y="1145560"/>
            <a:ext cx="11029950" cy="5432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Data sources</a:t>
            </a:r>
          </a:p>
          <a:p>
            <a:pPr lvl="1"/>
            <a:r>
              <a:rPr lang="en-GB" sz="2200" dirty="0"/>
              <a:t>What data attributes do you need? From what sources will you get that data?</a:t>
            </a:r>
          </a:p>
          <a:p>
            <a:pPr lvl="1"/>
            <a:r>
              <a:rPr lang="en-GB" sz="2200" dirty="0"/>
              <a:t>Do you already have each of those data sources available? If not, where is the data? </a:t>
            </a:r>
          </a:p>
          <a:p>
            <a:pPr lvl="1"/>
            <a:r>
              <a:rPr lang="en-GB" sz="2200" dirty="0"/>
              <a:t>What external or internal systems are providing data? (SIM registration with NID)</a:t>
            </a:r>
          </a:p>
          <a:p>
            <a:pPr lvl="1"/>
            <a:r>
              <a:rPr lang="en-GB" sz="2200" dirty="0"/>
              <a:t>How likely are these sources to change over time?</a:t>
            </a:r>
          </a:p>
          <a:p>
            <a:pPr lvl="1"/>
            <a:r>
              <a:rPr lang="en-GB" sz="2200" dirty="0"/>
              <a:t>Is there a need for an initial migration of historical data from an old to a new repository?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</a:rPr>
              <a:t>Data storage</a:t>
            </a:r>
          </a:p>
          <a:p>
            <a:pPr lvl="1"/>
            <a:r>
              <a:rPr lang="en-GB" sz="2200" dirty="0"/>
              <a:t>How much data is there today?</a:t>
            </a:r>
          </a:p>
          <a:p>
            <a:pPr lvl="1"/>
            <a:r>
              <a:rPr lang="en-GB" sz="2200" dirty="0"/>
              <a:t>How much is the data volume expected to grow and over what period of time?</a:t>
            </a:r>
          </a:p>
          <a:p>
            <a:pPr lvl="1"/>
            <a:r>
              <a:rPr lang="en-GB" sz="2200" dirty="0"/>
              <a:t>What types of data do you need to store?</a:t>
            </a:r>
          </a:p>
          <a:p>
            <a:pPr lvl="1"/>
            <a:r>
              <a:rPr lang="en-GB" sz="2200" dirty="0"/>
              <a:t>How long do you need to store the data? How securely must it be stored?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66779-3FED-41FF-9D41-E3EAF260409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5053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6" y="480450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Data-based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0921" y="1032387"/>
            <a:ext cx="11309350" cy="5444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</a:rPr>
              <a:t>Data management and governance</a:t>
            </a:r>
          </a:p>
          <a:p>
            <a:r>
              <a:rPr lang="en-GB" sz="2000" dirty="0"/>
              <a:t>What are the structural characteristics of the data?</a:t>
            </a:r>
          </a:p>
          <a:p>
            <a:r>
              <a:rPr lang="en-GB" sz="2000" dirty="0"/>
              <a:t>How do you expect the data structure or values to change over time?</a:t>
            </a:r>
          </a:p>
          <a:p>
            <a:r>
              <a:rPr lang="en-GB" sz="2000" dirty="0"/>
              <a:t>What data transformations need to occur before the raw data is stored or analysed?</a:t>
            </a:r>
          </a:p>
          <a:p>
            <a:r>
              <a:rPr lang="en-GB" sz="2000" dirty="0"/>
              <a:t>What transformations are needed to standardize the data from different systems?</a:t>
            </a:r>
          </a:p>
          <a:p>
            <a:r>
              <a:rPr lang="en-GB" sz="2000" dirty="0"/>
              <a:t>Under what conditions can old data be deleted? Does old data need to be archived? Destroyed?</a:t>
            </a:r>
          </a:p>
          <a:p>
            <a:r>
              <a:rPr lang="en-GB" sz="2000" dirty="0"/>
              <a:t>What integrity requirements apply to protecting the data from unauthorized access, loss, or corruption?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C00000"/>
                </a:solidFill>
              </a:rPr>
              <a:t>Data extraction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How fast do users expect queries to return results?</a:t>
            </a:r>
          </a:p>
          <a:p>
            <a:r>
              <a:rPr lang="en-GB" sz="2000" dirty="0"/>
              <a:t>Do you need real-time or batched data? If not real-time, then at what frequency do you need it to be batched? (</a:t>
            </a:r>
            <a:r>
              <a:rPr lang="en-US" sz="2000" dirty="0"/>
              <a:t>Batch processing requires separate programs for input, process &amp; output.  An example is payroll and billing systems)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146746" y="147919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FC4EF-9550-4F09-B532-7CCFA359D0E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2202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Defining analyses that transform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To elicit the data analysis requirements, you might ask questions such as the following:</a:t>
            </a:r>
            <a:br>
              <a:rPr lang="en-GB" sz="2200" dirty="0"/>
            </a:br>
            <a:endParaRPr lang="en-GB" sz="2200" dirty="0"/>
          </a:p>
          <a:p>
            <a:pPr lvl="1"/>
            <a:r>
              <a:rPr lang="en-GB" sz="2200" dirty="0"/>
              <a:t>What time frame are you trying to analyse: past, present, or future?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past</a:t>
            </a:r>
            <a:r>
              <a:rPr lang="en-GB" sz="2200" dirty="0"/>
              <a:t>, what kinds of insights about the past are you looking for?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present</a:t>
            </a:r>
            <a:r>
              <a:rPr lang="en-GB" sz="2200" dirty="0"/>
              <a:t>, what do you need to understand about the current situation so that you can take immediate actions?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If future</a:t>
            </a:r>
            <a:r>
              <a:rPr lang="en-GB" sz="2200" dirty="0"/>
              <a:t>, what kinds of predictions or decisions do you want to make?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372C82-FABD-4E1C-B4FE-A6053620F087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8078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Embedded and other real-time systems projects</a:t>
            </a:r>
            <a:br>
              <a:rPr lang="en-GB" dirty="0"/>
            </a:br>
            <a:r>
              <a:rPr lang="en-GB" dirty="0"/>
              <a:t>System requirements, architecture,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60" y="2021839"/>
            <a:ext cx="11029615" cy="240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A system’s architecture consists of three elements:</a:t>
            </a:r>
          </a:p>
          <a:p>
            <a:r>
              <a:rPr lang="en-GB" sz="2200" dirty="0">
                <a:solidFill>
                  <a:srgbClr val="0070C0"/>
                </a:solidFill>
              </a:rPr>
              <a:t>Components of the system</a:t>
            </a:r>
            <a:r>
              <a:rPr lang="en-GB" sz="2200" dirty="0"/>
              <a:t>, where a component could be a </a:t>
            </a:r>
            <a:r>
              <a:rPr lang="en-GB" sz="2200" dirty="0">
                <a:solidFill>
                  <a:srgbClr val="7030A0"/>
                </a:solidFill>
              </a:rPr>
              <a:t>software object or module</a:t>
            </a:r>
            <a:r>
              <a:rPr lang="en-GB" sz="2200" dirty="0"/>
              <a:t>, </a:t>
            </a:r>
            <a:br>
              <a:rPr lang="en-GB" sz="2200" dirty="0"/>
            </a:br>
            <a:r>
              <a:rPr lang="en-GB" sz="2200" dirty="0"/>
              <a:t>a physical device, or a person </a:t>
            </a:r>
          </a:p>
          <a:p>
            <a:r>
              <a:rPr lang="en-GB" sz="2200" dirty="0">
                <a:solidFill>
                  <a:srgbClr val="0070C0"/>
                </a:solidFill>
              </a:rPr>
              <a:t>Externally visible </a:t>
            </a:r>
            <a:r>
              <a:rPr lang="en-GB" sz="2200" dirty="0"/>
              <a:t>properties of the </a:t>
            </a:r>
            <a:r>
              <a:rPr lang="en-GB" sz="2200" dirty="0">
                <a:solidFill>
                  <a:srgbClr val="7030A0"/>
                </a:solidFill>
              </a:rPr>
              <a:t>components</a:t>
            </a:r>
          </a:p>
          <a:p>
            <a:r>
              <a:rPr lang="en-GB" sz="2200" dirty="0">
                <a:solidFill>
                  <a:srgbClr val="0070C0"/>
                </a:solidFill>
              </a:rPr>
              <a:t>Connections</a:t>
            </a:r>
            <a:r>
              <a:rPr lang="en-GB" sz="2200" dirty="0"/>
              <a:t> between the </a:t>
            </a:r>
            <a:r>
              <a:rPr lang="en-GB" sz="2200" dirty="0">
                <a:solidFill>
                  <a:srgbClr val="7030A0"/>
                </a:solidFill>
              </a:rPr>
              <a:t>system components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78" y="3320846"/>
            <a:ext cx="5607483" cy="286215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45DFDE-52AA-4884-8B81-10856E154C83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0830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requirements – Real time systems (with deadlines)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184400"/>
            <a:ext cx="11140907" cy="332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Predictability:  </a:t>
            </a:r>
            <a:r>
              <a:rPr lang="en-GB" sz="2100" dirty="0"/>
              <a:t>refers to the repeated, consistent timing of </a:t>
            </a:r>
            <a:r>
              <a:rPr lang="en-GB" sz="2100" dirty="0">
                <a:solidFill>
                  <a:srgbClr val="0070C0"/>
                </a:solidFill>
              </a:rPr>
              <a:t>recurring (periodic) event</a:t>
            </a:r>
            <a:br>
              <a:rPr lang="en-GB" sz="2100" dirty="0"/>
            </a:br>
            <a:r>
              <a:rPr lang="en-GB" sz="2100" dirty="0"/>
              <a:t>(</a:t>
            </a:r>
            <a:r>
              <a:rPr lang="en-GB" sz="2100" dirty="0">
                <a:solidFill>
                  <a:srgbClr val="7030A0"/>
                </a:solidFill>
              </a:rPr>
              <a:t>e.g. the system shall archive the all the data in every last day of a month</a:t>
            </a:r>
            <a:r>
              <a:rPr lang="en-GB" sz="2100" dirty="0"/>
              <a:t>)</a:t>
            </a:r>
            <a:br>
              <a:rPr lang="en-GB" sz="2100" dirty="0"/>
            </a:br>
            <a:endParaRPr lang="en-GB" sz="2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Execution time:  </a:t>
            </a:r>
            <a:r>
              <a:rPr lang="en-GB" sz="2100" dirty="0"/>
              <a:t>is the elapsed time from when it is initiated to when it completes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    (</a:t>
            </a:r>
            <a:r>
              <a:rPr lang="en-GB" sz="2100" dirty="0">
                <a:solidFill>
                  <a:srgbClr val="7030A0"/>
                </a:solidFill>
              </a:rPr>
              <a:t>e.g. the system shall archive the all the data in every last day of a month from 3-4 am</a:t>
            </a:r>
            <a:r>
              <a:rPr lang="en-GB" sz="21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C00000"/>
                </a:solidFill>
              </a:rPr>
              <a:t>Latency:  </a:t>
            </a:r>
            <a:r>
              <a:rPr lang="en-GB" sz="2100" dirty="0"/>
              <a:t>is the </a:t>
            </a:r>
            <a:r>
              <a:rPr lang="en-GB" sz="2100" dirty="0">
                <a:solidFill>
                  <a:srgbClr val="0070C0"/>
                </a:solidFill>
              </a:rPr>
              <a:t>time lag between </a:t>
            </a:r>
            <a:r>
              <a:rPr lang="en-GB" sz="2100" dirty="0"/>
              <a:t>when a </a:t>
            </a:r>
            <a:r>
              <a:rPr lang="en-GB" sz="2100" dirty="0">
                <a:solidFill>
                  <a:srgbClr val="7030A0"/>
                </a:solidFill>
              </a:rPr>
              <a:t>trigger event occurs and when the system begins to responds to it</a:t>
            </a:r>
            <a:br>
              <a:rPr lang="en-GB" sz="2100" dirty="0">
                <a:solidFill>
                  <a:srgbClr val="7030A0"/>
                </a:solidFill>
              </a:rPr>
            </a:br>
            <a:endParaRPr lang="en-GB" sz="2100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86F765-D42D-416B-81F4-9489673816D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2108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39444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Timing requirements – Real 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6288" y="1366531"/>
            <a:ext cx="11415712" cy="44148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Some issues to explore regarding the timing and scheduling requirements for a system’s real-time tasks:</a:t>
            </a:r>
            <a:br>
              <a:rPr lang="en-GB" sz="2000" dirty="0"/>
            </a:br>
            <a:endParaRPr lang="en-GB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Periodicity (frequency) of execution of the tasks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Deadlines and tolerances (float) for execution of each task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Typical and worst-case execution time for each task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Consequences of missing a deadline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minimum, average, and maximum arrival rate of data in each relevant component state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maximum time before the first input or output is expected after a task initiates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What to do if data is not received within the maximum time before the expected first input (timeout)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The sequence in which tasks must run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Tasks that must begin or end execution prior to other tasks beginning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Task prioritization, so you know which tasks can interrupt or pre-empt others, and on what basis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Functions that depend on what mode the system is in (e.g. normal mode versus firefighter service mode for an elevator)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117249" y="206912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67A4B6-38A3-47BE-A8A8-CDE4B4A101FF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82515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4114"/>
            <a:ext cx="11029615" cy="1711235"/>
          </a:xfrm>
        </p:spPr>
        <p:txBody>
          <a:bodyPr>
            <a:noAutofit/>
          </a:bodyPr>
          <a:lstStyle/>
          <a:p>
            <a:r>
              <a:rPr lang="en-US" sz="2000" dirty="0" err="1"/>
              <a:t>Wiegers</a:t>
            </a:r>
            <a:r>
              <a:rPr lang="en-US" sz="2000" dirty="0"/>
              <a:t>, K., &amp; Beatty, J. (2013). </a:t>
            </a:r>
            <a:r>
              <a:rPr lang="en-US" sz="2000" i="1" dirty="0"/>
              <a:t>Software requirements</a:t>
            </a:r>
            <a:r>
              <a:rPr lang="en-US" sz="2000" dirty="0"/>
              <a:t>. Pearson Education.</a:t>
            </a:r>
          </a:p>
          <a:p>
            <a:r>
              <a:rPr lang="en-GB" sz="2000" dirty="0"/>
              <a:t>http://www.cs.ccsu.edu/~stan/classes/CS530/notes14/04-Requirements.html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- 30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70686C-F2E8-49C5-8F82-2A3F4B5D2B5A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72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436204"/>
            <a:ext cx="11029950" cy="61093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Packaged solution projects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1445" y="1413899"/>
            <a:ext cx="11029950" cy="43592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2200" dirty="0"/>
              <a:t>Some organizations acquire and adapt purchased packaged solutions (also called commercial off-the-shelf - </a:t>
            </a:r>
            <a:r>
              <a:rPr lang="en-GB" sz="2200" dirty="0">
                <a:solidFill>
                  <a:srgbClr val="0070C0"/>
                </a:solidFill>
              </a:rPr>
              <a:t>COTS products</a:t>
            </a:r>
            <a:r>
              <a:rPr lang="en-GB" sz="2200" dirty="0"/>
              <a:t>) to meet their software needs, instead of building new systems from scratch</a:t>
            </a:r>
          </a:p>
          <a:p>
            <a:r>
              <a:rPr lang="en-GB" sz="2200" dirty="0"/>
              <a:t>Software as a service (</a:t>
            </a:r>
            <a:r>
              <a:rPr lang="en-GB" sz="2200" dirty="0">
                <a:solidFill>
                  <a:srgbClr val="0070C0"/>
                </a:solidFill>
              </a:rPr>
              <a:t>SaaS</a:t>
            </a:r>
            <a:r>
              <a:rPr lang="en-GB" sz="2200" dirty="0"/>
              <a:t>), or </a:t>
            </a:r>
            <a:r>
              <a:rPr lang="en-GB" sz="2200" dirty="0">
                <a:solidFill>
                  <a:srgbClr val="0070C0"/>
                </a:solidFill>
              </a:rPr>
              <a:t>cloud solutions </a:t>
            </a:r>
            <a:r>
              <a:rPr lang="en-GB" sz="2200" dirty="0"/>
              <a:t>are becoming increasingly available to meet software needs as well</a:t>
            </a:r>
          </a:p>
          <a:p>
            <a:r>
              <a:rPr lang="en-GB" sz="2200" dirty="0"/>
              <a:t>Whether you’re purchasing a package as part or all of the solution for a new project or implementing a solution in the cloud, </a:t>
            </a:r>
            <a:r>
              <a:rPr lang="en-GB" sz="2200" dirty="0">
                <a:solidFill>
                  <a:srgbClr val="7030A0"/>
                </a:solidFill>
              </a:rPr>
              <a:t>you still need requirements</a:t>
            </a:r>
          </a:p>
          <a:p>
            <a:r>
              <a:rPr lang="en-GB" sz="2200" dirty="0"/>
              <a:t>Requirements let you evaluate solution candidates so that you can </a:t>
            </a:r>
            <a:r>
              <a:rPr lang="en-GB" sz="2200" dirty="0">
                <a:solidFill>
                  <a:srgbClr val="7030A0"/>
                </a:solidFill>
              </a:rPr>
              <a:t>select the most appropriate package</a:t>
            </a:r>
            <a:r>
              <a:rPr lang="en-GB" sz="2200" dirty="0"/>
              <a:t>, and then they let you adapt the </a:t>
            </a:r>
            <a:r>
              <a:rPr lang="en-GB" sz="2200" dirty="0">
                <a:solidFill>
                  <a:srgbClr val="7030A0"/>
                </a:solidFill>
              </a:rPr>
              <a:t>package to meet your needs</a:t>
            </a:r>
          </a:p>
          <a:p>
            <a:r>
              <a:rPr lang="en-GB" sz="2200" dirty="0"/>
              <a:t>COTS packages typically need to be </a:t>
            </a:r>
            <a:r>
              <a:rPr lang="en-GB" sz="2200" dirty="0">
                <a:solidFill>
                  <a:srgbClr val="0070C0"/>
                </a:solidFill>
              </a:rPr>
              <a:t>configured, integrated, and extended </a:t>
            </a:r>
            <a:r>
              <a:rPr lang="en-GB" sz="2200" dirty="0"/>
              <a:t>to work in the target environment.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309229" y="302771"/>
            <a:ext cx="201460" cy="756333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FEFD23-33D6-4695-994B-1723B4485503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2423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for selecting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/>
              <a:t>Developing user requirements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Considering business rules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Defining quality requirements</a:t>
            </a:r>
          </a:p>
          <a:p>
            <a:pPr lvl="1"/>
            <a:r>
              <a:rPr lang="en-GB" sz="2200" dirty="0"/>
              <a:t>Performance, Usability, Modifiability, Interoperability, Integrity, Security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Evaluating solutions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23AAD3-7E14-4394-8841-46E90543DE43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3773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1949" y="509947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Requirements for implementing packaged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82" y="1284253"/>
            <a:ext cx="7064101" cy="1820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5" y="3397786"/>
            <a:ext cx="12007595" cy="3091503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 rot="5400000">
            <a:off x="11241885" y="244509"/>
            <a:ext cx="260454" cy="8138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D63579-A92C-4F3B-AEAC-564A4F6507D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8751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24695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Common challenges with packaged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1446" y="1355316"/>
            <a:ext cx="11029950" cy="4190078"/>
          </a:xfrm>
        </p:spPr>
        <p:txBody>
          <a:bodyPr>
            <a:noAutofit/>
          </a:bodyPr>
          <a:lstStyle/>
          <a:p>
            <a:r>
              <a:rPr lang="en-GB" sz="2200" dirty="0">
                <a:solidFill>
                  <a:srgbClr val="C00000"/>
                </a:solidFill>
              </a:rPr>
              <a:t>Too many candidates:  </a:t>
            </a:r>
            <a:r>
              <a:rPr lang="en-GB" sz="2200" dirty="0"/>
              <a:t>there might be many solutions on the market that meet your needs at a first glance.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Too many evaluation criteria:  </a:t>
            </a:r>
            <a:r>
              <a:rPr lang="en-GB" sz="2200" dirty="0"/>
              <a:t>evaluation criteria to only the most important ones (by using business objectives) without doing in-depth requirements. analysis </a:t>
            </a:r>
          </a:p>
          <a:p>
            <a:r>
              <a:rPr lang="en-GB" sz="2200" dirty="0">
                <a:solidFill>
                  <a:srgbClr val="C00000"/>
                </a:solidFill>
              </a:rPr>
              <a:t>Vendor misrepresents package capabilities:</a:t>
            </a:r>
            <a:r>
              <a:rPr lang="en-GB" sz="2200" dirty="0"/>
              <a:t>  vendors (non-technical person) are unaware about the customer’s understanding on the product</a:t>
            </a:r>
          </a:p>
          <a:p>
            <a:r>
              <a:rPr lang="en-GB" sz="2200" dirty="0">
                <a:solidFill>
                  <a:srgbClr val="C00000"/>
                </a:solidFill>
              </a:rPr>
              <a:t>Incorrect solution expectations:</a:t>
            </a:r>
            <a:r>
              <a:rPr lang="en-GB" sz="2200" dirty="0"/>
              <a:t>  sometimes a product solution looks great in vendor demonstration, but it doesn’t worked like you expect after installation (user feedback)</a:t>
            </a:r>
          </a:p>
          <a:p>
            <a:r>
              <a:rPr lang="en-GB" sz="2200" dirty="0">
                <a:solidFill>
                  <a:srgbClr val="C00000"/>
                </a:solidFill>
              </a:rPr>
              <a:t>Users reject the solution: </a:t>
            </a:r>
            <a:r>
              <a:rPr lang="en-GB" sz="2200" dirty="0"/>
              <a:t> just because an organization bought the software, there is no guarantee that the users will be interested to it (user involvement)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102501" y="177416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70EF89-4787-4327-A731-DBDC94357CE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0099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39442"/>
            <a:ext cx="11029950" cy="101441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Outsourced Projects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Appropriate levels of requirements detail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75" y="1868307"/>
            <a:ext cx="8991600" cy="4355511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 rot="5400000">
            <a:off x="11176242" y="177416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6AEBD4-92A3-44E7-84EB-CF48AC79D54F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85773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Acquirer-supplier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180496"/>
            <a:ext cx="11115507" cy="3173169"/>
          </a:xfrm>
        </p:spPr>
        <p:txBody>
          <a:bodyPr>
            <a:normAutofit/>
          </a:bodyPr>
          <a:lstStyle/>
          <a:p>
            <a:r>
              <a:rPr lang="en-GB" sz="2200" dirty="0"/>
              <a:t>Plan time for </a:t>
            </a:r>
            <a:r>
              <a:rPr lang="en-GB" sz="2200" dirty="0">
                <a:solidFill>
                  <a:srgbClr val="0070C0"/>
                </a:solidFill>
              </a:rPr>
              <a:t>multiple review cycles of the requirements</a:t>
            </a:r>
          </a:p>
          <a:p>
            <a:r>
              <a:rPr lang="en-GB" sz="2200" dirty="0">
                <a:solidFill>
                  <a:srgbClr val="0070C0"/>
                </a:solidFill>
              </a:rPr>
              <a:t>Held requirements workshops </a:t>
            </a:r>
            <a:r>
              <a:rPr lang="en-GB" sz="2200" dirty="0"/>
              <a:t>followed immediately by tasks to implement several subsystems</a:t>
            </a:r>
          </a:p>
          <a:p>
            <a:r>
              <a:rPr lang="en-GB" sz="2200" dirty="0">
                <a:solidFill>
                  <a:srgbClr val="0070C0"/>
                </a:solidFill>
              </a:rPr>
              <a:t>Peer reviews and prototypes </a:t>
            </a:r>
            <a:r>
              <a:rPr lang="en-GB" sz="2200" dirty="0"/>
              <a:t>provide insight into how the supplier is interpreting the requirements</a:t>
            </a:r>
          </a:p>
          <a:p>
            <a:r>
              <a:rPr lang="en-GB" sz="2200" dirty="0"/>
              <a:t>Contract development companies that work on many types of projects might lack the specific </a:t>
            </a:r>
            <a:r>
              <a:rPr lang="en-GB" sz="2200" dirty="0">
                <a:solidFill>
                  <a:srgbClr val="0070C0"/>
                </a:solidFill>
              </a:rPr>
              <a:t>domain or company knowledge </a:t>
            </a:r>
            <a:r>
              <a:rPr lang="en-GB" sz="2200" dirty="0"/>
              <a:t>that is </a:t>
            </a:r>
            <a:r>
              <a:rPr lang="en-GB" sz="2200" dirty="0">
                <a:solidFill>
                  <a:srgbClr val="C00000"/>
                </a:solidFill>
              </a:rPr>
              <a:t>critical to making the right decisions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C1AF84-621C-4C98-A5DC-B3D9ADB97DE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4138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4969" y="509947"/>
            <a:ext cx="11029950" cy="935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Business process automation projects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Business process acronyms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0441" y="1333704"/>
            <a:ext cx="11061290" cy="518508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analysis (BPA) </a:t>
            </a:r>
          </a:p>
          <a:p>
            <a:pPr lvl="1"/>
            <a:r>
              <a:rPr lang="en-US" sz="2000" dirty="0"/>
              <a:t>involves understanding the processes as a basis for improving them</a:t>
            </a:r>
          </a:p>
          <a:p>
            <a:pPr lvl="1"/>
            <a:r>
              <a:rPr lang="en-US" sz="2000" dirty="0"/>
              <a:t>online home pizza delivery has reduce the delivery time, processing cost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reengineering (BPR) </a:t>
            </a:r>
          </a:p>
          <a:p>
            <a:pPr lvl="1"/>
            <a:r>
              <a:rPr lang="en-US" sz="2000" dirty="0"/>
              <a:t>consists of analyzing and redesigning business processes for greater efficiency and effectiveness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improvement (BPI) </a:t>
            </a:r>
          </a:p>
          <a:p>
            <a:pPr lvl="1"/>
            <a:r>
              <a:rPr lang="en-US" sz="2000" dirty="0"/>
              <a:t>involves measuring and looking for opportunities for incremental process improvement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management (BPM) </a:t>
            </a:r>
          </a:p>
          <a:p>
            <a:pPr lvl="1"/>
            <a:r>
              <a:rPr lang="en-US" sz="2000" dirty="0"/>
              <a:t>encompasses understanding all of the enterprise’s business processes, analyzing them to make them more efficient and effective, and working with organizations to make changes to the processes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</a:rPr>
              <a:t>Business process model and notation (BPMN): </a:t>
            </a:r>
            <a:r>
              <a:rPr lang="en-US" sz="2000" dirty="0"/>
              <a:t>is a graphical notation for modeling business processes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400000">
            <a:off x="11176243" y="16266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4E95D5-47BC-4ECD-A63C-34AC4DF492B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374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4251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The term big data typically describes a collection of data that is characterized as</a:t>
            </a:r>
            <a:br>
              <a:rPr lang="en-US" sz="2200" dirty="0"/>
            </a:br>
            <a:r>
              <a:rPr lang="en-US" sz="2200" dirty="0">
                <a:solidFill>
                  <a:srgbClr val="C00000"/>
                </a:solidFill>
              </a:rPr>
              <a:t>large volume</a:t>
            </a:r>
            <a:r>
              <a:rPr lang="en-US" sz="2200" dirty="0"/>
              <a:t> (much data exists), </a:t>
            </a:r>
            <a:r>
              <a:rPr lang="en-US" sz="2200" dirty="0">
                <a:solidFill>
                  <a:srgbClr val="C00000"/>
                </a:solidFill>
              </a:rPr>
              <a:t>high velocity </a:t>
            </a:r>
            <a:r>
              <a:rPr lang="en-US" sz="2200" dirty="0"/>
              <a:t>(data flows rapidly into an organization),</a:t>
            </a:r>
            <a:br>
              <a:rPr lang="en-US" sz="2200" dirty="0"/>
            </a:br>
            <a:r>
              <a:rPr lang="en-US" sz="2200" dirty="0"/>
              <a:t>and/or </a:t>
            </a:r>
            <a:r>
              <a:rPr lang="en-US" sz="2200" dirty="0">
                <a:solidFill>
                  <a:srgbClr val="C00000"/>
                </a:solidFill>
              </a:rPr>
              <a:t>highly complex </a:t>
            </a:r>
            <a:r>
              <a:rPr lang="en-US" sz="2200" dirty="0"/>
              <a:t>(the data is diverse).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7030A0"/>
                </a:solidFill>
              </a:rPr>
              <a:t>Managing big data entails discovering, collecting, storing, and processing large quantities of data quickly and effectively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If the data objects relate to one another in some logical way, the BA can model those objects by using entity-relationship diagrams (ERDs).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Example: data of GP, Facebook, YouTube, Google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8"/>
            <a:ext cx="238588" cy="101467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B6156B-A7D4-42EA-99F7-ADD0D58BF54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910326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1648</Words>
  <Application>Microsoft Office PowerPoint</Application>
  <PresentationFormat>Widescreen</PresentationFormat>
  <Paragraphs>157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Gill Sans MT</vt:lpstr>
      <vt:lpstr>Wingdings</vt:lpstr>
      <vt:lpstr>Wingdings 2</vt:lpstr>
      <vt:lpstr>Dividend</vt:lpstr>
      <vt:lpstr>PowerPoint Presentation</vt:lpstr>
      <vt:lpstr>Packaged solution projects</vt:lpstr>
      <vt:lpstr>Requirements for selecting packaged solutions</vt:lpstr>
      <vt:lpstr>Requirements for implementing packaged solutions</vt:lpstr>
      <vt:lpstr>Common challenges with packaged solutions</vt:lpstr>
      <vt:lpstr>Outsourced Projects Appropriate levels of requirements detail</vt:lpstr>
      <vt:lpstr>Acquirer-supplier interactions</vt:lpstr>
      <vt:lpstr>Business process automation projects Business process acronyms</vt:lpstr>
      <vt:lpstr>Big data</vt:lpstr>
      <vt:lpstr>BIG Data</vt:lpstr>
      <vt:lpstr>Information usage by people</vt:lpstr>
      <vt:lpstr>Big data - structure</vt:lpstr>
      <vt:lpstr>Data-based requirements</vt:lpstr>
      <vt:lpstr>Data-based requirements</vt:lpstr>
      <vt:lpstr> Defining analyses that transform the data</vt:lpstr>
      <vt:lpstr>Embedded and other real-time systems projects System requirements, architecture, and allocation</vt:lpstr>
      <vt:lpstr>Timing requirements – Real time systems (with deadlines)</vt:lpstr>
      <vt:lpstr>Timing requirements – Real time systems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SRE - Ch.06 - Requirements For Specific Project Classes</dc:title>
  <dc:subject>Software Requirement Engineering</dc:subject>
  <dc:creator>M. Mahmudul Hasan</dc:creator>
  <cp:lastModifiedBy>M. Mahmudul Hasan</cp:lastModifiedBy>
  <cp:revision>195</cp:revision>
  <dcterms:created xsi:type="dcterms:W3CDTF">2019-05-13T08:37:20Z</dcterms:created>
  <dcterms:modified xsi:type="dcterms:W3CDTF">2019-11-20T02:15:42Z</dcterms:modified>
</cp:coreProperties>
</file>