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7"/>
  </p:notesMasterIdLst>
  <p:sldIdLst>
    <p:sldId id="256" r:id="rId2"/>
    <p:sldId id="310" r:id="rId3"/>
    <p:sldId id="312"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27/11/2019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39"/>
            <a:ext cx="7181903" cy="192908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7</a:t>
            </a:r>
            <a:br>
              <a:rPr lang="en-US" sz="3000" dirty="0">
                <a:solidFill>
                  <a:srgbClr val="C00000"/>
                </a:solidFill>
              </a:rPr>
            </a:br>
            <a:br>
              <a:rPr lang="en-US" sz="3000" dirty="0">
                <a:solidFill>
                  <a:schemeClr val="tx2"/>
                </a:solidFill>
              </a:rPr>
            </a:br>
            <a:r>
              <a:rPr lang="en-US" dirty="0">
                <a:solidFill>
                  <a:srgbClr val="0070C0"/>
                </a:solidFill>
              </a:rPr>
              <a:t>Requirements management</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09947"/>
            <a:ext cx="11029950" cy="492944"/>
          </a:xfrm>
        </p:spPr>
        <p:txBody>
          <a:bodyPr>
            <a:normAutofit fontScale="90000"/>
          </a:bodyPr>
          <a:lstStyle/>
          <a:p>
            <a:pPr algn="ctr"/>
            <a:r>
              <a:rPr lang="en-GB" dirty="0">
                <a:solidFill>
                  <a:srgbClr val="0070C0"/>
                </a:solidFill>
              </a:rPr>
              <a:t>Managing scope creep</a:t>
            </a:r>
          </a:p>
        </p:txBody>
      </p:sp>
      <p:sp>
        <p:nvSpPr>
          <p:cNvPr id="3" name="Content Placeholder 2"/>
          <p:cNvSpPr>
            <a:spLocks noGrp="1"/>
          </p:cNvSpPr>
          <p:nvPr>
            <p:ph idx="4294967295"/>
          </p:nvPr>
        </p:nvSpPr>
        <p:spPr>
          <a:xfrm>
            <a:off x="619432" y="1120980"/>
            <a:ext cx="11029950" cy="4333875"/>
          </a:xfrm>
        </p:spPr>
        <p:txBody>
          <a:bodyPr>
            <a:noAutofit/>
          </a:bodyPr>
          <a:lstStyle/>
          <a:p>
            <a:r>
              <a:rPr lang="en-GB" sz="2200" dirty="0"/>
              <a:t>The most effective technique for controlling scope creep is the </a:t>
            </a:r>
            <a:r>
              <a:rPr lang="en-GB" sz="2200" dirty="0">
                <a:solidFill>
                  <a:srgbClr val="C00000"/>
                </a:solidFill>
              </a:rPr>
              <a:t>ability to say “no”. </a:t>
            </a:r>
          </a:p>
          <a:p>
            <a:r>
              <a:rPr lang="en-GB" sz="2200" dirty="0"/>
              <a:t>People don’t like to say “no,“ and development teams can receive intense pressure to always say “yes.“ </a:t>
            </a:r>
          </a:p>
          <a:p>
            <a:r>
              <a:rPr lang="en-GB" sz="2200" dirty="0"/>
              <a:t>Philosophies such as “</a:t>
            </a:r>
            <a:r>
              <a:rPr lang="en-GB" sz="2200" dirty="0">
                <a:solidFill>
                  <a:srgbClr val="0070C0"/>
                </a:solidFill>
              </a:rPr>
              <a:t>the customer is always right</a:t>
            </a:r>
            <a:r>
              <a:rPr lang="en-GB" sz="2200" dirty="0"/>
              <a:t>” or “</a:t>
            </a:r>
            <a:r>
              <a:rPr lang="en-GB" sz="2200" dirty="0">
                <a:solidFill>
                  <a:srgbClr val="0070C0"/>
                </a:solidFill>
              </a:rPr>
              <a:t>we will achieve total customer satisfaction</a:t>
            </a:r>
            <a:r>
              <a:rPr lang="en-GB" sz="2200" dirty="0"/>
              <a:t>” are fine in the abstract, but you pay a price for them. </a:t>
            </a:r>
          </a:p>
          <a:p>
            <a:r>
              <a:rPr lang="en-GB" sz="2200" dirty="0"/>
              <a:t>Ignoring the price doesn’t alter the fact that </a:t>
            </a:r>
            <a:r>
              <a:rPr lang="en-GB" sz="2200" dirty="0">
                <a:solidFill>
                  <a:srgbClr val="C00000"/>
                </a:solidFill>
              </a:rPr>
              <a:t>change is not free</a:t>
            </a:r>
            <a:r>
              <a:rPr lang="en-GB" sz="2200" dirty="0"/>
              <a:t>. </a:t>
            </a:r>
          </a:p>
          <a:p>
            <a:r>
              <a:rPr lang="en-GB" sz="2200" dirty="0"/>
              <a:t>The president of one software tool vendor is familiarized to hearing the development manager say “</a:t>
            </a:r>
            <a:r>
              <a:rPr lang="en-GB" sz="2200" dirty="0">
                <a:solidFill>
                  <a:srgbClr val="7030A0"/>
                </a:solidFill>
              </a:rPr>
              <a:t>not now</a:t>
            </a:r>
            <a:r>
              <a:rPr lang="en-GB" sz="2200" dirty="0"/>
              <a:t>” when he suggests a new feature.  “Not now” is more appealing than a simple rejection. It holds the promise of including the feature in a subsequent release.</a:t>
            </a:r>
          </a:p>
        </p:txBody>
      </p:sp>
      <p:sp>
        <p:nvSpPr>
          <p:cNvPr id="5" name="Slide Number Placeholder 3"/>
          <p:cNvSpPr txBox="1">
            <a:spLocks/>
          </p:cNvSpPr>
          <p:nvPr/>
        </p:nvSpPr>
        <p:spPr>
          <a:xfrm rot="5400000">
            <a:off x="11161494" y="16266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B82568A-586D-488E-AC94-8AD3016306F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079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09946"/>
            <a:ext cx="11029950" cy="581435"/>
          </a:xfrm>
        </p:spPr>
        <p:txBody>
          <a:bodyPr/>
          <a:lstStyle/>
          <a:p>
            <a:pPr algn="ctr"/>
            <a:r>
              <a:rPr lang="en-GB" dirty="0">
                <a:solidFill>
                  <a:srgbClr val="0070C0"/>
                </a:solidFill>
              </a:rPr>
              <a:t>Change control policy</a:t>
            </a:r>
          </a:p>
        </p:txBody>
      </p:sp>
      <p:sp>
        <p:nvSpPr>
          <p:cNvPr id="3" name="Content Placeholder 2"/>
          <p:cNvSpPr>
            <a:spLocks noGrp="1"/>
          </p:cNvSpPr>
          <p:nvPr>
            <p:ph idx="4294967295"/>
          </p:nvPr>
        </p:nvSpPr>
        <p:spPr>
          <a:xfrm>
            <a:off x="542618" y="1278705"/>
            <a:ext cx="11029950" cy="4422775"/>
          </a:xfrm>
        </p:spPr>
        <p:txBody>
          <a:bodyPr>
            <a:noAutofit/>
          </a:bodyPr>
          <a:lstStyle/>
          <a:p>
            <a:r>
              <a:rPr lang="en-GB" sz="2200" dirty="0">
                <a:solidFill>
                  <a:srgbClr val="0070C0"/>
                </a:solidFill>
              </a:rPr>
              <a:t>All changes must follow the process</a:t>
            </a:r>
            <a:r>
              <a:rPr lang="en-GB" sz="2200" dirty="0"/>
              <a:t>. If a change request is not submitted in accordance with this process, </a:t>
            </a:r>
            <a:r>
              <a:rPr lang="en-GB" sz="2200" dirty="0">
                <a:solidFill>
                  <a:srgbClr val="C00000"/>
                </a:solidFill>
              </a:rPr>
              <a:t>it will not be considered</a:t>
            </a:r>
            <a:r>
              <a:rPr lang="en-GB" sz="2200" dirty="0"/>
              <a:t>.</a:t>
            </a:r>
          </a:p>
          <a:p>
            <a:r>
              <a:rPr lang="en-GB" sz="2200" dirty="0"/>
              <a:t>No design or implementation work other than </a:t>
            </a:r>
            <a:r>
              <a:rPr lang="en-GB" sz="2200" dirty="0">
                <a:solidFill>
                  <a:srgbClr val="0070C0"/>
                </a:solidFill>
              </a:rPr>
              <a:t>feasibility exploration </a:t>
            </a:r>
            <a:r>
              <a:rPr lang="en-GB" sz="2200" dirty="0">
                <a:solidFill>
                  <a:srgbClr val="7030A0"/>
                </a:solidFill>
              </a:rPr>
              <a:t>will be performed on unapproved changes.</a:t>
            </a:r>
          </a:p>
          <a:p>
            <a:r>
              <a:rPr lang="en-GB" sz="2200" dirty="0"/>
              <a:t>Simply requesting a change does not guarantee that it will be made. The project’s </a:t>
            </a:r>
            <a:r>
              <a:rPr lang="en-GB" sz="2200" dirty="0">
                <a:solidFill>
                  <a:srgbClr val="0070C0"/>
                </a:solidFill>
              </a:rPr>
              <a:t>change control board (CCB) will decide which changes to implement.</a:t>
            </a:r>
          </a:p>
          <a:p>
            <a:r>
              <a:rPr lang="en-GB" sz="2200" dirty="0"/>
              <a:t>The contents of the change database must be visible to all project stakeholders.</a:t>
            </a:r>
          </a:p>
          <a:p>
            <a:r>
              <a:rPr lang="en-GB" sz="2200" dirty="0"/>
              <a:t>Impact analysis must be performed for every change.</a:t>
            </a:r>
          </a:p>
          <a:p>
            <a:r>
              <a:rPr lang="en-GB" sz="2200" dirty="0"/>
              <a:t>Every incorporated </a:t>
            </a:r>
            <a:r>
              <a:rPr lang="en-GB" sz="2200" dirty="0">
                <a:solidFill>
                  <a:srgbClr val="0070C0"/>
                </a:solidFill>
              </a:rPr>
              <a:t>change must be traceable </a:t>
            </a:r>
            <a:r>
              <a:rPr lang="en-GB" sz="2200" dirty="0"/>
              <a:t>to an </a:t>
            </a:r>
            <a:r>
              <a:rPr lang="en-GB" sz="2200" dirty="0">
                <a:solidFill>
                  <a:srgbClr val="7030A0"/>
                </a:solidFill>
              </a:rPr>
              <a:t>approved change request</a:t>
            </a:r>
            <a:r>
              <a:rPr lang="en-GB" sz="2200" dirty="0"/>
              <a:t>.</a:t>
            </a:r>
          </a:p>
          <a:p>
            <a:r>
              <a:rPr lang="en-GB" sz="2200" dirty="0"/>
              <a:t>The </a:t>
            </a:r>
            <a:r>
              <a:rPr lang="en-GB" sz="2200" dirty="0">
                <a:solidFill>
                  <a:srgbClr val="7030A0"/>
                </a:solidFill>
              </a:rPr>
              <a:t>rationale </a:t>
            </a:r>
            <a:r>
              <a:rPr lang="en-GB" sz="2200" dirty="0"/>
              <a:t>behind every </a:t>
            </a:r>
            <a:r>
              <a:rPr lang="en-GB" sz="2200" dirty="0">
                <a:solidFill>
                  <a:srgbClr val="00B050"/>
                </a:solidFill>
              </a:rPr>
              <a:t>approval</a:t>
            </a:r>
            <a:r>
              <a:rPr lang="en-GB" sz="2200" dirty="0"/>
              <a:t> or </a:t>
            </a:r>
            <a:r>
              <a:rPr lang="en-GB" sz="2200" dirty="0">
                <a:solidFill>
                  <a:srgbClr val="C00000"/>
                </a:solidFill>
              </a:rPr>
              <a:t>rejection</a:t>
            </a:r>
            <a:r>
              <a:rPr lang="en-GB" sz="2200" dirty="0"/>
              <a:t> of a change request must be recorded.</a:t>
            </a:r>
          </a:p>
        </p:txBody>
      </p:sp>
      <p:sp>
        <p:nvSpPr>
          <p:cNvPr id="7" name="Slide Number Placeholder 3"/>
          <p:cNvSpPr txBox="1">
            <a:spLocks/>
          </p:cNvSpPr>
          <p:nvPr/>
        </p:nvSpPr>
        <p:spPr>
          <a:xfrm rot="5400000">
            <a:off x="11146746"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id="{1C161153-2E41-4D2C-BDA2-41A8CAAE448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5251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54192"/>
            <a:ext cx="11029950" cy="566686"/>
          </a:xfrm>
        </p:spPr>
        <p:txBody>
          <a:bodyPr/>
          <a:lstStyle/>
          <a:p>
            <a:pPr algn="ctr"/>
            <a:r>
              <a:rPr lang="en-GB" dirty="0">
                <a:solidFill>
                  <a:srgbClr val="0070C0"/>
                </a:solidFill>
              </a:rPr>
              <a:t>A change control process description</a:t>
            </a:r>
          </a:p>
        </p:txBody>
      </p:sp>
      <p:pic>
        <p:nvPicPr>
          <p:cNvPr id="5" name="Picture 4"/>
          <p:cNvPicPr>
            <a:picLocks noChangeAspect="1"/>
          </p:cNvPicPr>
          <p:nvPr/>
        </p:nvPicPr>
        <p:blipFill>
          <a:blip r:embed="rId2"/>
          <a:stretch>
            <a:fillRect/>
          </a:stretch>
        </p:blipFill>
        <p:spPr>
          <a:xfrm>
            <a:off x="1509252" y="1464596"/>
            <a:ext cx="9360309" cy="4832964"/>
          </a:xfrm>
          <a:prstGeom prst="rect">
            <a:avLst/>
          </a:prstGeom>
        </p:spPr>
      </p:pic>
      <p:sp>
        <p:nvSpPr>
          <p:cNvPr id="7" name="Slide Number Placeholder 3"/>
          <p:cNvSpPr txBox="1">
            <a:spLocks/>
          </p:cNvSpPr>
          <p:nvPr/>
        </p:nvSpPr>
        <p:spPr>
          <a:xfrm rot="5400000">
            <a:off x="11146746" y="206913"/>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FCECB89B-7FCF-4EDB-BBCF-F741AAC8573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8113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24695"/>
            <a:ext cx="11029950" cy="492944"/>
          </a:xfrm>
        </p:spPr>
        <p:txBody>
          <a:bodyPr>
            <a:normAutofit fontScale="90000"/>
          </a:bodyPr>
          <a:lstStyle/>
          <a:p>
            <a:pPr algn="ctr"/>
            <a:r>
              <a:rPr lang="en-GB" dirty="0">
                <a:solidFill>
                  <a:srgbClr val="0070C0"/>
                </a:solidFill>
              </a:rPr>
              <a:t>The change control board - CCB</a:t>
            </a:r>
          </a:p>
        </p:txBody>
      </p:sp>
      <p:sp>
        <p:nvSpPr>
          <p:cNvPr id="3" name="Content Placeholder 2"/>
          <p:cNvSpPr>
            <a:spLocks noGrp="1"/>
          </p:cNvSpPr>
          <p:nvPr>
            <p:ph idx="4294967295"/>
          </p:nvPr>
        </p:nvSpPr>
        <p:spPr>
          <a:xfrm>
            <a:off x="693174" y="1213978"/>
            <a:ext cx="11029950" cy="4714875"/>
          </a:xfrm>
        </p:spPr>
        <p:txBody>
          <a:bodyPr>
            <a:noAutofit/>
          </a:bodyPr>
          <a:lstStyle/>
          <a:p>
            <a:pPr marL="0" indent="0">
              <a:buNone/>
            </a:pPr>
            <a:r>
              <a:rPr lang="en-GB" sz="2200" dirty="0">
                <a:solidFill>
                  <a:srgbClr val="C00000"/>
                </a:solidFill>
              </a:rPr>
              <a:t>CCB composition:  </a:t>
            </a:r>
            <a:r>
              <a:rPr lang="en-GB" sz="2200" dirty="0"/>
              <a:t>The CCB membership should represent all groups who need to participate in making decisions within the scope of that CCB’s authority. Consider selecting representatives from the following areas:</a:t>
            </a:r>
          </a:p>
          <a:p>
            <a:pPr lvl="2"/>
            <a:r>
              <a:rPr lang="en-GB" sz="2200" dirty="0"/>
              <a:t>Project or program management</a:t>
            </a:r>
          </a:p>
          <a:p>
            <a:pPr lvl="2"/>
            <a:r>
              <a:rPr lang="en-GB" sz="2200" dirty="0"/>
              <a:t>Business analysis or product management</a:t>
            </a:r>
          </a:p>
          <a:p>
            <a:pPr lvl="2"/>
            <a:r>
              <a:rPr lang="en-GB" sz="2200" dirty="0"/>
              <a:t>Development</a:t>
            </a:r>
          </a:p>
          <a:p>
            <a:pPr lvl="2"/>
            <a:r>
              <a:rPr lang="en-GB" sz="2200" dirty="0"/>
              <a:t>Testing or quality assurance</a:t>
            </a:r>
          </a:p>
          <a:p>
            <a:pPr lvl="2"/>
            <a:r>
              <a:rPr lang="en-GB" sz="2200" dirty="0"/>
              <a:t>Marketing, the business for which the application is being built, or customer representatives</a:t>
            </a:r>
          </a:p>
          <a:p>
            <a:pPr lvl="2"/>
            <a:r>
              <a:rPr lang="en-GB" sz="2200" dirty="0"/>
              <a:t>Technical support or help desk</a:t>
            </a:r>
          </a:p>
        </p:txBody>
      </p:sp>
      <p:sp>
        <p:nvSpPr>
          <p:cNvPr id="5" name="Slide Number Placeholder 3"/>
          <p:cNvSpPr txBox="1">
            <a:spLocks/>
          </p:cNvSpPr>
          <p:nvPr/>
        </p:nvSpPr>
        <p:spPr>
          <a:xfrm rot="5400000">
            <a:off x="11131997" y="206913"/>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F730EB42-ACA6-49FA-B0EC-7782C6172C1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6474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8" y="539442"/>
            <a:ext cx="11029950" cy="522441"/>
          </a:xfrm>
        </p:spPr>
        <p:txBody>
          <a:bodyPr/>
          <a:lstStyle/>
          <a:p>
            <a:pPr algn="ctr"/>
            <a:r>
              <a:rPr lang="en-US" dirty="0">
                <a:solidFill>
                  <a:srgbClr val="0070C0"/>
                </a:solidFill>
              </a:rPr>
              <a:t>CCB – Making Decisions</a:t>
            </a:r>
            <a:endParaRPr lang="en-GB" dirty="0">
              <a:solidFill>
                <a:srgbClr val="0070C0"/>
              </a:solidFill>
            </a:endParaRPr>
          </a:p>
        </p:txBody>
      </p:sp>
      <p:sp>
        <p:nvSpPr>
          <p:cNvPr id="3" name="Content Placeholder 2"/>
          <p:cNvSpPr>
            <a:spLocks noGrp="1"/>
          </p:cNvSpPr>
          <p:nvPr>
            <p:ph idx="4294967295"/>
          </p:nvPr>
        </p:nvSpPr>
        <p:spPr>
          <a:xfrm>
            <a:off x="592086" y="1044780"/>
            <a:ext cx="11496675" cy="3349625"/>
          </a:xfrm>
        </p:spPr>
        <p:txBody>
          <a:bodyPr>
            <a:noAutofit/>
          </a:bodyPr>
          <a:lstStyle/>
          <a:p>
            <a:pPr marL="0" indent="0">
              <a:buNone/>
            </a:pPr>
            <a:r>
              <a:rPr lang="en-GB" sz="2200" dirty="0">
                <a:solidFill>
                  <a:srgbClr val="C00000"/>
                </a:solidFill>
              </a:rPr>
              <a:t>Each CCB needs to define its decision-making process, which should indicate:</a:t>
            </a:r>
          </a:p>
          <a:p>
            <a:pPr lvl="1"/>
            <a:r>
              <a:rPr lang="en-GB" sz="2200" dirty="0"/>
              <a:t>The number of CCB members or the key roles that constitute a decision-making</a:t>
            </a:r>
            <a:br>
              <a:rPr lang="en-GB" sz="2200" dirty="0"/>
            </a:br>
            <a:r>
              <a:rPr lang="en-GB" sz="2200" dirty="0"/>
              <a:t>quorum (required number)</a:t>
            </a:r>
          </a:p>
          <a:p>
            <a:pPr lvl="1"/>
            <a:r>
              <a:rPr lang="en-GB" sz="2200" dirty="0"/>
              <a:t>The decision rules to be used.</a:t>
            </a:r>
          </a:p>
          <a:p>
            <a:pPr lvl="1"/>
            <a:r>
              <a:rPr lang="en-GB" sz="2200" dirty="0"/>
              <a:t>Whether the CCB Chair can overrule the CCB’s collective decision.</a:t>
            </a:r>
          </a:p>
          <a:p>
            <a:pPr lvl="1"/>
            <a:r>
              <a:rPr lang="en-GB" sz="2200" dirty="0"/>
              <a:t>Whether a higher level of CCB or management must ratify (approve) the group’s decision.</a:t>
            </a:r>
          </a:p>
        </p:txBody>
      </p:sp>
      <p:sp>
        <p:nvSpPr>
          <p:cNvPr id="6" name="Content Placeholder 2">
            <a:extLst>
              <a:ext uri="{FF2B5EF4-FFF2-40B4-BE49-F238E27FC236}">
                <a16:creationId xmlns:a16="http://schemas.microsoft.com/office/drawing/2014/main" id="{CCD28A77-BC4C-43B9-90BF-1C4FC6E53CE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40924AA8-151A-4208-8C23-29A19776D3C5}"/>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1352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54192"/>
            <a:ext cx="11029950" cy="537190"/>
          </a:xfrm>
        </p:spPr>
        <p:txBody>
          <a:bodyPr/>
          <a:lstStyle/>
          <a:p>
            <a:pPr algn="ctr"/>
            <a:r>
              <a:rPr lang="en-GB" dirty="0">
                <a:solidFill>
                  <a:srgbClr val="0070C0"/>
                </a:solidFill>
              </a:rPr>
              <a:t>Change control tools</a:t>
            </a:r>
          </a:p>
        </p:txBody>
      </p:sp>
      <p:sp>
        <p:nvSpPr>
          <p:cNvPr id="3" name="Content Placeholder 2"/>
          <p:cNvSpPr>
            <a:spLocks noGrp="1"/>
          </p:cNvSpPr>
          <p:nvPr>
            <p:ph idx="4294967295"/>
          </p:nvPr>
        </p:nvSpPr>
        <p:spPr>
          <a:xfrm>
            <a:off x="449058" y="1310865"/>
            <a:ext cx="11329987" cy="4160838"/>
          </a:xfrm>
        </p:spPr>
        <p:txBody>
          <a:bodyPr>
            <a:noAutofit/>
          </a:bodyPr>
          <a:lstStyle/>
          <a:p>
            <a:pPr marL="0" indent="0">
              <a:buNone/>
            </a:pPr>
            <a:r>
              <a:rPr lang="en-GB" sz="2200" dirty="0">
                <a:solidFill>
                  <a:srgbClr val="C00000"/>
                </a:solidFill>
              </a:rPr>
              <a:t>To support your change process, look for a tool that:</a:t>
            </a:r>
          </a:p>
          <a:p>
            <a:pPr lvl="1"/>
            <a:r>
              <a:rPr lang="en-GB" sz="2200" dirty="0"/>
              <a:t>Allows you to </a:t>
            </a:r>
            <a:r>
              <a:rPr lang="en-GB" sz="2200" dirty="0">
                <a:solidFill>
                  <a:srgbClr val="0070C0"/>
                </a:solidFill>
              </a:rPr>
              <a:t>define the attributes </a:t>
            </a:r>
            <a:r>
              <a:rPr lang="en-GB" sz="2200" dirty="0"/>
              <a:t>that </a:t>
            </a:r>
            <a:r>
              <a:rPr lang="en-GB" sz="2200" dirty="0">
                <a:solidFill>
                  <a:srgbClr val="7030A0"/>
                </a:solidFill>
              </a:rPr>
              <a:t>constitute a change request</a:t>
            </a:r>
            <a:r>
              <a:rPr lang="en-GB" sz="2200" dirty="0"/>
              <a:t>.</a:t>
            </a:r>
          </a:p>
          <a:p>
            <a:pPr lvl="1"/>
            <a:r>
              <a:rPr lang="en-GB" sz="2200" dirty="0"/>
              <a:t>Allows you to </a:t>
            </a:r>
            <a:r>
              <a:rPr lang="en-GB" sz="2200" dirty="0">
                <a:solidFill>
                  <a:srgbClr val="0070C0"/>
                </a:solidFill>
              </a:rPr>
              <a:t>implement a change request life cycle </a:t>
            </a:r>
            <a:r>
              <a:rPr lang="en-GB" sz="2200" dirty="0"/>
              <a:t>with </a:t>
            </a:r>
            <a:r>
              <a:rPr lang="en-GB" sz="2200" dirty="0">
                <a:solidFill>
                  <a:srgbClr val="7030A0"/>
                </a:solidFill>
              </a:rPr>
              <a:t>multiple change request statuses</a:t>
            </a:r>
            <a:r>
              <a:rPr lang="en-GB" sz="2200" dirty="0"/>
              <a:t>.</a:t>
            </a:r>
          </a:p>
          <a:p>
            <a:pPr lvl="1"/>
            <a:r>
              <a:rPr lang="en-GB" sz="2200" dirty="0"/>
              <a:t>Enforces the state-transition model so </a:t>
            </a:r>
            <a:r>
              <a:rPr lang="en-GB" sz="2200" dirty="0">
                <a:solidFill>
                  <a:srgbClr val="0070C0"/>
                </a:solidFill>
              </a:rPr>
              <a:t>that only authorized users can make specific status changes.</a:t>
            </a:r>
          </a:p>
          <a:p>
            <a:pPr lvl="1"/>
            <a:r>
              <a:rPr lang="en-GB" sz="2200" dirty="0">
                <a:solidFill>
                  <a:srgbClr val="0070C0"/>
                </a:solidFill>
              </a:rPr>
              <a:t>Records the date of each status change </a:t>
            </a:r>
            <a:r>
              <a:rPr lang="en-GB" sz="2200" dirty="0"/>
              <a:t>and the </a:t>
            </a:r>
            <a:r>
              <a:rPr lang="en-GB" sz="2200" dirty="0">
                <a:solidFill>
                  <a:srgbClr val="7030A0"/>
                </a:solidFill>
              </a:rPr>
              <a:t>identity of the person who made it</a:t>
            </a:r>
            <a:r>
              <a:rPr lang="en-GB" sz="2200" dirty="0"/>
              <a:t>.</a:t>
            </a:r>
          </a:p>
          <a:p>
            <a:pPr lvl="1"/>
            <a:r>
              <a:rPr lang="en-GB" sz="2200" dirty="0"/>
              <a:t>Provides </a:t>
            </a:r>
            <a:r>
              <a:rPr lang="en-GB" sz="2200" dirty="0">
                <a:solidFill>
                  <a:srgbClr val="0070C0"/>
                </a:solidFill>
              </a:rPr>
              <a:t>customizable, automatic email notification </a:t>
            </a:r>
            <a:r>
              <a:rPr lang="en-GB" sz="2200" dirty="0"/>
              <a:t>when an Originator submits a new request or when a request’s status is updated.</a:t>
            </a:r>
          </a:p>
          <a:p>
            <a:pPr lvl="1"/>
            <a:r>
              <a:rPr lang="en-GB" sz="2200" dirty="0"/>
              <a:t>Produces both standard and custom reports and charts.</a:t>
            </a:r>
          </a:p>
        </p:txBody>
      </p:sp>
      <p:sp>
        <p:nvSpPr>
          <p:cNvPr id="5" name="Slide Number Placeholder 3"/>
          <p:cNvSpPr txBox="1">
            <a:spLocks/>
          </p:cNvSpPr>
          <p:nvPr/>
        </p:nvSpPr>
        <p:spPr>
          <a:xfrm rot="5400000">
            <a:off x="11146746" y="206913"/>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7B04C891-7688-4150-98D7-F2B6CBD59F8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8903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39443"/>
            <a:ext cx="11029950" cy="522441"/>
          </a:xfrm>
        </p:spPr>
        <p:txBody>
          <a:bodyPr/>
          <a:lstStyle/>
          <a:p>
            <a:pPr algn="ctr"/>
            <a:r>
              <a:rPr lang="en-GB" dirty="0">
                <a:solidFill>
                  <a:srgbClr val="0070C0"/>
                </a:solidFill>
              </a:rPr>
              <a:t>Measuring change activity</a:t>
            </a:r>
          </a:p>
        </p:txBody>
      </p:sp>
      <p:sp>
        <p:nvSpPr>
          <p:cNvPr id="3" name="Content Placeholder 2"/>
          <p:cNvSpPr>
            <a:spLocks noGrp="1"/>
          </p:cNvSpPr>
          <p:nvPr>
            <p:ph idx="4294967295"/>
          </p:nvPr>
        </p:nvSpPr>
        <p:spPr>
          <a:xfrm>
            <a:off x="534527" y="1355315"/>
            <a:ext cx="11185525" cy="3040063"/>
          </a:xfrm>
        </p:spPr>
        <p:txBody>
          <a:bodyPr>
            <a:noAutofit/>
          </a:bodyPr>
          <a:lstStyle/>
          <a:p>
            <a:pPr>
              <a:buFont typeface="Wingdings" panose="05000000000000000000" pitchFamily="2" charset="2"/>
              <a:buChar char="q"/>
            </a:pPr>
            <a:r>
              <a:rPr lang="en-GB" sz="2200" dirty="0">
                <a:solidFill>
                  <a:srgbClr val="C00000"/>
                </a:solidFill>
              </a:rPr>
              <a:t>Consider tracking the following aspects of your requirements change activity:</a:t>
            </a:r>
          </a:p>
          <a:p>
            <a:pPr lvl="1"/>
            <a:r>
              <a:rPr lang="en-GB" sz="2200" dirty="0">
                <a:solidFill>
                  <a:srgbClr val="0070C0"/>
                </a:solidFill>
              </a:rPr>
              <a:t>The total number of change </a:t>
            </a:r>
            <a:r>
              <a:rPr lang="en-GB" sz="2200" dirty="0">
                <a:solidFill>
                  <a:srgbClr val="7030A0"/>
                </a:solidFill>
              </a:rPr>
              <a:t>requests received</a:t>
            </a:r>
            <a:r>
              <a:rPr lang="en-GB" sz="2200" dirty="0"/>
              <a:t>, </a:t>
            </a:r>
            <a:r>
              <a:rPr lang="en-GB" sz="2200" dirty="0">
                <a:solidFill>
                  <a:srgbClr val="7030A0"/>
                </a:solidFill>
              </a:rPr>
              <a:t>currently open</a:t>
            </a:r>
            <a:r>
              <a:rPr lang="en-GB" sz="2200" dirty="0"/>
              <a:t>, </a:t>
            </a:r>
            <a:r>
              <a:rPr lang="en-GB" sz="2200" dirty="0">
                <a:solidFill>
                  <a:srgbClr val="7030A0"/>
                </a:solidFill>
              </a:rPr>
              <a:t>and closed</a:t>
            </a:r>
          </a:p>
          <a:p>
            <a:pPr lvl="1"/>
            <a:r>
              <a:rPr lang="en-GB" sz="2200" dirty="0">
                <a:solidFill>
                  <a:srgbClr val="0070C0"/>
                </a:solidFill>
              </a:rPr>
              <a:t>The number of </a:t>
            </a:r>
            <a:r>
              <a:rPr lang="en-GB" sz="2200" dirty="0">
                <a:solidFill>
                  <a:srgbClr val="7030A0"/>
                </a:solidFill>
              </a:rPr>
              <a:t>added, deleted, and modified requirements</a:t>
            </a:r>
          </a:p>
          <a:p>
            <a:pPr lvl="1"/>
            <a:r>
              <a:rPr lang="en-GB" sz="2200" dirty="0">
                <a:solidFill>
                  <a:srgbClr val="0070C0"/>
                </a:solidFill>
              </a:rPr>
              <a:t>The number of requests </a:t>
            </a:r>
            <a:r>
              <a:rPr lang="en-GB" sz="2200" dirty="0"/>
              <a:t>that </a:t>
            </a:r>
            <a:r>
              <a:rPr lang="en-GB" sz="2200" dirty="0">
                <a:solidFill>
                  <a:srgbClr val="7030A0"/>
                </a:solidFill>
              </a:rPr>
              <a:t>originated from each change origin </a:t>
            </a:r>
            <a:r>
              <a:rPr lang="en-GB" sz="2200" dirty="0"/>
              <a:t>(e.g. customer, marketing)</a:t>
            </a:r>
          </a:p>
          <a:p>
            <a:pPr lvl="1"/>
            <a:r>
              <a:rPr lang="en-GB" sz="2200" dirty="0">
                <a:solidFill>
                  <a:srgbClr val="0070C0"/>
                </a:solidFill>
              </a:rPr>
              <a:t>The number of changes received </a:t>
            </a:r>
            <a:r>
              <a:rPr lang="en-GB" sz="2200" dirty="0">
                <a:solidFill>
                  <a:srgbClr val="7030A0"/>
                </a:solidFill>
              </a:rPr>
              <a:t>against each requirement since it was baselined</a:t>
            </a:r>
          </a:p>
          <a:p>
            <a:pPr lvl="1"/>
            <a:r>
              <a:rPr lang="en-GB" sz="2200" dirty="0">
                <a:solidFill>
                  <a:srgbClr val="0070C0"/>
                </a:solidFill>
              </a:rPr>
              <a:t>The total effort </a:t>
            </a:r>
            <a:r>
              <a:rPr lang="en-GB" sz="2200" dirty="0"/>
              <a:t>devoted to </a:t>
            </a:r>
            <a:r>
              <a:rPr lang="en-GB" sz="2200" dirty="0">
                <a:solidFill>
                  <a:srgbClr val="7030A0"/>
                </a:solidFill>
              </a:rPr>
              <a:t>processing and implementing change requests</a:t>
            </a:r>
          </a:p>
        </p:txBody>
      </p:sp>
      <p:sp>
        <p:nvSpPr>
          <p:cNvPr id="5" name="Slide Number Placeholder 3"/>
          <p:cNvSpPr txBox="1">
            <a:spLocks/>
          </p:cNvSpPr>
          <p:nvPr/>
        </p:nvSpPr>
        <p:spPr>
          <a:xfrm rot="5400000">
            <a:off x="11146746"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ABA221AE-BF9E-4BBA-9349-B44DDD20120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56145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09946"/>
            <a:ext cx="11029950" cy="507693"/>
          </a:xfrm>
        </p:spPr>
        <p:txBody>
          <a:bodyPr>
            <a:normAutofit fontScale="90000"/>
          </a:bodyPr>
          <a:lstStyle/>
          <a:p>
            <a:pPr algn="ctr"/>
            <a:r>
              <a:rPr lang="en-GB" dirty="0">
                <a:solidFill>
                  <a:srgbClr val="0070C0"/>
                </a:solidFill>
              </a:rPr>
              <a:t>Measuring change activity (CNTD.)</a:t>
            </a:r>
          </a:p>
        </p:txBody>
      </p:sp>
      <p:pic>
        <p:nvPicPr>
          <p:cNvPr id="5" name="Picture 4"/>
          <p:cNvPicPr>
            <a:picLocks noChangeAspect="1"/>
          </p:cNvPicPr>
          <p:nvPr/>
        </p:nvPicPr>
        <p:blipFill>
          <a:blip r:embed="rId2"/>
          <a:stretch>
            <a:fillRect/>
          </a:stretch>
        </p:blipFill>
        <p:spPr>
          <a:xfrm>
            <a:off x="1090970" y="1209777"/>
            <a:ext cx="10044061" cy="4724400"/>
          </a:xfrm>
          <a:prstGeom prst="rect">
            <a:avLst/>
          </a:prstGeom>
        </p:spPr>
      </p:pic>
      <p:sp>
        <p:nvSpPr>
          <p:cNvPr id="7" name="Slide Number Placeholder 3"/>
          <p:cNvSpPr txBox="1">
            <a:spLocks/>
          </p:cNvSpPr>
          <p:nvPr/>
        </p:nvSpPr>
        <p:spPr>
          <a:xfrm rot="5400000">
            <a:off x="11161494"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2B2BBE27-0D8C-4740-BA9B-A269225E23C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530731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8929" y="509947"/>
            <a:ext cx="11029950" cy="522440"/>
          </a:xfrm>
        </p:spPr>
        <p:txBody>
          <a:bodyPr>
            <a:normAutofit/>
          </a:bodyPr>
          <a:lstStyle/>
          <a:p>
            <a:pPr algn="ctr"/>
            <a:r>
              <a:rPr lang="en-GB" dirty="0">
                <a:solidFill>
                  <a:srgbClr val="0070C0"/>
                </a:solidFill>
              </a:rPr>
              <a:t>Change impact analysis</a:t>
            </a:r>
          </a:p>
        </p:txBody>
      </p:sp>
      <p:sp>
        <p:nvSpPr>
          <p:cNvPr id="3" name="Content Placeholder 2"/>
          <p:cNvSpPr>
            <a:spLocks noGrp="1"/>
          </p:cNvSpPr>
          <p:nvPr>
            <p:ph idx="4294967295"/>
          </p:nvPr>
        </p:nvSpPr>
        <p:spPr>
          <a:xfrm>
            <a:off x="619433" y="1325818"/>
            <a:ext cx="11029950" cy="3678238"/>
          </a:xfrm>
        </p:spPr>
        <p:txBody>
          <a:bodyPr>
            <a:noAutofit/>
          </a:bodyPr>
          <a:lstStyle/>
          <a:p>
            <a:pPr marL="0" indent="0">
              <a:buNone/>
            </a:pPr>
            <a:r>
              <a:rPr lang="en-GB" sz="2200" dirty="0">
                <a:solidFill>
                  <a:srgbClr val="C00000"/>
                </a:solidFill>
              </a:rPr>
              <a:t>Impact analysis procedure</a:t>
            </a:r>
          </a:p>
          <a:p>
            <a:pPr lvl="1"/>
            <a:r>
              <a:rPr lang="en-GB" sz="2200" dirty="0">
                <a:solidFill>
                  <a:srgbClr val="0070C0"/>
                </a:solidFill>
              </a:rPr>
              <a:t>Understand the possible implications of making the change.  </a:t>
            </a:r>
            <a:r>
              <a:rPr lang="en-GB" sz="2200" dirty="0"/>
              <a:t>A requirement change</a:t>
            </a:r>
            <a:br>
              <a:rPr lang="en-GB" sz="2200" dirty="0"/>
            </a:br>
            <a:r>
              <a:rPr lang="en-GB" sz="2200" dirty="0"/>
              <a:t>often produces a large ripple (wave) effect, leading to modifications in other requirements, architectures, designs, code, and tests. Changes can lead to conflicts with other requirements or can compromise quality attributes, such as performance or security.</a:t>
            </a:r>
          </a:p>
          <a:p>
            <a:pPr lvl="1"/>
            <a:r>
              <a:rPr lang="en-GB" sz="2200" dirty="0">
                <a:solidFill>
                  <a:srgbClr val="0070C0"/>
                </a:solidFill>
              </a:rPr>
              <a:t>Identify all the requirements, </a:t>
            </a:r>
            <a:r>
              <a:rPr lang="en-GB" sz="2200" dirty="0"/>
              <a:t>files, models, and documents that might have </a:t>
            </a:r>
            <a:r>
              <a:rPr lang="en-GB" sz="2200" dirty="0">
                <a:solidFill>
                  <a:srgbClr val="7030A0"/>
                </a:solidFill>
              </a:rPr>
              <a:t>to be modified </a:t>
            </a:r>
            <a:r>
              <a:rPr lang="en-GB" sz="2200" dirty="0"/>
              <a:t>if the team incorporates the requested change.</a:t>
            </a:r>
          </a:p>
          <a:p>
            <a:pPr lvl="1"/>
            <a:r>
              <a:rPr lang="en-GB" sz="2200" dirty="0">
                <a:solidFill>
                  <a:srgbClr val="0070C0"/>
                </a:solidFill>
              </a:rPr>
              <a:t>Identify the tasks required </a:t>
            </a:r>
            <a:r>
              <a:rPr lang="en-GB" sz="2200" dirty="0"/>
              <a:t>to implement the change, and </a:t>
            </a:r>
            <a:r>
              <a:rPr lang="en-GB" sz="2200" dirty="0">
                <a:solidFill>
                  <a:srgbClr val="7030A0"/>
                </a:solidFill>
              </a:rPr>
              <a:t>estimate the effort needed to complete those tasks.</a:t>
            </a:r>
          </a:p>
        </p:txBody>
      </p:sp>
      <p:sp>
        <p:nvSpPr>
          <p:cNvPr id="6" name="Content Placeholder 2">
            <a:extLst>
              <a:ext uri="{FF2B5EF4-FFF2-40B4-BE49-F238E27FC236}">
                <a16:creationId xmlns:a16="http://schemas.microsoft.com/office/drawing/2014/main" id="{E1F3E053-C612-414A-A996-68F5581E743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95C68DEB-D59D-4203-856A-D92827AAA2D7}"/>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7525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2" y="524694"/>
            <a:ext cx="11029950" cy="522441"/>
          </a:xfrm>
        </p:spPr>
        <p:txBody>
          <a:bodyPr/>
          <a:lstStyle/>
          <a:p>
            <a:pPr algn="ctr"/>
            <a:r>
              <a:rPr lang="en-GB" dirty="0">
                <a:solidFill>
                  <a:srgbClr val="0070C0"/>
                </a:solidFill>
              </a:rPr>
              <a:t>Change impact analysis</a:t>
            </a:r>
          </a:p>
        </p:txBody>
      </p:sp>
      <p:pic>
        <p:nvPicPr>
          <p:cNvPr id="5" name="Picture 4"/>
          <p:cNvPicPr>
            <a:picLocks noChangeAspect="1"/>
          </p:cNvPicPr>
          <p:nvPr/>
        </p:nvPicPr>
        <p:blipFill>
          <a:blip r:embed="rId2"/>
          <a:stretch>
            <a:fillRect/>
          </a:stretch>
        </p:blipFill>
        <p:spPr>
          <a:xfrm>
            <a:off x="616564" y="1169219"/>
            <a:ext cx="11152648" cy="5438058"/>
          </a:xfrm>
          <a:prstGeom prst="rect">
            <a:avLst/>
          </a:prstGeom>
        </p:spPr>
      </p:pic>
      <p:sp>
        <p:nvSpPr>
          <p:cNvPr id="6" name="Slide Number Placeholder 3"/>
          <p:cNvSpPr txBox="1">
            <a:spLocks/>
          </p:cNvSpPr>
          <p:nvPr/>
        </p:nvSpPr>
        <p:spPr>
          <a:xfrm rot="5400000">
            <a:off x="11161494"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6C737EF6-8EE6-4BBB-A51F-1A18DCD459C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2694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24695"/>
            <a:ext cx="11029950" cy="433951"/>
          </a:xfrm>
        </p:spPr>
        <p:txBody>
          <a:bodyPr>
            <a:normAutofit fontScale="90000"/>
          </a:bodyPr>
          <a:lstStyle/>
          <a:p>
            <a:pPr algn="ctr"/>
            <a:r>
              <a:rPr lang="en-GB" dirty="0">
                <a:solidFill>
                  <a:srgbClr val="0070C0"/>
                </a:solidFill>
              </a:rPr>
              <a:t>Accommodating New or changed requirements</a:t>
            </a:r>
          </a:p>
        </p:txBody>
      </p:sp>
      <p:sp>
        <p:nvSpPr>
          <p:cNvPr id="3" name="Content Placeholder 2"/>
          <p:cNvSpPr>
            <a:spLocks noGrp="1"/>
          </p:cNvSpPr>
          <p:nvPr>
            <p:ph idx="4294967295"/>
          </p:nvPr>
        </p:nvSpPr>
        <p:spPr>
          <a:xfrm>
            <a:off x="560438" y="1340565"/>
            <a:ext cx="11029950" cy="4057343"/>
          </a:xfrm>
        </p:spPr>
        <p:txBody>
          <a:bodyPr>
            <a:normAutofit/>
          </a:bodyPr>
          <a:lstStyle/>
          <a:p>
            <a:r>
              <a:rPr lang="en-US" sz="2200" b="1" dirty="0"/>
              <a:t>Requirements management</a:t>
            </a:r>
            <a:r>
              <a:rPr lang="en-US" sz="2200" dirty="0"/>
              <a:t> is the process of documenting, analyzing, tracing, prioritizing and agreeing on </a:t>
            </a:r>
            <a:r>
              <a:rPr lang="en-US" sz="2200" b="1" dirty="0"/>
              <a:t>requirements</a:t>
            </a:r>
            <a:r>
              <a:rPr lang="en-US" sz="2200" dirty="0"/>
              <a:t> and then controlling change and communicating to relevant stakeholders. It is a continuous process throughout a project.</a:t>
            </a:r>
          </a:p>
          <a:p>
            <a:r>
              <a:rPr lang="en-US" sz="2200" b="1" dirty="0"/>
              <a:t>Requirements Baseline </a:t>
            </a:r>
            <a:r>
              <a:rPr lang="en-US" sz="2200" dirty="0"/>
              <a:t>is a set of requirements that stakeholders have agreed to, often defining the contents of a specific planned release or development iteration. </a:t>
            </a:r>
          </a:p>
          <a:p>
            <a:r>
              <a:rPr lang="en-US" altLang="en-US" sz="2200" dirty="0"/>
              <a:t>A </a:t>
            </a:r>
            <a:r>
              <a:rPr lang="en-US" altLang="en-US" sz="2200" i="1" dirty="0"/>
              <a:t>baseline </a:t>
            </a:r>
            <a:r>
              <a:rPr lang="en-US" altLang="en-US" sz="2200" dirty="0"/>
              <a:t>is a software configuration management concept that helps you to control change without seriously impeding justifiable requirements change. </a:t>
            </a:r>
          </a:p>
          <a:p>
            <a:r>
              <a:rPr lang="en-US" altLang="en-US" sz="2200" dirty="0"/>
              <a:t>For example, the elements of a requirements model have been documented and reviewed.  Errors are found and corrected. Once all parts of the model have been reviewed, corrected, and then approved, the requirements model becomes a baseline.</a:t>
            </a:r>
            <a:endParaRPr lang="en-US" sz="2200" dirty="0"/>
          </a:p>
        </p:txBody>
      </p:sp>
      <p:sp>
        <p:nvSpPr>
          <p:cNvPr id="6" name="Slide Number Placeholder 3"/>
          <p:cNvSpPr txBox="1">
            <a:spLocks/>
          </p:cNvSpPr>
          <p:nvPr/>
        </p:nvSpPr>
        <p:spPr>
          <a:xfrm rot="5400000">
            <a:off x="11087752" y="192165"/>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id="{D1FCC042-849D-49C0-8F42-524BE1ACB0C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2581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39443"/>
            <a:ext cx="11029950" cy="507693"/>
          </a:xfrm>
        </p:spPr>
        <p:txBody>
          <a:bodyPr>
            <a:normAutofit fontScale="90000"/>
          </a:bodyPr>
          <a:lstStyle/>
          <a:p>
            <a:pPr algn="ctr"/>
            <a:r>
              <a:rPr lang="en-GB" dirty="0">
                <a:solidFill>
                  <a:srgbClr val="0070C0"/>
                </a:solidFill>
              </a:rPr>
              <a:t>Change impact analysis</a:t>
            </a:r>
          </a:p>
        </p:txBody>
      </p:sp>
      <p:pic>
        <p:nvPicPr>
          <p:cNvPr id="5" name="Picture 4"/>
          <p:cNvPicPr>
            <a:picLocks noChangeAspect="1"/>
          </p:cNvPicPr>
          <p:nvPr/>
        </p:nvPicPr>
        <p:blipFill>
          <a:blip r:embed="rId2"/>
          <a:stretch>
            <a:fillRect/>
          </a:stretch>
        </p:blipFill>
        <p:spPr>
          <a:xfrm>
            <a:off x="755445" y="1215513"/>
            <a:ext cx="11175999" cy="5318022"/>
          </a:xfrm>
          <a:prstGeom prst="rect">
            <a:avLst/>
          </a:prstGeom>
        </p:spPr>
      </p:pic>
      <p:sp>
        <p:nvSpPr>
          <p:cNvPr id="7" name="Slide Number Placeholder 3"/>
          <p:cNvSpPr txBox="1">
            <a:spLocks/>
          </p:cNvSpPr>
          <p:nvPr/>
        </p:nvSpPr>
        <p:spPr>
          <a:xfrm rot="5400000">
            <a:off x="11161494"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F7E41F5-22F6-488A-A79F-80BFD30C72B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4360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2167" y="716425"/>
            <a:ext cx="3097162" cy="920646"/>
          </a:xfrm>
        </p:spPr>
        <p:txBody>
          <a:bodyPr>
            <a:normAutofit fontScale="90000"/>
          </a:bodyPr>
          <a:lstStyle/>
          <a:p>
            <a:r>
              <a:rPr lang="en-GB" dirty="0">
                <a:solidFill>
                  <a:srgbClr val="0070C0"/>
                </a:solidFill>
              </a:rPr>
              <a:t>Change impact analysis</a:t>
            </a:r>
          </a:p>
        </p:txBody>
      </p:sp>
      <p:pic>
        <p:nvPicPr>
          <p:cNvPr id="5" name="Picture 4"/>
          <p:cNvPicPr>
            <a:picLocks noChangeAspect="1"/>
          </p:cNvPicPr>
          <p:nvPr/>
        </p:nvPicPr>
        <p:blipFill>
          <a:blip r:embed="rId2"/>
          <a:stretch>
            <a:fillRect/>
          </a:stretch>
        </p:blipFill>
        <p:spPr>
          <a:xfrm>
            <a:off x="5061975" y="672659"/>
            <a:ext cx="6680200" cy="604154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727E2823-3E50-4326-9DD2-26E06B745DF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9196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09946"/>
            <a:ext cx="11029950" cy="596183"/>
          </a:xfrm>
        </p:spPr>
        <p:txBody>
          <a:bodyPr/>
          <a:lstStyle/>
          <a:p>
            <a:pPr algn="ctr"/>
            <a:r>
              <a:rPr lang="en-GB" dirty="0">
                <a:solidFill>
                  <a:srgbClr val="0070C0"/>
                </a:solidFill>
              </a:rPr>
              <a:t>Change impact analysis</a:t>
            </a:r>
          </a:p>
        </p:txBody>
      </p:sp>
      <p:sp>
        <p:nvSpPr>
          <p:cNvPr id="3" name="Content Placeholder 2"/>
          <p:cNvSpPr>
            <a:spLocks noGrp="1"/>
          </p:cNvSpPr>
          <p:nvPr>
            <p:ph idx="4294967295"/>
          </p:nvPr>
        </p:nvSpPr>
        <p:spPr>
          <a:xfrm>
            <a:off x="575187" y="1201174"/>
            <a:ext cx="11029950" cy="5494593"/>
          </a:xfrm>
        </p:spPr>
        <p:txBody>
          <a:bodyPr>
            <a:noAutofit/>
          </a:bodyPr>
          <a:lstStyle/>
          <a:p>
            <a:pPr marL="0" indent="0">
              <a:buNone/>
            </a:pPr>
            <a:r>
              <a:rPr lang="en-GB" sz="2200" dirty="0"/>
              <a:t>Following is a simple procedure for evaluating the impact of a proposed requirement change:</a:t>
            </a:r>
          </a:p>
          <a:p>
            <a:pPr lvl="1"/>
            <a:r>
              <a:rPr lang="en-GB" sz="2200" dirty="0"/>
              <a:t>Work through the checklist in Figure 28-5.</a:t>
            </a:r>
          </a:p>
          <a:p>
            <a:pPr lvl="1"/>
            <a:r>
              <a:rPr lang="en-GB" sz="2200" dirty="0"/>
              <a:t>Work through the checklist in Figure 28-6. Some requirements management tools include an impact analysis report that follows traceability links and finds the system elements that depend on the requirements affected by a change request.</a:t>
            </a:r>
          </a:p>
          <a:p>
            <a:pPr lvl="1"/>
            <a:r>
              <a:rPr lang="en-GB" sz="2200" dirty="0"/>
              <a:t>Use the worksheet in Figure 28-7 to estimate the effort required for the anticipated tasks. Most change requests will require only a portion of the tasks on the worksheet.</a:t>
            </a:r>
          </a:p>
          <a:p>
            <a:pPr lvl="1"/>
            <a:r>
              <a:rPr lang="en-GB" sz="2200" dirty="0"/>
              <a:t>Sum the effort estimates.</a:t>
            </a:r>
          </a:p>
          <a:p>
            <a:pPr lvl="1"/>
            <a:r>
              <a:rPr lang="en-GB" sz="2200" dirty="0"/>
              <a:t>Identify the sequence in which the tasks must be performed and how they can be interleaved with currently planned tasks.</a:t>
            </a:r>
          </a:p>
          <a:p>
            <a:pPr lvl="1"/>
            <a:r>
              <a:rPr lang="en-GB" sz="2200" dirty="0"/>
              <a:t>Estimate the impact of the proposed change on the project’s schedule and cost.</a:t>
            </a:r>
          </a:p>
          <a:p>
            <a:pPr lvl="1"/>
            <a:r>
              <a:rPr lang="en-GB" sz="2200" dirty="0"/>
              <a:t>Evaluate the change’s priority compared to other pending requirements.</a:t>
            </a:r>
          </a:p>
          <a:p>
            <a:pPr lvl="1"/>
            <a:r>
              <a:rPr lang="en-GB" sz="2200" dirty="0"/>
              <a:t>Report the impact analysis results to the CCB.</a:t>
            </a:r>
          </a:p>
        </p:txBody>
      </p:sp>
      <p:sp>
        <p:nvSpPr>
          <p:cNvPr id="5" name="Slide Number Placeholder 3"/>
          <p:cNvSpPr txBox="1">
            <a:spLocks/>
          </p:cNvSpPr>
          <p:nvPr/>
        </p:nvSpPr>
        <p:spPr>
          <a:xfrm rot="5400000">
            <a:off x="11146746"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3D9648BE-9850-425D-BA23-9FBC5A046FE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1080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495198"/>
            <a:ext cx="11029950" cy="551938"/>
          </a:xfrm>
        </p:spPr>
        <p:txBody>
          <a:bodyPr/>
          <a:lstStyle/>
          <a:p>
            <a:pPr algn="ctr"/>
            <a:r>
              <a:rPr lang="en-GB" dirty="0">
                <a:solidFill>
                  <a:srgbClr val="0070C0"/>
                </a:solidFill>
              </a:rPr>
              <a:t>Impact analysis template</a:t>
            </a:r>
          </a:p>
        </p:txBody>
      </p:sp>
      <p:pic>
        <p:nvPicPr>
          <p:cNvPr id="5" name="Picture 4"/>
          <p:cNvPicPr>
            <a:picLocks noChangeAspect="1"/>
          </p:cNvPicPr>
          <p:nvPr/>
        </p:nvPicPr>
        <p:blipFill>
          <a:blip r:embed="rId2"/>
          <a:stretch>
            <a:fillRect/>
          </a:stretch>
        </p:blipFill>
        <p:spPr>
          <a:xfrm>
            <a:off x="2246319" y="1344202"/>
            <a:ext cx="7467951" cy="4698636"/>
          </a:xfrm>
          <a:prstGeom prst="rect">
            <a:avLst/>
          </a:prstGeom>
        </p:spPr>
      </p:pic>
      <p:sp>
        <p:nvSpPr>
          <p:cNvPr id="6" name="Slide Number Placeholder 3"/>
          <p:cNvSpPr txBox="1">
            <a:spLocks/>
          </p:cNvSpPr>
          <p:nvPr/>
        </p:nvSpPr>
        <p:spPr>
          <a:xfrm rot="5400000">
            <a:off x="11117249"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1033D3F5-6B3B-4DBF-B714-43BB52ECF38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32590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68940"/>
            <a:ext cx="11029950" cy="537190"/>
          </a:xfrm>
        </p:spPr>
        <p:txBody>
          <a:bodyPr/>
          <a:lstStyle/>
          <a:p>
            <a:pPr algn="ctr"/>
            <a:r>
              <a:rPr lang="en-GB" dirty="0">
                <a:solidFill>
                  <a:srgbClr val="0070C0"/>
                </a:solidFill>
              </a:rPr>
              <a:t>Change management on agile projects</a:t>
            </a:r>
          </a:p>
        </p:txBody>
      </p:sp>
      <p:pic>
        <p:nvPicPr>
          <p:cNvPr id="5" name="Picture 4"/>
          <p:cNvPicPr>
            <a:picLocks noChangeAspect="1"/>
          </p:cNvPicPr>
          <p:nvPr/>
        </p:nvPicPr>
        <p:blipFill>
          <a:blip r:embed="rId2"/>
          <a:stretch>
            <a:fillRect/>
          </a:stretch>
        </p:blipFill>
        <p:spPr>
          <a:xfrm>
            <a:off x="1864250" y="1377622"/>
            <a:ext cx="8607104" cy="4427447"/>
          </a:xfrm>
          <a:prstGeom prst="rect">
            <a:avLst/>
          </a:prstGeom>
        </p:spPr>
      </p:pic>
      <p:sp>
        <p:nvSpPr>
          <p:cNvPr id="6" name="Slide Number Placeholder 3"/>
          <p:cNvSpPr txBox="1">
            <a:spLocks/>
          </p:cNvSpPr>
          <p:nvPr/>
        </p:nvSpPr>
        <p:spPr>
          <a:xfrm rot="5400000">
            <a:off x="11131998" y="17741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00011F30-03CA-4811-9254-B0A29B0847C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3" name="Rectangle 2">
            <a:extLst>
              <a:ext uri="{FF2B5EF4-FFF2-40B4-BE49-F238E27FC236}">
                <a16:creationId xmlns:a16="http://schemas.microsoft.com/office/drawing/2014/main" id="{07AA48B6-AB73-4ACF-B823-B4BD6F4D57C4}"/>
              </a:ext>
            </a:extLst>
          </p:cNvPr>
          <p:cNvSpPr/>
          <p:nvPr/>
        </p:nvSpPr>
        <p:spPr>
          <a:xfrm>
            <a:off x="1784555" y="6011267"/>
            <a:ext cx="9011264" cy="430887"/>
          </a:xfrm>
          <a:prstGeom prst="rect">
            <a:avLst/>
          </a:prstGeom>
        </p:spPr>
        <p:txBody>
          <a:bodyPr wrap="square">
            <a:spAutoFit/>
          </a:bodyPr>
          <a:lstStyle/>
          <a:p>
            <a:r>
              <a:rPr lang="en-US" sz="2200" dirty="0">
                <a:solidFill>
                  <a:srgbClr val="7030A0"/>
                </a:solidFill>
              </a:rPr>
              <a:t>Vertical Prototype/Analysis is done after each iteration outcome</a:t>
            </a:r>
          </a:p>
        </p:txBody>
      </p:sp>
    </p:spTree>
    <p:extLst>
      <p:ext uri="{BB962C8B-B14F-4D97-AF65-F5344CB8AC3E}">
        <p14:creationId xmlns:p14="http://schemas.microsoft.com/office/powerpoint/2010/main" val="2095917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
        <p:nvSpPr>
          <p:cNvPr id="6" name="Content Placeholder 2">
            <a:extLst>
              <a:ext uri="{FF2B5EF4-FFF2-40B4-BE49-F238E27FC236}">
                <a16:creationId xmlns:a16="http://schemas.microsoft.com/office/drawing/2014/main" id="{D970686C-F2E8-49C5-8F82-2A3F4B5D2B5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728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686927"/>
            <a:ext cx="11029950" cy="433951"/>
          </a:xfrm>
        </p:spPr>
        <p:txBody>
          <a:bodyPr>
            <a:normAutofit fontScale="90000"/>
          </a:bodyPr>
          <a:lstStyle/>
          <a:p>
            <a:pPr algn="ctr"/>
            <a:r>
              <a:rPr lang="en-GB" dirty="0">
                <a:solidFill>
                  <a:srgbClr val="0070C0"/>
                </a:solidFill>
              </a:rPr>
              <a:t>Requirements management process</a:t>
            </a:r>
          </a:p>
        </p:txBody>
      </p:sp>
      <p:pic>
        <p:nvPicPr>
          <p:cNvPr id="5" name="Picture 4"/>
          <p:cNvPicPr>
            <a:picLocks noChangeAspect="1"/>
          </p:cNvPicPr>
          <p:nvPr/>
        </p:nvPicPr>
        <p:blipFill>
          <a:blip r:embed="rId2"/>
          <a:stretch>
            <a:fillRect/>
          </a:stretch>
        </p:blipFill>
        <p:spPr>
          <a:xfrm>
            <a:off x="553475" y="1436266"/>
            <a:ext cx="10991477" cy="4806501"/>
          </a:xfrm>
          <a:prstGeom prst="rect">
            <a:avLst/>
          </a:prstGeom>
        </p:spPr>
      </p:pic>
      <p:sp>
        <p:nvSpPr>
          <p:cNvPr id="7" name="Content Placeholder 2">
            <a:extLst>
              <a:ext uri="{FF2B5EF4-FFF2-40B4-BE49-F238E27FC236}">
                <a16:creationId xmlns:a16="http://schemas.microsoft.com/office/drawing/2014/main" id="{061D8F0A-18E4-41C7-B621-A96AFA13B75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0B0D0E0C-9A05-4428-9C34-1AEF6022AAD2}"/>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9670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613184"/>
            <a:ext cx="11029950" cy="492945"/>
          </a:xfrm>
        </p:spPr>
        <p:txBody>
          <a:bodyPr>
            <a:normAutofit fontScale="90000"/>
          </a:bodyPr>
          <a:lstStyle/>
          <a:p>
            <a:pPr algn="ctr"/>
            <a:r>
              <a:rPr lang="en-GB" dirty="0">
                <a:solidFill>
                  <a:srgbClr val="0070C0"/>
                </a:solidFill>
              </a:rPr>
              <a:t>Accommodating  New  or  changed  requirements</a:t>
            </a:r>
          </a:p>
        </p:txBody>
      </p:sp>
      <p:sp>
        <p:nvSpPr>
          <p:cNvPr id="3" name="Content Placeholder 2"/>
          <p:cNvSpPr>
            <a:spLocks noGrp="1"/>
          </p:cNvSpPr>
          <p:nvPr>
            <p:ph idx="4294967295"/>
          </p:nvPr>
        </p:nvSpPr>
        <p:spPr>
          <a:xfrm>
            <a:off x="663677" y="1150373"/>
            <a:ext cx="11029950" cy="2669459"/>
          </a:xfrm>
        </p:spPr>
        <p:txBody>
          <a:bodyPr>
            <a:normAutofit/>
          </a:bodyPr>
          <a:lstStyle/>
          <a:p>
            <a:r>
              <a:rPr lang="en-GB" sz="2200" dirty="0"/>
              <a:t>By </a:t>
            </a:r>
            <a:r>
              <a:rPr lang="en-GB" sz="2200" dirty="0">
                <a:solidFill>
                  <a:srgbClr val="0070C0"/>
                </a:solidFill>
              </a:rPr>
              <a:t>deferring lower-priority requirements </a:t>
            </a:r>
            <a:r>
              <a:rPr lang="en-GB" sz="2200" dirty="0"/>
              <a:t>(‘could have’ in </a:t>
            </a:r>
            <a:r>
              <a:rPr lang="en-GB" sz="2200" dirty="0" err="1"/>
              <a:t>MoSCoW</a:t>
            </a:r>
            <a:r>
              <a:rPr lang="en-GB" sz="2200" dirty="0"/>
              <a:t>) to later iterations or cutting them completely to adapt important changes</a:t>
            </a:r>
          </a:p>
          <a:p>
            <a:r>
              <a:rPr lang="en-GB" sz="2200" dirty="0"/>
              <a:t>By </a:t>
            </a:r>
            <a:r>
              <a:rPr lang="en-GB" sz="2200" dirty="0">
                <a:solidFill>
                  <a:srgbClr val="0070C0"/>
                </a:solidFill>
              </a:rPr>
              <a:t>obtaining additional staff </a:t>
            </a:r>
            <a:r>
              <a:rPr lang="en-GB" sz="2200" dirty="0"/>
              <a:t>or </a:t>
            </a:r>
            <a:r>
              <a:rPr lang="en-GB" sz="2200" dirty="0">
                <a:solidFill>
                  <a:srgbClr val="7030A0"/>
                </a:solidFill>
              </a:rPr>
              <a:t>outsourcing some of the work</a:t>
            </a:r>
          </a:p>
          <a:p>
            <a:r>
              <a:rPr lang="en-GB" sz="2200" dirty="0"/>
              <a:t>By </a:t>
            </a:r>
            <a:r>
              <a:rPr lang="en-GB" sz="2200" dirty="0">
                <a:solidFill>
                  <a:srgbClr val="0070C0"/>
                </a:solidFill>
              </a:rPr>
              <a:t>extending the delivery schedule </a:t>
            </a:r>
            <a:r>
              <a:rPr lang="en-GB" sz="2200" dirty="0"/>
              <a:t>or adding iterations to an agile project</a:t>
            </a:r>
          </a:p>
          <a:p>
            <a:r>
              <a:rPr lang="en-GB" sz="2200" dirty="0"/>
              <a:t>By </a:t>
            </a:r>
            <a:r>
              <a:rPr lang="en-GB" sz="2200" dirty="0">
                <a:solidFill>
                  <a:srgbClr val="C00000"/>
                </a:solidFill>
              </a:rPr>
              <a:t>sacrificing quality </a:t>
            </a:r>
            <a:r>
              <a:rPr lang="en-GB" sz="2200" dirty="0"/>
              <a:t>to ship by the original date</a:t>
            </a:r>
          </a:p>
        </p:txBody>
      </p:sp>
      <p:sp>
        <p:nvSpPr>
          <p:cNvPr id="6" name="Content Placeholder 2">
            <a:extLst>
              <a:ext uri="{FF2B5EF4-FFF2-40B4-BE49-F238E27FC236}">
                <a16:creationId xmlns:a16="http://schemas.microsoft.com/office/drawing/2014/main" id="{F1A8E824-B3D7-4B6E-B89D-65AA496CDD8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31CD182E-92A6-4F37-9CC0-0D6F8FF92BE5}"/>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2510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24694"/>
            <a:ext cx="11029950" cy="522441"/>
          </a:xfrm>
        </p:spPr>
        <p:txBody>
          <a:bodyPr/>
          <a:lstStyle/>
          <a:p>
            <a:pPr algn="ctr"/>
            <a:r>
              <a:rPr lang="en-GB" dirty="0">
                <a:solidFill>
                  <a:srgbClr val="0070C0"/>
                </a:solidFill>
              </a:rPr>
              <a:t>Requirement attributes</a:t>
            </a:r>
          </a:p>
        </p:txBody>
      </p:sp>
      <p:sp>
        <p:nvSpPr>
          <p:cNvPr id="3" name="Content Placeholder 2"/>
          <p:cNvSpPr>
            <a:spLocks noGrp="1"/>
          </p:cNvSpPr>
          <p:nvPr>
            <p:ph idx="4294967295"/>
          </p:nvPr>
        </p:nvSpPr>
        <p:spPr>
          <a:xfrm>
            <a:off x="660605" y="1282803"/>
            <a:ext cx="11029950" cy="4468813"/>
          </a:xfrm>
        </p:spPr>
        <p:txBody>
          <a:bodyPr>
            <a:noAutofit/>
          </a:bodyPr>
          <a:lstStyle/>
          <a:p>
            <a:r>
              <a:rPr lang="en-GB" sz="2200" dirty="0"/>
              <a:t>Date the requirement was created</a:t>
            </a:r>
          </a:p>
          <a:p>
            <a:r>
              <a:rPr lang="en-GB" sz="2200" dirty="0"/>
              <a:t>Current version number of the requirement</a:t>
            </a:r>
          </a:p>
          <a:p>
            <a:r>
              <a:rPr lang="en-GB" sz="2200" dirty="0"/>
              <a:t>Author who wrote the requirement</a:t>
            </a:r>
          </a:p>
          <a:p>
            <a:r>
              <a:rPr lang="en-GB" sz="2200" dirty="0"/>
              <a:t>Priority</a:t>
            </a:r>
          </a:p>
          <a:p>
            <a:r>
              <a:rPr lang="en-GB" sz="2200" dirty="0"/>
              <a:t>Origin or source of the requirement</a:t>
            </a:r>
          </a:p>
          <a:p>
            <a:r>
              <a:rPr lang="en-GB" sz="2200" dirty="0"/>
              <a:t>Rationale behind the requirement</a:t>
            </a:r>
          </a:p>
          <a:p>
            <a:r>
              <a:rPr lang="en-GB" sz="2200" dirty="0"/>
              <a:t>Release number or iteration to which the requirement is allocated</a:t>
            </a:r>
          </a:p>
          <a:p>
            <a:r>
              <a:rPr lang="en-GB" sz="2200" dirty="0"/>
              <a:t>Stakeholder to contact with questions or to make decisions about proposed changes</a:t>
            </a:r>
          </a:p>
          <a:p>
            <a:r>
              <a:rPr lang="en-GB" sz="2200" dirty="0"/>
              <a:t>Validation method to be used or acceptance criteria (soft satisfaction) </a:t>
            </a:r>
          </a:p>
        </p:txBody>
      </p:sp>
      <p:sp>
        <p:nvSpPr>
          <p:cNvPr id="6" name="Content Placeholder 2">
            <a:extLst>
              <a:ext uri="{FF2B5EF4-FFF2-40B4-BE49-F238E27FC236}">
                <a16:creationId xmlns:a16="http://schemas.microsoft.com/office/drawing/2014/main" id="{FA108F53-0284-4816-A6AE-C45E74A05B4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B8B8CA1E-CDB6-4987-B99D-4DF0D4E77FD6}"/>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11303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54191"/>
            <a:ext cx="11029950" cy="596183"/>
          </a:xfrm>
        </p:spPr>
        <p:txBody>
          <a:bodyPr/>
          <a:lstStyle/>
          <a:p>
            <a:pPr algn="ctr"/>
            <a:r>
              <a:rPr lang="en-GB" dirty="0">
                <a:solidFill>
                  <a:srgbClr val="0070C0"/>
                </a:solidFill>
              </a:rPr>
              <a:t>Tracking requirements status</a:t>
            </a:r>
          </a:p>
        </p:txBody>
      </p:sp>
      <p:pic>
        <p:nvPicPr>
          <p:cNvPr id="5" name="Picture 4"/>
          <p:cNvPicPr>
            <a:picLocks noChangeAspect="1"/>
          </p:cNvPicPr>
          <p:nvPr/>
        </p:nvPicPr>
        <p:blipFill>
          <a:blip r:embed="rId2"/>
          <a:stretch>
            <a:fillRect/>
          </a:stretch>
        </p:blipFill>
        <p:spPr>
          <a:xfrm>
            <a:off x="0" y="1374058"/>
            <a:ext cx="11968248" cy="5011993"/>
          </a:xfrm>
          <a:prstGeom prst="rect">
            <a:avLst/>
          </a:prstGeom>
        </p:spPr>
      </p:pic>
      <p:sp>
        <p:nvSpPr>
          <p:cNvPr id="7" name="Content Placeholder 2">
            <a:extLst>
              <a:ext uri="{FF2B5EF4-FFF2-40B4-BE49-F238E27FC236}">
                <a16:creationId xmlns:a16="http://schemas.microsoft.com/office/drawing/2014/main" id="{BE6BEFCF-2F5B-4217-88EF-B5F79072475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34DD762-90B6-4C51-821E-434AAAB27F06}"/>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872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24694"/>
            <a:ext cx="11029950" cy="522441"/>
          </a:xfrm>
        </p:spPr>
        <p:txBody>
          <a:bodyPr/>
          <a:lstStyle/>
          <a:p>
            <a:pPr algn="ctr"/>
            <a:r>
              <a:rPr lang="en-GB" dirty="0">
                <a:solidFill>
                  <a:srgbClr val="0070C0"/>
                </a:solidFill>
              </a:rPr>
              <a:t>Resolving requirements issues</a:t>
            </a:r>
          </a:p>
        </p:txBody>
      </p:sp>
      <p:sp>
        <p:nvSpPr>
          <p:cNvPr id="3" name="Content Placeholder 2"/>
          <p:cNvSpPr>
            <a:spLocks noGrp="1"/>
          </p:cNvSpPr>
          <p:nvPr>
            <p:ph idx="4294967295"/>
          </p:nvPr>
        </p:nvSpPr>
        <p:spPr>
          <a:xfrm>
            <a:off x="589935" y="1222580"/>
            <a:ext cx="11029950" cy="3678238"/>
          </a:xfrm>
        </p:spPr>
        <p:txBody>
          <a:bodyPr>
            <a:noAutofit/>
          </a:bodyPr>
          <a:lstStyle/>
          <a:p>
            <a:pPr marL="0" indent="0">
              <a:buNone/>
            </a:pPr>
            <a:r>
              <a:rPr lang="en-GB" sz="2200" dirty="0"/>
              <a:t>Some of the benefits of using an issue-tracking tool are:</a:t>
            </a:r>
          </a:p>
          <a:p>
            <a:pPr lvl="1"/>
            <a:r>
              <a:rPr lang="en-GB" sz="2200" dirty="0">
                <a:solidFill>
                  <a:srgbClr val="0070C0"/>
                </a:solidFill>
              </a:rPr>
              <a:t>Issues from multiple requirements reviews are collected </a:t>
            </a:r>
            <a:r>
              <a:rPr lang="en-GB" sz="2200" dirty="0"/>
              <a:t>so that </a:t>
            </a:r>
            <a:r>
              <a:rPr lang="en-GB" sz="2200" dirty="0">
                <a:solidFill>
                  <a:srgbClr val="C00000"/>
                </a:solidFill>
              </a:rPr>
              <a:t>no issue ever gets lost</a:t>
            </a:r>
            <a:r>
              <a:rPr lang="en-GB" sz="2200" dirty="0"/>
              <a:t>.</a:t>
            </a:r>
          </a:p>
          <a:p>
            <a:pPr lvl="1"/>
            <a:r>
              <a:rPr lang="en-GB" sz="2200" dirty="0">
                <a:solidFill>
                  <a:srgbClr val="0070C0"/>
                </a:solidFill>
              </a:rPr>
              <a:t>The project manager </a:t>
            </a:r>
            <a:r>
              <a:rPr lang="en-GB" sz="2200" dirty="0"/>
              <a:t>can easily </a:t>
            </a:r>
            <a:r>
              <a:rPr lang="en-GB" sz="2200" dirty="0">
                <a:solidFill>
                  <a:srgbClr val="7030A0"/>
                </a:solidFill>
              </a:rPr>
              <a:t>see the current status of all issues</a:t>
            </a:r>
            <a:r>
              <a:rPr lang="en-GB" sz="2200" dirty="0"/>
              <a:t>.</a:t>
            </a:r>
          </a:p>
          <a:p>
            <a:pPr lvl="1"/>
            <a:r>
              <a:rPr lang="en-GB" sz="2200" dirty="0"/>
              <a:t>A single owner can be assigned to each issue.</a:t>
            </a:r>
          </a:p>
          <a:p>
            <a:pPr lvl="1"/>
            <a:r>
              <a:rPr lang="en-GB" sz="2200" dirty="0"/>
              <a:t>The history of discussion around an issue can be retained (continue to have).</a:t>
            </a:r>
          </a:p>
          <a:p>
            <a:pPr lvl="1"/>
            <a:r>
              <a:rPr lang="en-GB" sz="2200" dirty="0">
                <a:solidFill>
                  <a:srgbClr val="0070C0"/>
                </a:solidFill>
              </a:rPr>
              <a:t>The team can begin development earlier </a:t>
            </a:r>
            <a:r>
              <a:rPr lang="en-GB" sz="2200" dirty="0"/>
              <a:t>with a </a:t>
            </a:r>
            <a:r>
              <a:rPr lang="en-GB" sz="2200" dirty="0">
                <a:solidFill>
                  <a:srgbClr val="7030A0"/>
                </a:solidFill>
              </a:rPr>
              <a:t>known set of open issues </a:t>
            </a:r>
            <a:r>
              <a:rPr lang="en-GB" sz="2200" dirty="0">
                <a:solidFill>
                  <a:srgbClr val="C00000"/>
                </a:solidFill>
              </a:rPr>
              <a:t>rather than having to wait until the SRS is complete</a:t>
            </a:r>
            <a:r>
              <a:rPr lang="en-GB" sz="2200" dirty="0"/>
              <a:t>.</a:t>
            </a:r>
          </a:p>
        </p:txBody>
      </p:sp>
      <p:sp>
        <p:nvSpPr>
          <p:cNvPr id="6" name="Content Placeholder 2">
            <a:extLst>
              <a:ext uri="{FF2B5EF4-FFF2-40B4-BE49-F238E27FC236}">
                <a16:creationId xmlns:a16="http://schemas.microsoft.com/office/drawing/2014/main" id="{2DFF89EC-607D-4813-A27B-AA598047FB2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2BE8108D-6695-4323-80A1-41FA17376DD0}"/>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549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39443"/>
            <a:ext cx="11029950" cy="507691"/>
          </a:xfrm>
        </p:spPr>
        <p:txBody>
          <a:bodyPr>
            <a:normAutofit fontScale="90000"/>
          </a:bodyPr>
          <a:lstStyle/>
          <a:p>
            <a:pPr algn="ctr"/>
            <a:r>
              <a:rPr lang="en-GB" dirty="0">
                <a:solidFill>
                  <a:srgbClr val="0070C0"/>
                </a:solidFill>
              </a:rPr>
              <a:t>Resolving requirements issues</a:t>
            </a:r>
          </a:p>
        </p:txBody>
      </p:sp>
      <p:pic>
        <p:nvPicPr>
          <p:cNvPr id="5" name="Picture 4"/>
          <p:cNvPicPr>
            <a:picLocks noChangeAspect="1"/>
          </p:cNvPicPr>
          <p:nvPr/>
        </p:nvPicPr>
        <p:blipFill>
          <a:blip r:embed="rId2"/>
          <a:stretch>
            <a:fillRect/>
          </a:stretch>
        </p:blipFill>
        <p:spPr>
          <a:xfrm>
            <a:off x="408039" y="1425677"/>
            <a:ext cx="11783961" cy="4267200"/>
          </a:xfrm>
          <a:prstGeom prst="rect">
            <a:avLst/>
          </a:prstGeom>
        </p:spPr>
      </p:pic>
      <p:sp>
        <p:nvSpPr>
          <p:cNvPr id="7" name="Slide Number Placeholder 3"/>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CC957F3A-3C78-43DA-A5D8-231CFBF8F6E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2777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509947"/>
            <a:ext cx="11029950" cy="566686"/>
          </a:xfrm>
        </p:spPr>
        <p:txBody>
          <a:bodyPr/>
          <a:lstStyle/>
          <a:p>
            <a:pPr algn="ctr"/>
            <a:r>
              <a:rPr lang="en-GB" dirty="0">
                <a:solidFill>
                  <a:srgbClr val="0070C0"/>
                </a:solidFill>
              </a:rPr>
              <a:t>Why manage changes?</a:t>
            </a:r>
          </a:p>
        </p:txBody>
      </p:sp>
      <p:sp>
        <p:nvSpPr>
          <p:cNvPr id="3" name="Content Placeholder 2"/>
          <p:cNvSpPr>
            <a:spLocks noGrp="1"/>
          </p:cNvSpPr>
          <p:nvPr>
            <p:ph idx="4294967295"/>
          </p:nvPr>
        </p:nvSpPr>
        <p:spPr>
          <a:xfrm>
            <a:off x="634181" y="1330120"/>
            <a:ext cx="11029950" cy="2667000"/>
          </a:xfrm>
        </p:spPr>
        <p:txBody>
          <a:bodyPr>
            <a:noAutofit/>
          </a:bodyPr>
          <a:lstStyle/>
          <a:p>
            <a:pPr marL="0" indent="0">
              <a:buNone/>
            </a:pPr>
            <a:r>
              <a:rPr lang="en-GB" sz="2200" dirty="0">
                <a:solidFill>
                  <a:srgbClr val="C00000"/>
                </a:solidFill>
              </a:rPr>
              <a:t>An organization that’s serious about managing its software projects must ensure that:</a:t>
            </a:r>
          </a:p>
          <a:p>
            <a:pPr lvl="1"/>
            <a:r>
              <a:rPr lang="en-GB" sz="2200" dirty="0"/>
              <a:t>Proposed requirements changes are thoughtfully evaluated before being committed to.</a:t>
            </a:r>
          </a:p>
          <a:p>
            <a:pPr lvl="1"/>
            <a:r>
              <a:rPr lang="en-GB" sz="2200" dirty="0"/>
              <a:t>Appropriate individuals make informed business decisions about requested changes.</a:t>
            </a:r>
          </a:p>
          <a:p>
            <a:pPr lvl="1"/>
            <a:r>
              <a:rPr lang="en-GB" sz="2200" dirty="0"/>
              <a:t>Change activity is made visible to affected stakeholders.</a:t>
            </a:r>
          </a:p>
          <a:p>
            <a:pPr lvl="1"/>
            <a:r>
              <a:rPr lang="en-GB" sz="2200" dirty="0"/>
              <a:t>Approved changes are communicated to all affected participants.</a:t>
            </a:r>
          </a:p>
        </p:txBody>
      </p:sp>
      <p:sp>
        <p:nvSpPr>
          <p:cNvPr id="6" name="Content Placeholder 2">
            <a:extLst>
              <a:ext uri="{FF2B5EF4-FFF2-40B4-BE49-F238E27FC236}">
                <a16:creationId xmlns:a16="http://schemas.microsoft.com/office/drawing/2014/main" id="{5B8E27D0-32A0-4EA6-83C9-3F5AF5C04E7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A5C3A84A-AC4E-4AA8-9BED-CE273767C9E5}"/>
              </a:ext>
            </a:extLst>
          </p:cNvPr>
          <p:cNvSpPr txBox="1">
            <a:spLocks/>
          </p:cNvSpPr>
          <p:nvPr/>
        </p:nvSpPr>
        <p:spPr>
          <a:xfrm rot="5400000">
            <a:off x="11131998" y="162667"/>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26285068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1455</Words>
  <Application>Microsoft Office PowerPoint</Application>
  <PresentationFormat>Widescreen</PresentationFormat>
  <Paragraphs>162</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Gill Sans MT</vt:lpstr>
      <vt:lpstr>Wingdings</vt:lpstr>
      <vt:lpstr>Wingdings 2</vt:lpstr>
      <vt:lpstr>Dividend</vt:lpstr>
      <vt:lpstr>PowerPoint Presentation</vt:lpstr>
      <vt:lpstr>Accommodating New or changed requirements</vt:lpstr>
      <vt:lpstr>Requirements management process</vt:lpstr>
      <vt:lpstr>Accommodating  New  or  changed  requirements</vt:lpstr>
      <vt:lpstr>Requirement attributes</vt:lpstr>
      <vt:lpstr>Tracking requirements status</vt:lpstr>
      <vt:lpstr>Resolving requirements issues</vt:lpstr>
      <vt:lpstr>Resolving requirements issues</vt:lpstr>
      <vt:lpstr>Why manage changes?</vt:lpstr>
      <vt:lpstr>Managing scope creep</vt:lpstr>
      <vt:lpstr>Change control policy</vt:lpstr>
      <vt:lpstr>A change control process description</vt:lpstr>
      <vt:lpstr>The change control board - CCB</vt:lpstr>
      <vt:lpstr>CCB – Making Decisions</vt:lpstr>
      <vt:lpstr>Change control tools</vt:lpstr>
      <vt:lpstr>Measuring change activity</vt:lpstr>
      <vt:lpstr>Measuring change activity (CNTD.)</vt:lpstr>
      <vt:lpstr>Change impact analysis</vt:lpstr>
      <vt:lpstr>Change impact analysis</vt:lpstr>
      <vt:lpstr>Change impact analysis</vt:lpstr>
      <vt:lpstr>Change impact analysis</vt:lpstr>
      <vt:lpstr>Change impact analysis</vt:lpstr>
      <vt:lpstr>Impact analysis template</vt:lpstr>
      <vt:lpstr>Change management on agile projects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Ch.07 - Requirements Management</dc:title>
  <dc:subject>Software Requirement Engineering</dc:subject>
  <dc:creator>M. Mahmudul Hasan</dc:creator>
  <cp:lastModifiedBy>M. Mahmudul Hasan</cp:lastModifiedBy>
  <cp:revision>243</cp:revision>
  <dcterms:created xsi:type="dcterms:W3CDTF">2019-05-13T08:37:20Z</dcterms:created>
  <dcterms:modified xsi:type="dcterms:W3CDTF">2019-11-27T02:51:36Z</dcterms:modified>
</cp:coreProperties>
</file>