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88" r:id="rId3"/>
    <p:sldId id="289" r:id="rId4"/>
    <p:sldId id="290" r:id="rId5"/>
    <p:sldId id="291" r:id="rId6"/>
    <p:sldId id="292" r:id="rId7"/>
    <p:sldId id="293" r:id="rId8"/>
    <p:sldId id="294" r:id="rId9"/>
    <p:sldId id="296" r:id="rId10"/>
    <p:sldId id="300" r:id="rId11"/>
    <p:sldId id="297" r:id="rId12"/>
    <p:sldId id="298" r:id="rId13"/>
    <p:sldId id="299" r:id="rId14"/>
    <p:sldId id="301"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09/12/2019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12/9/2019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12/9/2019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12/9/2019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12/9/2019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12/9/2019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42091" y="1005839"/>
            <a:ext cx="7356619" cy="192908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9</a:t>
            </a:r>
            <a:br>
              <a:rPr lang="en-US" sz="3000" dirty="0">
                <a:solidFill>
                  <a:srgbClr val="C00000"/>
                </a:solidFill>
              </a:rPr>
            </a:br>
            <a:br>
              <a:rPr lang="en-US" sz="3000" dirty="0">
                <a:solidFill>
                  <a:schemeClr val="tx2"/>
                </a:solidFill>
              </a:rPr>
            </a:br>
            <a:r>
              <a:rPr lang="en-GB" dirty="0">
                <a:solidFill>
                  <a:srgbClr val="0070C0"/>
                </a:solidFill>
              </a:rPr>
              <a:t>Improving your requirements processes</a:t>
            </a:r>
            <a:endParaRPr lang="en-US" sz="25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48930" y="524693"/>
            <a:ext cx="11029950" cy="596183"/>
          </a:xfrm>
        </p:spPr>
        <p:txBody>
          <a:bodyPr/>
          <a:lstStyle/>
          <a:p>
            <a:pPr algn="ctr"/>
            <a:r>
              <a:rPr lang="en-GB" dirty="0">
                <a:solidFill>
                  <a:srgbClr val="0070C0"/>
                </a:solidFill>
              </a:rPr>
              <a:t>Types of process assets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3676709621"/>
              </p:ext>
            </p:extLst>
          </p:nvPr>
        </p:nvGraphicFramePr>
        <p:xfrm>
          <a:off x="589935" y="1469103"/>
          <a:ext cx="11029950" cy="4361279"/>
        </p:xfrm>
        <a:graphic>
          <a:graphicData uri="http://schemas.openxmlformats.org/drawingml/2006/table">
            <a:tbl>
              <a:tblPr firstRow="1" bandRow="1">
                <a:tableStyleId>{5C22544A-7EE6-4342-B048-85BDC9FD1C3A}</a:tableStyleId>
              </a:tblPr>
              <a:tblGrid>
                <a:gridCol w="1565827">
                  <a:extLst>
                    <a:ext uri="{9D8B030D-6E8A-4147-A177-3AD203B41FA5}">
                      <a16:colId xmlns:a16="http://schemas.microsoft.com/office/drawing/2014/main" val="20000"/>
                    </a:ext>
                  </a:extLst>
                </a:gridCol>
                <a:gridCol w="9464123">
                  <a:extLst>
                    <a:ext uri="{9D8B030D-6E8A-4147-A177-3AD203B41FA5}">
                      <a16:colId xmlns:a16="http://schemas.microsoft.com/office/drawing/2014/main" val="20001"/>
                    </a:ext>
                  </a:extLst>
                </a:gridCol>
              </a:tblGrid>
              <a:tr h="4447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Type</a:t>
                      </a:r>
                      <a:endParaRPr lang="en-GB" sz="2000" b="0" i="0" u="none" strike="noStrike" kern="1200" baseline="0" dirty="0">
                        <a:solidFill>
                          <a:schemeClr val="lt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Description</a:t>
                      </a:r>
                      <a:endParaRPr lang="en-GB" sz="2000" dirty="0"/>
                    </a:p>
                  </a:txBody>
                  <a:tcPr/>
                </a:tc>
                <a:extLst>
                  <a:ext uri="{0D108BD9-81ED-4DB2-BD59-A6C34878D82A}">
                    <a16:rowId xmlns:a16="http://schemas.microsoft.com/office/drawing/2014/main" val="10000"/>
                  </a:ext>
                </a:extLst>
              </a:tr>
              <a:tr h="1813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Procedure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rgbClr val="0070C0"/>
                          </a:solidFill>
                          <a:latin typeface="+mn-lt"/>
                          <a:ea typeface="+mn-ea"/>
                          <a:cs typeface="+mn-cs"/>
                        </a:rPr>
                        <a:t>A step-by-step description of the sequence of tasks </a:t>
                      </a:r>
                      <a:r>
                        <a:rPr lang="en-GB" sz="2200" b="0" i="0" u="none" strike="noStrike" kern="1200" baseline="0" dirty="0">
                          <a:solidFill>
                            <a:schemeClr val="dk1"/>
                          </a:solidFill>
                          <a:latin typeface="+mn-lt"/>
                          <a:ea typeface="+mn-ea"/>
                          <a:cs typeface="+mn-cs"/>
                        </a:rPr>
                        <a:t>that accomplishes an activity. Describe the tasks to be performed and identify the project roles that perform them. Guidance documents can support a process or procedure with tutorial information and helpful tips.</a:t>
                      </a:r>
                    </a:p>
                  </a:txBody>
                  <a:tcPr/>
                </a:tc>
                <a:extLst>
                  <a:ext uri="{0D108BD9-81ED-4DB2-BD59-A6C34878D82A}">
                    <a16:rowId xmlns:a16="http://schemas.microsoft.com/office/drawing/2014/main" val="688146598"/>
                  </a:ext>
                </a:extLst>
              </a:tr>
              <a:tr h="1813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Template		</a:t>
                      </a:r>
                    </a:p>
                  </a:txBody>
                  <a:tcPr/>
                </a:tc>
                <a:tc>
                  <a:txBody>
                    <a:bodyPr/>
                    <a:lstStyle/>
                    <a:p>
                      <a:r>
                        <a:rPr lang="en-GB" sz="2200" b="0" i="0" u="none" strike="noStrike" kern="1200" baseline="0" dirty="0">
                          <a:solidFill>
                            <a:srgbClr val="0070C0"/>
                          </a:solidFill>
                          <a:latin typeface="+mn-lt"/>
                          <a:ea typeface="+mn-ea"/>
                          <a:cs typeface="+mn-cs"/>
                        </a:rPr>
                        <a:t>A pattern to be used as a guide for producing a work product. </a:t>
                      </a:r>
                      <a:r>
                        <a:rPr lang="en-GB" sz="2200" b="0" i="0" u="none" strike="noStrike" kern="1200" baseline="0" dirty="0">
                          <a:solidFill>
                            <a:schemeClr val="dk1"/>
                          </a:solidFill>
                          <a:latin typeface="+mn-lt"/>
                          <a:ea typeface="+mn-ea"/>
                          <a:cs typeface="+mn-cs"/>
                        </a:rPr>
                        <a:t>Templates for key project documents provide many “slots” for capturing and organizing information. Guidance text embedded in the template will help the document author use it effectively. Other templates define a structure that is useful for writing a specific type of information, such as a functional requirement, quality attribute, business rule, or user story.</a:t>
                      </a:r>
                    </a:p>
                  </a:txBody>
                  <a:tcPr/>
                </a:tc>
                <a:extLst>
                  <a:ext uri="{0D108BD9-81ED-4DB2-BD59-A6C34878D82A}">
                    <a16:rowId xmlns:a16="http://schemas.microsoft.com/office/drawing/2014/main" val="190807438"/>
                  </a:ext>
                </a:extLst>
              </a:tr>
            </a:tbl>
          </a:graphicData>
        </a:graphic>
      </p:graphicFrame>
      <p:sp>
        <p:nvSpPr>
          <p:cNvPr id="7" name="Content Placeholder 2">
            <a:extLst>
              <a:ext uri="{FF2B5EF4-FFF2-40B4-BE49-F238E27FC236}">
                <a16:creationId xmlns:a16="http://schemas.microsoft.com/office/drawing/2014/main" id="{A3C1FE9A-4C5B-4487-A25D-E1E3A75D0EF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DBDD072C-DBEF-4F34-8C7C-DE785FFD9143}"/>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342160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39443"/>
            <a:ext cx="11029950" cy="522441"/>
          </a:xfrm>
        </p:spPr>
        <p:txBody>
          <a:bodyPr/>
          <a:lstStyle/>
          <a:p>
            <a:pPr algn="ctr"/>
            <a:r>
              <a:rPr lang="en-GB" dirty="0">
                <a:solidFill>
                  <a:srgbClr val="0070C0"/>
                </a:solidFill>
              </a:rPr>
              <a:t>Requirements engineering process assets</a:t>
            </a:r>
          </a:p>
        </p:txBody>
      </p:sp>
      <p:pic>
        <p:nvPicPr>
          <p:cNvPr id="5" name="Picture 4"/>
          <p:cNvPicPr>
            <a:picLocks noChangeAspect="1"/>
          </p:cNvPicPr>
          <p:nvPr/>
        </p:nvPicPr>
        <p:blipFill>
          <a:blip r:embed="rId2"/>
          <a:stretch>
            <a:fillRect/>
          </a:stretch>
        </p:blipFill>
        <p:spPr>
          <a:xfrm>
            <a:off x="1174986" y="1481551"/>
            <a:ext cx="9659178" cy="3986308"/>
          </a:xfrm>
          <a:prstGeom prst="rect">
            <a:avLst/>
          </a:prstGeom>
        </p:spPr>
      </p:pic>
      <p:sp>
        <p:nvSpPr>
          <p:cNvPr id="7" name="Content Placeholder 2">
            <a:extLst>
              <a:ext uri="{FF2B5EF4-FFF2-40B4-BE49-F238E27FC236}">
                <a16:creationId xmlns:a16="http://schemas.microsoft.com/office/drawing/2014/main" id="{5B66AB5F-66AC-44A4-82DF-93207593829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59A1E3F-9495-44F3-B0B9-0FDA6768D9CC}"/>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1488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GB" dirty="0">
                <a:solidFill>
                  <a:srgbClr val="0070C0"/>
                </a:solidFill>
              </a:rPr>
              <a:t>performance indicators</a:t>
            </a:r>
          </a:p>
        </p:txBody>
      </p:sp>
      <p:pic>
        <p:nvPicPr>
          <p:cNvPr id="5" name="Picture 4"/>
          <p:cNvPicPr>
            <a:picLocks noChangeAspect="1"/>
          </p:cNvPicPr>
          <p:nvPr/>
        </p:nvPicPr>
        <p:blipFill>
          <a:blip r:embed="rId2"/>
          <a:stretch>
            <a:fillRect/>
          </a:stretch>
        </p:blipFill>
        <p:spPr>
          <a:xfrm>
            <a:off x="753878" y="1513818"/>
            <a:ext cx="10842181" cy="4931227"/>
          </a:xfrm>
          <a:prstGeom prst="rect">
            <a:avLst/>
          </a:prstGeom>
        </p:spPr>
      </p:pic>
      <p:sp>
        <p:nvSpPr>
          <p:cNvPr id="7" name="Content Placeholder 2">
            <a:extLst>
              <a:ext uri="{FF2B5EF4-FFF2-40B4-BE49-F238E27FC236}">
                <a16:creationId xmlns:a16="http://schemas.microsoft.com/office/drawing/2014/main" id="{055B1F63-853B-4290-B301-B72CFFA7D861}"/>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DA967AD9-7CF3-4336-BB9C-BEDCE2602145}"/>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224643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3679" y="509947"/>
            <a:ext cx="11029950" cy="669925"/>
          </a:xfrm>
        </p:spPr>
        <p:txBody>
          <a:bodyPr/>
          <a:lstStyle/>
          <a:p>
            <a:pPr algn="ctr"/>
            <a:r>
              <a:rPr lang="en-GB" dirty="0">
                <a:solidFill>
                  <a:srgbClr val="0070C0"/>
                </a:solidFill>
              </a:rPr>
              <a:t>performance indicators (CNTD.)</a:t>
            </a:r>
          </a:p>
        </p:txBody>
      </p:sp>
      <p:sp>
        <p:nvSpPr>
          <p:cNvPr id="3" name="Content Placeholder 2"/>
          <p:cNvSpPr>
            <a:spLocks noGrp="1"/>
          </p:cNvSpPr>
          <p:nvPr>
            <p:ph idx="4294967295"/>
          </p:nvPr>
        </p:nvSpPr>
        <p:spPr>
          <a:xfrm>
            <a:off x="560438" y="1474838"/>
            <a:ext cx="11029950" cy="4642721"/>
          </a:xfrm>
        </p:spPr>
        <p:txBody>
          <a:bodyPr>
            <a:noAutofit/>
          </a:bodyPr>
          <a:lstStyle/>
          <a:p>
            <a:pPr marL="0" indent="0">
              <a:buNone/>
            </a:pPr>
            <a:r>
              <a:rPr lang="en-GB" sz="2200" dirty="0">
                <a:solidFill>
                  <a:srgbClr val="C00000"/>
                </a:solidFill>
              </a:rPr>
              <a:t>If you select realistic KPIs (Key Performance Indicator) for your goals but don’t see signs of progress after a reasonable period, you need to investigate:</a:t>
            </a:r>
          </a:p>
          <a:p>
            <a:pPr lvl="1"/>
            <a:r>
              <a:rPr lang="en-GB" sz="2200" dirty="0"/>
              <a:t>Were the </a:t>
            </a:r>
            <a:r>
              <a:rPr lang="en-GB" sz="2200" dirty="0">
                <a:solidFill>
                  <a:srgbClr val="0070C0"/>
                </a:solidFill>
              </a:rPr>
              <a:t>problems</a:t>
            </a:r>
            <a:r>
              <a:rPr lang="en-GB" sz="2200" dirty="0"/>
              <a:t> correctly analysed and </a:t>
            </a:r>
            <a:r>
              <a:rPr lang="en-GB" sz="2200" dirty="0">
                <a:solidFill>
                  <a:srgbClr val="7030A0"/>
                </a:solidFill>
              </a:rPr>
              <a:t>root causes identified</a:t>
            </a:r>
            <a:r>
              <a:rPr lang="en-GB" sz="2200" dirty="0"/>
              <a:t>?</a:t>
            </a:r>
          </a:p>
          <a:p>
            <a:pPr lvl="1"/>
            <a:r>
              <a:rPr lang="en-GB" sz="2200" dirty="0"/>
              <a:t>Did you </a:t>
            </a:r>
            <a:r>
              <a:rPr lang="en-GB" sz="2200" dirty="0">
                <a:solidFill>
                  <a:srgbClr val="0070C0"/>
                </a:solidFill>
              </a:rPr>
              <a:t>select improvement actions </a:t>
            </a:r>
            <a:r>
              <a:rPr lang="en-GB" sz="2200" dirty="0"/>
              <a:t>that directly </a:t>
            </a:r>
            <a:r>
              <a:rPr lang="en-GB" sz="2200" dirty="0">
                <a:solidFill>
                  <a:srgbClr val="7030A0"/>
                </a:solidFill>
              </a:rPr>
              <a:t>addressed those root causes</a:t>
            </a:r>
            <a:r>
              <a:rPr lang="en-GB" sz="2200" dirty="0"/>
              <a:t>?</a:t>
            </a:r>
          </a:p>
          <a:p>
            <a:pPr lvl="1"/>
            <a:r>
              <a:rPr lang="en-GB" sz="2200" dirty="0"/>
              <a:t>Was the plan created to implement those </a:t>
            </a:r>
            <a:r>
              <a:rPr lang="en-GB" sz="2200" dirty="0">
                <a:solidFill>
                  <a:srgbClr val="7030A0"/>
                </a:solidFill>
              </a:rPr>
              <a:t>improvement actions realistic</a:t>
            </a:r>
            <a:r>
              <a:rPr lang="en-GB" sz="2200" dirty="0"/>
              <a:t>? </a:t>
            </a:r>
            <a:br>
              <a:rPr lang="en-GB" sz="2200" dirty="0"/>
            </a:br>
            <a:r>
              <a:rPr lang="en-GB" sz="2200" dirty="0"/>
              <a:t>Was the </a:t>
            </a:r>
            <a:r>
              <a:rPr lang="en-GB" sz="2200" dirty="0">
                <a:solidFill>
                  <a:srgbClr val="7030A0"/>
                </a:solidFill>
              </a:rPr>
              <a:t>plan executed as intended</a:t>
            </a:r>
            <a:r>
              <a:rPr lang="en-GB" sz="2200" dirty="0"/>
              <a:t>?</a:t>
            </a:r>
          </a:p>
          <a:p>
            <a:pPr lvl="1"/>
            <a:r>
              <a:rPr lang="en-GB" sz="2200" dirty="0"/>
              <a:t>Has </a:t>
            </a:r>
            <a:r>
              <a:rPr lang="en-GB" sz="2200" dirty="0">
                <a:solidFill>
                  <a:srgbClr val="0070C0"/>
                </a:solidFill>
              </a:rPr>
              <a:t>something changed </a:t>
            </a:r>
            <a:r>
              <a:rPr lang="en-GB" sz="2200" dirty="0"/>
              <a:t>since your original analysis that should lead you to </a:t>
            </a:r>
            <a:r>
              <a:rPr lang="en-GB" sz="2200" dirty="0">
                <a:solidFill>
                  <a:srgbClr val="7030A0"/>
                </a:solidFill>
              </a:rPr>
              <a:t>redirect the team’s improvement activities</a:t>
            </a:r>
            <a:r>
              <a:rPr lang="en-GB" sz="2200" dirty="0"/>
              <a:t>?</a:t>
            </a:r>
          </a:p>
          <a:p>
            <a:pPr lvl="1"/>
            <a:r>
              <a:rPr lang="en-GB" sz="2200" dirty="0"/>
              <a:t>Have </a:t>
            </a:r>
            <a:r>
              <a:rPr lang="en-GB" sz="2200" dirty="0">
                <a:solidFill>
                  <a:srgbClr val="0070C0"/>
                </a:solidFill>
              </a:rPr>
              <a:t>team members actually adopted</a:t>
            </a:r>
            <a:r>
              <a:rPr lang="en-GB" sz="2200" dirty="0"/>
              <a:t> new ways of working and </a:t>
            </a:r>
            <a:r>
              <a:rPr lang="en-GB" sz="2200" dirty="0">
                <a:solidFill>
                  <a:srgbClr val="7030A0"/>
                </a:solidFill>
              </a:rPr>
              <a:t>pushed through the learning curve</a:t>
            </a:r>
            <a:r>
              <a:rPr lang="en-GB" sz="2200" dirty="0"/>
              <a:t> to </a:t>
            </a:r>
            <a:r>
              <a:rPr lang="en-GB" sz="2200" dirty="0">
                <a:solidFill>
                  <a:srgbClr val="7030A0"/>
                </a:solidFill>
              </a:rPr>
              <a:t>begin applying them in practice</a:t>
            </a:r>
            <a:r>
              <a:rPr lang="en-GB" sz="2200" dirty="0"/>
              <a:t>?</a:t>
            </a:r>
          </a:p>
          <a:p>
            <a:pPr lvl="1"/>
            <a:r>
              <a:rPr lang="en-GB" sz="2200" dirty="0"/>
              <a:t>Did you set </a:t>
            </a:r>
            <a:r>
              <a:rPr lang="en-GB" sz="2200" dirty="0">
                <a:solidFill>
                  <a:srgbClr val="0070C0"/>
                </a:solidFill>
              </a:rPr>
              <a:t>realistic targets </a:t>
            </a:r>
            <a:r>
              <a:rPr lang="en-GB" sz="2200" dirty="0"/>
              <a:t>that the </a:t>
            </a:r>
            <a:r>
              <a:rPr lang="en-GB" sz="2200" dirty="0">
                <a:solidFill>
                  <a:srgbClr val="7030A0"/>
                </a:solidFill>
              </a:rPr>
              <a:t>team had a chance of achieving</a:t>
            </a:r>
            <a:r>
              <a:rPr lang="en-GB" sz="2200" dirty="0"/>
              <a:t>?</a:t>
            </a:r>
          </a:p>
        </p:txBody>
      </p:sp>
      <p:sp>
        <p:nvSpPr>
          <p:cNvPr id="6" name="Content Placeholder 2">
            <a:extLst>
              <a:ext uri="{FF2B5EF4-FFF2-40B4-BE49-F238E27FC236}">
                <a16:creationId xmlns:a16="http://schemas.microsoft.com/office/drawing/2014/main" id="{BB9424EB-DC7D-4ADD-90E8-3CE3D6BA04D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BEBD3A0C-3371-410C-8EBE-71918E2BDC79}"/>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13</a:t>
            </a:fld>
            <a:r>
              <a:rPr lang="en-US" sz="1400" b="1" dirty="0"/>
              <a:t> </a:t>
            </a:r>
          </a:p>
        </p:txBody>
      </p:sp>
    </p:spTree>
    <p:extLst>
      <p:ext uri="{BB962C8B-B14F-4D97-AF65-F5344CB8AC3E}">
        <p14:creationId xmlns:p14="http://schemas.microsoft.com/office/powerpoint/2010/main" val="182564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0" y="583689"/>
            <a:ext cx="11029950" cy="551938"/>
          </a:xfrm>
        </p:spPr>
        <p:txBody>
          <a:bodyPr/>
          <a:lstStyle/>
          <a:p>
            <a:pPr algn="ctr"/>
            <a:r>
              <a:rPr lang="en-GB" dirty="0">
                <a:solidFill>
                  <a:srgbClr val="0070C0"/>
                </a:solidFill>
              </a:rPr>
              <a:t>Creating a requirements process improvement road map</a:t>
            </a:r>
          </a:p>
        </p:txBody>
      </p:sp>
      <p:pic>
        <p:nvPicPr>
          <p:cNvPr id="5" name="Picture 4"/>
          <p:cNvPicPr>
            <a:picLocks noChangeAspect="1"/>
          </p:cNvPicPr>
          <p:nvPr/>
        </p:nvPicPr>
        <p:blipFill>
          <a:blip r:embed="rId2"/>
          <a:stretch>
            <a:fillRect/>
          </a:stretch>
        </p:blipFill>
        <p:spPr>
          <a:xfrm>
            <a:off x="1001312" y="1456297"/>
            <a:ext cx="10307363" cy="4506685"/>
          </a:xfrm>
          <a:prstGeom prst="rect">
            <a:avLst/>
          </a:prstGeom>
        </p:spPr>
      </p:pic>
      <p:sp>
        <p:nvSpPr>
          <p:cNvPr id="7" name="Content Placeholder 2">
            <a:extLst>
              <a:ext uri="{FF2B5EF4-FFF2-40B4-BE49-F238E27FC236}">
                <a16:creationId xmlns:a16="http://schemas.microsoft.com/office/drawing/2014/main" id="{288E2577-0036-40D6-A0E2-BAC98BA18AB1}"/>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C3EFE9CD-F01D-49CB-B29A-0DA06B89BA58}"/>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14</a:t>
            </a:fld>
            <a:r>
              <a:rPr lang="en-US" sz="1400" b="1" dirty="0"/>
              <a:t> </a:t>
            </a:r>
          </a:p>
        </p:txBody>
      </p:sp>
    </p:spTree>
    <p:extLst>
      <p:ext uri="{BB962C8B-B14F-4D97-AF65-F5344CB8AC3E}">
        <p14:creationId xmlns:p14="http://schemas.microsoft.com/office/powerpoint/2010/main" val="80251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7" name="Content Placeholder 2">
            <a:extLst>
              <a:ext uri="{FF2B5EF4-FFF2-40B4-BE49-F238E27FC236}">
                <a16:creationId xmlns:a16="http://schemas.microsoft.com/office/drawing/2014/main" id="{AA436DF9-581C-4557-B824-1529EAD29C7D}"/>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0B28AC9-8DEF-4547-877F-E46E4348661A}"/>
              </a:ext>
            </a:extLst>
          </p:cNvPr>
          <p:cNvSpPr txBox="1">
            <a:spLocks/>
          </p:cNvSpPr>
          <p:nvPr/>
        </p:nvSpPr>
        <p:spPr>
          <a:xfrm rot="5400000">
            <a:off x="11852787"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15</a:t>
            </a:fld>
            <a:r>
              <a:rPr lang="en-US" sz="1400" b="1" dirty="0"/>
              <a:t> </a:t>
            </a:r>
          </a:p>
        </p:txBody>
      </p:sp>
    </p:spTree>
    <p:extLst>
      <p:ext uri="{BB962C8B-B14F-4D97-AF65-F5344CB8AC3E}">
        <p14:creationId xmlns:p14="http://schemas.microsoft.com/office/powerpoint/2010/main" val="37728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445" y="554192"/>
            <a:ext cx="11029950" cy="566686"/>
          </a:xfrm>
        </p:spPr>
        <p:txBody>
          <a:bodyPr/>
          <a:lstStyle/>
          <a:p>
            <a:pPr algn="ctr"/>
            <a:r>
              <a:rPr lang="en-GB" dirty="0">
                <a:solidFill>
                  <a:srgbClr val="0070C0"/>
                </a:solidFill>
              </a:rPr>
              <a:t>  objective of process improvement</a:t>
            </a:r>
          </a:p>
        </p:txBody>
      </p:sp>
      <p:sp>
        <p:nvSpPr>
          <p:cNvPr id="3" name="Content Placeholder 2"/>
          <p:cNvSpPr>
            <a:spLocks noGrp="1"/>
          </p:cNvSpPr>
          <p:nvPr>
            <p:ph idx="4294967295"/>
          </p:nvPr>
        </p:nvSpPr>
        <p:spPr>
          <a:xfrm>
            <a:off x="294967" y="1399561"/>
            <a:ext cx="11577485" cy="2788981"/>
          </a:xfrm>
        </p:spPr>
        <p:txBody>
          <a:bodyPr>
            <a:normAutofit/>
          </a:bodyPr>
          <a:lstStyle/>
          <a:p>
            <a:pPr>
              <a:buFont typeface="Wingdings" panose="05000000000000000000" pitchFamily="2" charset="2"/>
              <a:buChar char="q"/>
            </a:pPr>
            <a:r>
              <a:rPr lang="en-GB" sz="2200" dirty="0"/>
              <a:t>The ultimate </a:t>
            </a:r>
            <a:r>
              <a:rPr lang="en-GB" sz="2200" dirty="0">
                <a:solidFill>
                  <a:srgbClr val="0070C0"/>
                </a:solidFill>
              </a:rPr>
              <a:t>objective of process improvement </a:t>
            </a:r>
            <a:r>
              <a:rPr lang="en-GB" sz="2200" dirty="0"/>
              <a:t>is to </a:t>
            </a:r>
            <a:r>
              <a:rPr lang="en-GB" sz="2200" dirty="0">
                <a:solidFill>
                  <a:srgbClr val="C00000"/>
                </a:solidFill>
              </a:rPr>
              <a:t>reduce the cost of creating and maintaining software</a:t>
            </a:r>
            <a:r>
              <a:rPr lang="en-GB" sz="2200" dirty="0"/>
              <a:t>, thereby </a:t>
            </a:r>
            <a:r>
              <a:rPr lang="en-GB" sz="2200" dirty="0">
                <a:solidFill>
                  <a:srgbClr val="7030A0"/>
                </a:solidFill>
              </a:rPr>
              <a:t>increasing the value delivered by projects</a:t>
            </a:r>
            <a:r>
              <a:rPr lang="en-GB" sz="2200" dirty="0"/>
              <a:t>. </a:t>
            </a:r>
          </a:p>
          <a:p>
            <a:pPr>
              <a:buFont typeface="Wingdings" panose="05000000000000000000" pitchFamily="2" charset="2"/>
              <a:buChar char="q"/>
            </a:pPr>
            <a:r>
              <a:rPr lang="en-GB" sz="2200" dirty="0"/>
              <a:t>Ways to accomplish this include:</a:t>
            </a:r>
          </a:p>
          <a:p>
            <a:pPr lvl="1"/>
            <a:r>
              <a:rPr lang="en-GB" sz="2200" dirty="0"/>
              <a:t>Correcting </a:t>
            </a:r>
            <a:r>
              <a:rPr lang="en-GB" sz="2200" dirty="0">
                <a:solidFill>
                  <a:srgbClr val="C00000"/>
                </a:solidFill>
              </a:rPr>
              <a:t>problems</a:t>
            </a:r>
            <a:r>
              <a:rPr lang="en-GB" sz="2200" dirty="0"/>
              <a:t> encountered on </a:t>
            </a:r>
            <a:r>
              <a:rPr lang="en-GB" sz="2200" dirty="0">
                <a:solidFill>
                  <a:srgbClr val="0070C0"/>
                </a:solidFill>
              </a:rPr>
              <a:t>previous projects </a:t>
            </a:r>
            <a:r>
              <a:rPr lang="en-GB" sz="2200" dirty="0"/>
              <a:t>that arose from process shortcomings</a:t>
            </a:r>
          </a:p>
          <a:p>
            <a:pPr lvl="1"/>
            <a:r>
              <a:rPr lang="en-GB" sz="2200" dirty="0"/>
              <a:t>Anticipating and </a:t>
            </a:r>
            <a:r>
              <a:rPr lang="en-GB" sz="2200" dirty="0">
                <a:solidFill>
                  <a:srgbClr val="C00000"/>
                </a:solidFill>
              </a:rPr>
              <a:t>preventing problems </a:t>
            </a:r>
            <a:r>
              <a:rPr lang="en-GB" sz="2200" dirty="0"/>
              <a:t>that </a:t>
            </a:r>
            <a:r>
              <a:rPr lang="en-GB" sz="2200" dirty="0">
                <a:solidFill>
                  <a:srgbClr val="0070C0"/>
                </a:solidFill>
              </a:rPr>
              <a:t>you might encounter </a:t>
            </a:r>
            <a:r>
              <a:rPr lang="en-GB" sz="2200" dirty="0"/>
              <a:t>on </a:t>
            </a:r>
            <a:r>
              <a:rPr lang="en-GB" sz="2200" dirty="0">
                <a:solidFill>
                  <a:srgbClr val="7030A0"/>
                </a:solidFill>
              </a:rPr>
              <a:t>future projects</a:t>
            </a:r>
            <a:r>
              <a:rPr lang="en-GB" sz="2200" dirty="0"/>
              <a:t>.</a:t>
            </a:r>
          </a:p>
          <a:p>
            <a:pPr lvl="1"/>
            <a:r>
              <a:rPr lang="en-GB" sz="2200" dirty="0">
                <a:solidFill>
                  <a:srgbClr val="C00000"/>
                </a:solidFill>
              </a:rPr>
              <a:t>Adopting practices </a:t>
            </a:r>
            <a:r>
              <a:rPr lang="en-GB" sz="2200" dirty="0"/>
              <a:t>that are </a:t>
            </a:r>
            <a:r>
              <a:rPr lang="en-GB" sz="2200" dirty="0">
                <a:solidFill>
                  <a:srgbClr val="0070C0"/>
                </a:solidFill>
              </a:rPr>
              <a:t>more efficient and effective </a:t>
            </a:r>
            <a:r>
              <a:rPr lang="en-GB" sz="2200" dirty="0">
                <a:solidFill>
                  <a:srgbClr val="7030A0"/>
                </a:solidFill>
              </a:rPr>
              <a:t>than those currently being used</a:t>
            </a:r>
            <a:r>
              <a:rPr lang="en-GB" sz="2200" dirty="0"/>
              <a:t>.</a:t>
            </a:r>
          </a:p>
        </p:txBody>
      </p:sp>
      <p:sp>
        <p:nvSpPr>
          <p:cNvPr id="5" name="Content Placeholder 2">
            <a:extLst>
              <a:ext uri="{FF2B5EF4-FFF2-40B4-BE49-F238E27FC236}">
                <a16:creationId xmlns:a16="http://schemas.microsoft.com/office/drawing/2014/main" id="{77014F95-1A05-472C-B163-73EBE1FC610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859EB933-A5F0-45A1-B094-EFBE56223949}"/>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2</a:t>
            </a:fld>
            <a:r>
              <a:rPr lang="en-US" sz="1400" b="1" dirty="0"/>
              <a:t> </a:t>
            </a:r>
          </a:p>
        </p:txBody>
      </p:sp>
    </p:spTree>
    <p:extLst>
      <p:ext uri="{BB962C8B-B14F-4D97-AF65-F5344CB8AC3E}">
        <p14:creationId xmlns:p14="http://schemas.microsoft.com/office/powerpoint/2010/main" val="257736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80451"/>
            <a:ext cx="11029950" cy="596181"/>
          </a:xfrm>
        </p:spPr>
        <p:txBody>
          <a:bodyPr/>
          <a:lstStyle/>
          <a:p>
            <a:pPr algn="ctr"/>
            <a:r>
              <a:rPr lang="en-GB" dirty="0">
                <a:solidFill>
                  <a:srgbClr val="0070C0"/>
                </a:solidFill>
              </a:rPr>
              <a:t>How requirements relate to other project processes</a:t>
            </a:r>
          </a:p>
        </p:txBody>
      </p:sp>
      <p:pic>
        <p:nvPicPr>
          <p:cNvPr id="5" name="Picture 4"/>
          <p:cNvPicPr>
            <a:picLocks noChangeAspect="1"/>
          </p:cNvPicPr>
          <p:nvPr/>
        </p:nvPicPr>
        <p:blipFill>
          <a:blip r:embed="rId2"/>
          <a:stretch>
            <a:fillRect/>
          </a:stretch>
        </p:blipFill>
        <p:spPr>
          <a:xfrm>
            <a:off x="2473882" y="1268856"/>
            <a:ext cx="7038828" cy="5264679"/>
          </a:xfrm>
          <a:prstGeom prst="rect">
            <a:avLst/>
          </a:prstGeom>
        </p:spPr>
      </p:pic>
      <p:sp>
        <p:nvSpPr>
          <p:cNvPr id="7" name="Content Placeholder 2">
            <a:extLst>
              <a:ext uri="{FF2B5EF4-FFF2-40B4-BE49-F238E27FC236}">
                <a16:creationId xmlns:a16="http://schemas.microsoft.com/office/drawing/2014/main" id="{7B054CF3-71AC-4CEA-9D41-87DB523B2F7E}"/>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86CE1E29-43DE-4FF7-BC84-ACED1F20F79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210051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68940"/>
            <a:ext cx="11029950" cy="537190"/>
          </a:xfrm>
        </p:spPr>
        <p:txBody>
          <a:bodyPr/>
          <a:lstStyle/>
          <a:p>
            <a:pPr algn="ctr"/>
            <a:r>
              <a:rPr lang="en-GB" dirty="0">
                <a:solidFill>
                  <a:srgbClr val="0070C0"/>
                </a:solidFill>
              </a:rPr>
              <a:t>Requirements and various stakeholder groups</a:t>
            </a:r>
          </a:p>
        </p:txBody>
      </p:sp>
      <p:pic>
        <p:nvPicPr>
          <p:cNvPr id="5" name="Picture 4"/>
          <p:cNvPicPr>
            <a:picLocks noChangeAspect="1"/>
          </p:cNvPicPr>
          <p:nvPr/>
        </p:nvPicPr>
        <p:blipFill>
          <a:blip r:embed="rId2"/>
          <a:stretch>
            <a:fillRect/>
          </a:stretch>
        </p:blipFill>
        <p:spPr>
          <a:xfrm>
            <a:off x="2019897" y="1392309"/>
            <a:ext cx="7916231" cy="4920422"/>
          </a:xfrm>
          <a:prstGeom prst="rect">
            <a:avLst/>
          </a:prstGeom>
        </p:spPr>
      </p:pic>
      <p:sp>
        <p:nvSpPr>
          <p:cNvPr id="7" name="Content Placeholder 2">
            <a:extLst>
              <a:ext uri="{FF2B5EF4-FFF2-40B4-BE49-F238E27FC236}">
                <a16:creationId xmlns:a16="http://schemas.microsoft.com/office/drawing/2014/main" id="{8B95823B-466E-456A-91A1-01890B8DAF3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094ABE80-0338-4BE9-A107-12065C7622FC}"/>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39554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539443"/>
            <a:ext cx="11029950" cy="581435"/>
          </a:xfrm>
        </p:spPr>
        <p:txBody>
          <a:bodyPr/>
          <a:lstStyle/>
          <a:p>
            <a:pPr algn="ctr"/>
            <a:r>
              <a:rPr lang="en-GB" dirty="0">
                <a:solidFill>
                  <a:srgbClr val="0070C0"/>
                </a:solidFill>
              </a:rPr>
              <a:t>Gaining commitment to change</a:t>
            </a:r>
          </a:p>
        </p:txBody>
      </p:sp>
      <p:sp>
        <p:nvSpPr>
          <p:cNvPr id="3" name="Content Placeholder 2"/>
          <p:cNvSpPr>
            <a:spLocks noGrp="1"/>
          </p:cNvSpPr>
          <p:nvPr>
            <p:ph idx="4294967295"/>
          </p:nvPr>
        </p:nvSpPr>
        <p:spPr>
          <a:xfrm>
            <a:off x="368710" y="1260576"/>
            <a:ext cx="11577484" cy="5302455"/>
          </a:xfrm>
        </p:spPr>
        <p:txBody>
          <a:bodyPr>
            <a:noAutofit/>
          </a:bodyPr>
          <a:lstStyle/>
          <a:p>
            <a:pPr marL="0" indent="0">
              <a:buNone/>
            </a:pPr>
            <a:r>
              <a:rPr lang="en-GB" sz="2100" dirty="0"/>
              <a:t>Forms of resistance that you might encounter:</a:t>
            </a:r>
          </a:p>
          <a:p>
            <a:r>
              <a:rPr lang="en-GB" sz="2100" dirty="0">
                <a:solidFill>
                  <a:srgbClr val="C00000"/>
                </a:solidFill>
              </a:rPr>
              <a:t>Time allocation for Improvement: </a:t>
            </a:r>
            <a:r>
              <a:rPr lang="en-GB" sz="2100" dirty="0"/>
              <a:t>People who are </a:t>
            </a:r>
            <a:r>
              <a:rPr lang="en-GB" sz="2100" dirty="0">
                <a:solidFill>
                  <a:srgbClr val="0070C0"/>
                </a:solidFill>
              </a:rPr>
              <a:t>already too busy to get their project work done </a:t>
            </a:r>
            <a:r>
              <a:rPr lang="en-GB" sz="2100" dirty="0"/>
              <a:t>don’t think they have time to invest in adopting better practices. But if you don’t invest that time, there’s no reason to expect the next project to go more smoothly than the last one.</a:t>
            </a:r>
          </a:p>
          <a:p>
            <a:r>
              <a:rPr lang="en-GB" sz="2100" dirty="0">
                <a:solidFill>
                  <a:srgbClr val="C00000"/>
                </a:solidFill>
              </a:rPr>
              <a:t>Change control process: </a:t>
            </a:r>
            <a:r>
              <a:rPr lang="en-GB" sz="2100" dirty="0"/>
              <a:t>it might be viewed as a barrier thrown up by development to make it harder to get changes made. In reality, </a:t>
            </a:r>
            <a:r>
              <a:rPr lang="en-GB" sz="2100" dirty="0">
                <a:solidFill>
                  <a:srgbClr val="0070C0"/>
                </a:solidFill>
              </a:rPr>
              <a:t>it is a structure, not a barrier</a:t>
            </a:r>
            <a:r>
              <a:rPr lang="en-GB" sz="2100" dirty="0"/>
              <a:t>. It permits well-informed people to make good business decisions and to communicate those decisions. The software team must ensure that the requirements change process really does work. If new processes don’t yield better results, people will naturally find ways to work around them.</a:t>
            </a:r>
          </a:p>
          <a:p>
            <a:r>
              <a:rPr lang="en-GB" sz="2100" dirty="0">
                <a:solidFill>
                  <a:srgbClr val="C00000"/>
                </a:solidFill>
              </a:rPr>
              <a:t>Requirements documentation: </a:t>
            </a:r>
            <a:r>
              <a:rPr lang="en-GB" sz="2100" dirty="0"/>
              <a:t>some developers and </a:t>
            </a:r>
            <a:r>
              <a:rPr lang="en-GB" sz="2100" dirty="0">
                <a:solidFill>
                  <a:srgbClr val="0070C0"/>
                </a:solidFill>
              </a:rPr>
              <a:t>managers view writing and reviewing requirements as administrative time-wasters that delay the “real work” of coding</a:t>
            </a:r>
            <a:r>
              <a:rPr lang="en-GB" sz="2100" dirty="0"/>
              <a:t>. If you can explain the high cost of continually rewriting the code while the team tries to figure out what the system should do, developers and managers will better appreciate the need for good requirements. Overlooked requirements can reduce profitability during the operational lifetime of a software product, because effort must continually be invested in producing upgrades.</a:t>
            </a:r>
          </a:p>
        </p:txBody>
      </p:sp>
      <p:sp>
        <p:nvSpPr>
          <p:cNvPr id="6" name="Content Placeholder 2">
            <a:extLst>
              <a:ext uri="{FF2B5EF4-FFF2-40B4-BE49-F238E27FC236}">
                <a16:creationId xmlns:a16="http://schemas.microsoft.com/office/drawing/2014/main" id="{8392AE2D-AECF-4EA2-92FE-9FE41F5FD872}"/>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1904629-3216-47A4-9776-303E343F2A5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107921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54192"/>
            <a:ext cx="11029950" cy="551938"/>
          </a:xfrm>
        </p:spPr>
        <p:txBody>
          <a:bodyPr/>
          <a:lstStyle/>
          <a:p>
            <a:pPr algn="ctr"/>
            <a:r>
              <a:rPr lang="en-GB" dirty="0">
                <a:solidFill>
                  <a:srgbClr val="0070C0"/>
                </a:solidFill>
              </a:rPr>
              <a:t>Fundamentals of software process improvement</a:t>
            </a:r>
          </a:p>
        </p:txBody>
      </p:sp>
      <p:sp>
        <p:nvSpPr>
          <p:cNvPr id="3" name="Content Placeholder 2"/>
          <p:cNvSpPr>
            <a:spLocks noGrp="1"/>
          </p:cNvSpPr>
          <p:nvPr>
            <p:ph idx="4294967295"/>
          </p:nvPr>
        </p:nvSpPr>
        <p:spPr>
          <a:xfrm>
            <a:off x="663677" y="1502800"/>
            <a:ext cx="11029950" cy="1948323"/>
          </a:xfrm>
        </p:spPr>
        <p:txBody>
          <a:bodyPr>
            <a:normAutofit/>
          </a:bodyPr>
          <a:lstStyle/>
          <a:p>
            <a:r>
              <a:rPr lang="en-GB" sz="2200" dirty="0">
                <a:solidFill>
                  <a:srgbClr val="0070C0"/>
                </a:solidFill>
              </a:rPr>
              <a:t>Process improvement </a:t>
            </a:r>
            <a:r>
              <a:rPr lang="en-GB" sz="2200" dirty="0"/>
              <a:t>should be </a:t>
            </a:r>
            <a:r>
              <a:rPr lang="en-GB" sz="2200" dirty="0">
                <a:solidFill>
                  <a:srgbClr val="7030A0"/>
                </a:solidFill>
              </a:rPr>
              <a:t>evolutionary and continuous</a:t>
            </a:r>
            <a:r>
              <a:rPr lang="en-GB" sz="2200" dirty="0"/>
              <a:t>.</a:t>
            </a:r>
          </a:p>
          <a:p>
            <a:r>
              <a:rPr lang="en-GB" sz="2200" dirty="0">
                <a:solidFill>
                  <a:srgbClr val="0070C0"/>
                </a:solidFill>
              </a:rPr>
              <a:t>People and organizations change </a:t>
            </a:r>
            <a:r>
              <a:rPr lang="en-GB" sz="2200" dirty="0"/>
              <a:t>only when they </a:t>
            </a:r>
            <a:r>
              <a:rPr lang="en-GB" sz="2200" dirty="0">
                <a:solidFill>
                  <a:srgbClr val="7030A0"/>
                </a:solidFill>
              </a:rPr>
              <a:t>have an incentive to do so</a:t>
            </a:r>
            <a:r>
              <a:rPr lang="en-GB" sz="2200" dirty="0"/>
              <a:t>.</a:t>
            </a:r>
          </a:p>
          <a:p>
            <a:r>
              <a:rPr lang="en-GB" sz="2200" dirty="0">
                <a:solidFill>
                  <a:srgbClr val="0070C0"/>
                </a:solidFill>
              </a:rPr>
              <a:t>Process changes </a:t>
            </a:r>
            <a:r>
              <a:rPr lang="en-GB" sz="2200" dirty="0"/>
              <a:t>should be </a:t>
            </a:r>
            <a:r>
              <a:rPr lang="en-GB" sz="2200" dirty="0">
                <a:solidFill>
                  <a:srgbClr val="7030A0"/>
                </a:solidFill>
              </a:rPr>
              <a:t>goal-oriented</a:t>
            </a:r>
            <a:r>
              <a:rPr lang="en-GB" sz="2200" dirty="0"/>
              <a:t>.</a:t>
            </a:r>
          </a:p>
          <a:p>
            <a:r>
              <a:rPr lang="en-GB" sz="2200" dirty="0">
                <a:solidFill>
                  <a:srgbClr val="C00000"/>
                </a:solidFill>
              </a:rPr>
              <a:t>Treat your improvement activities as mini-projects</a:t>
            </a:r>
            <a:r>
              <a:rPr lang="en-GB" sz="2200" dirty="0"/>
              <a:t>.</a:t>
            </a:r>
          </a:p>
        </p:txBody>
      </p:sp>
      <p:sp>
        <p:nvSpPr>
          <p:cNvPr id="6" name="Content Placeholder 2">
            <a:extLst>
              <a:ext uri="{FF2B5EF4-FFF2-40B4-BE49-F238E27FC236}">
                <a16:creationId xmlns:a16="http://schemas.microsoft.com/office/drawing/2014/main" id="{106BB241-4982-4C7D-9EA5-A8633BA9B83C}"/>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Slide Number Placeholder 3">
            <a:extLst>
              <a:ext uri="{FF2B5EF4-FFF2-40B4-BE49-F238E27FC236}">
                <a16:creationId xmlns:a16="http://schemas.microsoft.com/office/drawing/2014/main" id="{1FE71D78-6F0F-4159-A000-D905F1EB8BF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354968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83689"/>
            <a:ext cx="11029950" cy="537190"/>
          </a:xfrm>
        </p:spPr>
        <p:txBody>
          <a:bodyPr/>
          <a:lstStyle/>
          <a:p>
            <a:pPr algn="ctr"/>
            <a:r>
              <a:rPr lang="en-GB" dirty="0">
                <a:solidFill>
                  <a:srgbClr val="0070C0"/>
                </a:solidFill>
              </a:rPr>
              <a:t>Root cause analysis</a:t>
            </a:r>
          </a:p>
        </p:txBody>
      </p:sp>
      <p:pic>
        <p:nvPicPr>
          <p:cNvPr id="5" name="Picture 4"/>
          <p:cNvPicPr>
            <a:picLocks noChangeAspect="1"/>
          </p:cNvPicPr>
          <p:nvPr/>
        </p:nvPicPr>
        <p:blipFill>
          <a:blip r:embed="rId2"/>
          <a:stretch>
            <a:fillRect/>
          </a:stretch>
        </p:blipFill>
        <p:spPr>
          <a:xfrm>
            <a:off x="2683874" y="1526159"/>
            <a:ext cx="7422564" cy="4906244"/>
          </a:xfrm>
          <a:prstGeom prst="rect">
            <a:avLst/>
          </a:prstGeom>
        </p:spPr>
      </p:pic>
      <p:sp>
        <p:nvSpPr>
          <p:cNvPr id="7" name="Content Placeholder 2">
            <a:extLst>
              <a:ext uri="{FF2B5EF4-FFF2-40B4-BE49-F238E27FC236}">
                <a16:creationId xmlns:a16="http://schemas.microsoft.com/office/drawing/2014/main" id="{F41B63E3-7E6F-4F06-AAD2-5C3938CB3E99}"/>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B3069DD1-B52D-4C9B-87EC-84A36106780C}"/>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7</a:t>
            </a:fld>
            <a:r>
              <a:rPr lang="en-US" sz="1400" b="1" dirty="0"/>
              <a:t> </a:t>
            </a:r>
          </a:p>
        </p:txBody>
      </p:sp>
    </p:spTree>
    <p:extLst>
      <p:ext uri="{BB962C8B-B14F-4D97-AF65-F5344CB8AC3E}">
        <p14:creationId xmlns:p14="http://schemas.microsoft.com/office/powerpoint/2010/main" val="108117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68939"/>
            <a:ext cx="11029950" cy="581435"/>
          </a:xfrm>
        </p:spPr>
        <p:txBody>
          <a:bodyPr/>
          <a:lstStyle/>
          <a:p>
            <a:pPr algn="ctr"/>
            <a:r>
              <a:rPr lang="en-GB" dirty="0">
                <a:solidFill>
                  <a:srgbClr val="0070C0"/>
                </a:solidFill>
              </a:rPr>
              <a:t>The process improvement cycle</a:t>
            </a:r>
          </a:p>
        </p:txBody>
      </p:sp>
      <p:pic>
        <p:nvPicPr>
          <p:cNvPr id="5" name="Picture 4"/>
          <p:cNvPicPr>
            <a:picLocks noChangeAspect="1"/>
          </p:cNvPicPr>
          <p:nvPr/>
        </p:nvPicPr>
        <p:blipFill>
          <a:blip r:embed="rId2"/>
          <a:stretch>
            <a:fillRect/>
          </a:stretch>
        </p:blipFill>
        <p:spPr>
          <a:xfrm>
            <a:off x="1461353" y="1391070"/>
            <a:ext cx="8883001" cy="4899481"/>
          </a:xfrm>
          <a:prstGeom prst="rect">
            <a:avLst/>
          </a:prstGeom>
        </p:spPr>
      </p:pic>
      <p:sp>
        <p:nvSpPr>
          <p:cNvPr id="7" name="Rectangle 6"/>
          <p:cNvSpPr/>
          <p:nvPr/>
        </p:nvSpPr>
        <p:spPr>
          <a:xfrm>
            <a:off x="6660091" y="5791705"/>
            <a:ext cx="5390605" cy="646331"/>
          </a:xfrm>
          <a:prstGeom prst="rect">
            <a:avLst/>
          </a:prstGeom>
        </p:spPr>
        <p:txBody>
          <a:bodyPr wrap="square">
            <a:spAutoFit/>
          </a:bodyPr>
          <a:lstStyle/>
          <a:p>
            <a:r>
              <a:rPr lang="en-US" dirty="0">
                <a:solidFill>
                  <a:srgbClr val="141414"/>
                </a:solidFill>
                <a:latin typeface="+mj-lt"/>
              </a:rPr>
              <a:t>"Roll-out" means to bring a product to market, to make  </a:t>
            </a:r>
            <a:br>
              <a:rPr lang="en-US" dirty="0">
                <a:solidFill>
                  <a:srgbClr val="141414"/>
                </a:solidFill>
                <a:latin typeface="+mj-lt"/>
              </a:rPr>
            </a:br>
            <a:r>
              <a:rPr lang="en-US" dirty="0">
                <a:solidFill>
                  <a:srgbClr val="141414"/>
                </a:solidFill>
                <a:latin typeface="+mj-lt"/>
              </a:rPr>
              <a:t>  it accessible, start promoting it, start advertising it.</a:t>
            </a:r>
            <a:endParaRPr lang="en-US" dirty="0">
              <a:latin typeface="+mj-lt"/>
            </a:endParaRPr>
          </a:p>
        </p:txBody>
      </p:sp>
      <p:sp>
        <p:nvSpPr>
          <p:cNvPr id="8" name="Content Placeholder 2">
            <a:extLst>
              <a:ext uri="{FF2B5EF4-FFF2-40B4-BE49-F238E27FC236}">
                <a16:creationId xmlns:a16="http://schemas.microsoft.com/office/drawing/2014/main" id="{9DE83328-96C0-4F07-9ACA-F7383557FA3E}"/>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CB202D79-771C-4C6B-A5F7-787AA357587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41155087-97BA-4EC8-B9DF-B486CB669E36}"/>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1687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445" y="509945"/>
            <a:ext cx="11029950" cy="551939"/>
          </a:xfrm>
        </p:spPr>
        <p:txBody>
          <a:bodyPr/>
          <a:lstStyle/>
          <a:p>
            <a:pPr algn="ctr"/>
            <a:r>
              <a:rPr lang="en-GB" dirty="0">
                <a:solidFill>
                  <a:srgbClr val="0070C0"/>
                </a:solidFill>
              </a:rPr>
              <a:t>Types of process assets</a:t>
            </a:r>
          </a:p>
        </p:txBody>
      </p:sp>
      <p:graphicFrame>
        <p:nvGraphicFramePr>
          <p:cNvPr id="5" name="Content Placeholder 4"/>
          <p:cNvGraphicFramePr>
            <a:graphicFrameLocks noGrp="1"/>
          </p:cNvGraphicFramePr>
          <p:nvPr>
            <p:ph idx="4294967295"/>
            <p:extLst>
              <p:ext uri="{D42A27DB-BD31-4B8C-83A1-F6EECF244321}">
                <p14:modId xmlns:p14="http://schemas.microsoft.com/office/powerpoint/2010/main" val="851970933"/>
              </p:ext>
            </p:extLst>
          </p:nvPr>
        </p:nvGraphicFramePr>
        <p:xfrm>
          <a:off x="648928" y="1351116"/>
          <a:ext cx="11029950" cy="4145280"/>
        </p:xfrm>
        <a:graphic>
          <a:graphicData uri="http://schemas.openxmlformats.org/drawingml/2006/table">
            <a:tbl>
              <a:tblPr firstRow="1" bandRow="1">
                <a:tableStyleId>{5C22544A-7EE6-4342-B048-85BDC9FD1C3A}</a:tableStyleId>
              </a:tblPr>
              <a:tblGrid>
                <a:gridCol w="1406801">
                  <a:extLst>
                    <a:ext uri="{9D8B030D-6E8A-4147-A177-3AD203B41FA5}">
                      <a16:colId xmlns:a16="http://schemas.microsoft.com/office/drawing/2014/main" val="20000"/>
                    </a:ext>
                  </a:extLst>
                </a:gridCol>
                <a:gridCol w="9623149">
                  <a:extLst>
                    <a:ext uri="{9D8B030D-6E8A-4147-A177-3AD203B41FA5}">
                      <a16:colId xmlns:a16="http://schemas.microsoft.com/office/drawing/2014/main" val="20001"/>
                    </a:ext>
                  </a:extLst>
                </a:gridCol>
              </a:tblGrid>
              <a:tr h="3374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1" i="0" u="none" strike="noStrike" kern="1200" baseline="0" dirty="0">
                          <a:solidFill>
                            <a:schemeClr val="lt1"/>
                          </a:solidFill>
                          <a:latin typeface="+mn-lt"/>
                          <a:ea typeface="+mn-ea"/>
                          <a:cs typeface="+mn-cs"/>
                        </a:rPr>
                        <a:t>Type</a:t>
                      </a:r>
                      <a:endParaRPr lang="en-GB" sz="2200" b="0" i="0" u="none" strike="noStrike" kern="1200" baseline="0" dirty="0">
                        <a:solidFill>
                          <a:schemeClr val="lt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1" i="0" u="none" strike="noStrike" kern="1200" baseline="0" dirty="0">
                          <a:solidFill>
                            <a:schemeClr val="lt1"/>
                          </a:solidFill>
                          <a:latin typeface="+mn-lt"/>
                          <a:ea typeface="+mn-ea"/>
                          <a:cs typeface="+mn-cs"/>
                        </a:rPr>
                        <a:t>Description</a:t>
                      </a:r>
                      <a:endParaRPr lang="en-GB" sz="2200" dirty="0"/>
                    </a:p>
                  </a:txBody>
                  <a:tcPr/>
                </a:tc>
                <a:extLst>
                  <a:ext uri="{0D108BD9-81ED-4DB2-BD59-A6C34878D82A}">
                    <a16:rowId xmlns:a16="http://schemas.microsoft.com/office/drawing/2014/main" val="10000"/>
                  </a:ext>
                </a:extLst>
              </a:tr>
              <a:tr h="8320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Checklist	</a:t>
                      </a:r>
                    </a:p>
                    <a:p>
                      <a:endParaRPr lang="en-GB"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A list counts activities, deliverables, or other items to be noted or verified. </a:t>
                      </a:r>
                      <a:r>
                        <a:rPr lang="en-GB" sz="2200" b="0" i="0" u="none" strike="noStrike" kern="1200" baseline="0" dirty="0">
                          <a:solidFill>
                            <a:srgbClr val="0070C0"/>
                          </a:solidFill>
                          <a:latin typeface="+mn-lt"/>
                          <a:ea typeface="+mn-ea"/>
                          <a:cs typeface="+mn-cs"/>
                        </a:rPr>
                        <a:t>Checklists are memory joggers</a:t>
                      </a:r>
                      <a:r>
                        <a:rPr lang="en-GB" sz="2200" b="0" i="0" u="none" strike="noStrike" kern="1200" baseline="0" dirty="0">
                          <a:solidFill>
                            <a:schemeClr val="dk1"/>
                          </a:solidFill>
                          <a:latin typeface="+mn-lt"/>
                          <a:ea typeface="+mn-ea"/>
                          <a:cs typeface="+mn-cs"/>
                        </a:rPr>
                        <a:t>. They help </a:t>
                      </a:r>
                      <a:r>
                        <a:rPr lang="en-GB" sz="2200" b="0" i="0" u="none" strike="noStrike" kern="1200" baseline="0" dirty="0">
                          <a:solidFill>
                            <a:srgbClr val="7030A0"/>
                          </a:solidFill>
                          <a:latin typeface="+mn-lt"/>
                          <a:ea typeface="+mn-ea"/>
                          <a:cs typeface="+mn-cs"/>
                        </a:rPr>
                        <a:t>ensure that busy people don’t overlook important details.</a:t>
                      </a:r>
                    </a:p>
                  </a:txBody>
                  <a:tcPr/>
                </a:tc>
                <a:extLst>
                  <a:ext uri="{0D108BD9-81ED-4DB2-BD59-A6C34878D82A}">
                    <a16:rowId xmlns:a16="http://schemas.microsoft.com/office/drawing/2014/main" val="10001"/>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Example	</a:t>
                      </a:r>
                    </a:p>
                    <a:p>
                      <a:endParaRPr lang="en-GB"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A representative of a specific type of work product. Accumulate and </a:t>
                      </a:r>
                      <a:r>
                        <a:rPr lang="en-GB" sz="2200" b="0" i="0" u="none" strike="noStrike" kern="1200" baseline="0" dirty="0">
                          <a:solidFill>
                            <a:srgbClr val="0070C0"/>
                          </a:solidFill>
                          <a:latin typeface="+mn-lt"/>
                          <a:ea typeface="+mn-ea"/>
                          <a:cs typeface="+mn-cs"/>
                        </a:rPr>
                        <a:t>share good examples as your project</a:t>
                      </a:r>
                      <a:r>
                        <a:rPr lang="en-GB" sz="2200" b="0" i="0" u="none" strike="noStrike" kern="1200" baseline="0" dirty="0">
                          <a:solidFill>
                            <a:schemeClr val="dk1"/>
                          </a:solidFill>
                          <a:latin typeface="+mn-lt"/>
                          <a:ea typeface="+mn-ea"/>
                          <a:cs typeface="+mn-cs"/>
                        </a:rPr>
                        <a:t> teams create them.</a:t>
                      </a:r>
                    </a:p>
                  </a:txBody>
                  <a:tcPr/>
                </a:tc>
                <a:extLst>
                  <a:ext uri="{0D108BD9-81ED-4DB2-BD59-A6C34878D82A}">
                    <a16:rowId xmlns:a16="http://schemas.microsoft.com/office/drawing/2014/main" val="10002"/>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Plan	</a:t>
                      </a:r>
                    </a:p>
                    <a:p>
                      <a:endParaRPr lang="en-GB"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An </a:t>
                      </a:r>
                      <a:r>
                        <a:rPr lang="en-GB" sz="2200" b="0" i="0" u="none" strike="noStrike" kern="1200" baseline="0" dirty="0">
                          <a:solidFill>
                            <a:srgbClr val="0070C0"/>
                          </a:solidFill>
                          <a:latin typeface="+mn-lt"/>
                          <a:ea typeface="+mn-ea"/>
                          <a:cs typeface="+mn-cs"/>
                        </a:rPr>
                        <a:t>outline of how an objective will be accomplished </a:t>
                      </a:r>
                      <a:r>
                        <a:rPr lang="en-GB" sz="2200" b="0" i="0" u="none" strike="noStrike" kern="1200" baseline="0" dirty="0">
                          <a:solidFill>
                            <a:schemeClr val="dk1"/>
                          </a:solidFill>
                          <a:latin typeface="+mn-lt"/>
                          <a:ea typeface="+mn-ea"/>
                          <a:cs typeface="+mn-cs"/>
                        </a:rPr>
                        <a:t>and what is needed to accomplish it.</a:t>
                      </a:r>
                    </a:p>
                  </a:txBody>
                  <a:tcPr/>
                </a:tc>
                <a:extLst>
                  <a:ext uri="{0D108BD9-81ED-4DB2-BD59-A6C34878D82A}">
                    <a16:rowId xmlns:a16="http://schemas.microsoft.com/office/drawing/2014/main" val="10003"/>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Policy	</a:t>
                      </a:r>
                    </a:p>
                    <a:p>
                      <a:endParaRPr lang="en-GB" sz="2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200" b="0" i="0" u="none" strike="noStrike" kern="1200" baseline="0" dirty="0">
                          <a:solidFill>
                            <a:schemeClr val="dk1"/>
                          </a:solidFill>
                          <a:latin typeface="+mn-lt"/>
                          <a:ea typeface="+mn-ea"/>
                          <a:cs typeface="+mn-cs"/>
                        </a:rPr>
                        <a:t>A </a:t>
                      </a:r>
                      <a:r>
                        <a:rPr lang="en-GB" sz="2200" b="0" i="0" u="none" strike="noStrike" kern="1200" baseline="0" dirty="0">
                          <a:solidFill>
                            <a:srgbClr val="0070C0"/>
                          </a:solidFill>
                          <a:latin typeface="+mn-lt"/>
                          <a:ea typeface="+mn-ea"/>
                          <a:cs typeface="+mn-cs"/>
                        </a:rPr>
                        <a:t>guiding principle that sets a management expectation</a:t>
                      </a:r>
                      <a:r>
                        <a:rPr lang="en-GB" sz="2200" b="0" i="0" u="none" strike="noStrike" kern="1200" baseline="0" dirty="0">
                          <a:solidFill>
                            <a:schemeClr val="dk1"/>
                          </a:solidFill>
                          <a:latin typeface="+mn-lt"/>
                          <a:ea typeface="+mn-ea"/>
                          <a:cs typeface="+mn-cs"/>
                        </a:rPr>
                        <a:t> of behaviours, actions, and deliverables. Processes should enable satisfaction of the policies.</a:t>
                      </a:r>
                      <a:endParaRPr lang="en-GB" sz="2200" dirty="0"/>
                    </a:p>
                  </a:txBody>
                  <a:tcPr/>
                </a:tc>
                <a:extLst>
                  <a:ext uri="{0D108BD9-81ED-4DB2-BD59-A6C34878D82A}">
                    <a16:rowId xmlns:a16="http://schemas.microsoft.com/office/drawing/2014/main" val="10004"/>
                  </a:ext>
                </a:extLst>
              </a:tr>
            </a:tbl>
          </a:graphicData>
        </a:graphic>
      </p:graphicFrame>
      <p:sp>
        <p:nvSpPr>
          <p:cNvPr id="7" name="Content Placeholder 2">
            <a:extLst>
              <a:ext uri="{FF2B5EF4-FFF2-40B4-BE49-F238E27FC236}">
                <a16:creationId xmlns:a16="http://schemas.microsoft.com/office/drawing/2014/main" id="{4C27D15B-233A-4B59-8FE3-85E2E99E8A5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F4B4F8BE-BD7A-4731-B44A-CFBB3EDA1A3D}"/>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S.</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1789786634"/>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935</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Wingdings</vt:lpstr>
      <vt:lpstr>Wingdings 2</vt:lpstr>
      <vt:lpstr>Dividend</vt:lpstr>
      <vt:lpstr>PowerPoint Presentation</vt:lpstr>
      <vt:lpstr>  objective of process improvement</vt:lpstr>
      <vt:lpstr>How requirements relate to other project processes</vt:lpstr>
      <vt:lpstr>Requirements and various stakeholder groups</vt:lpstr>
      <vt:lpstr>Gaining commitment to change</vt:lpstr>
      <vt:lpstr>Fundamentals of software process improvement</vt:lpstr>
      <vt:lpstr>Root cause analysis</vt:lpstr>
      <vt:lpstr>The process improvement cycle</vt:lpstr>
      <vt:lpstr>Types of process assets</vt:lpstr>
      <vt:lpstr>Types of process assets</vt:lpstr>
      <vt:lpstr>Requirements engineering process assets</vt:lpstr>
      <vt:lpstr>performance indicators</vt:lpstr>
      <vt:lpstr>performance indicators (CNTD.)</vt:lpstr>
      <vt:lpstr>Creating a requirements process improvement road map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Ch.09 - Improving Requirements Processes</dc:title>
  <dc:subject>Software Requirement Engineering</dc:subject>
  <dc:creator>M. Mahmudul Hasan</dc:creator>
  <cp:lastModifiedBy>M. Mahmudul Hasan</cp:lastModifiedBy>
  <cp:revision>311</cp:revision>
  <dcterms:created xsi:type="dcterms:W3CDTF">2019-05-13T08:37:20Z</dcterms:created>
  <dcterms:modified xsi:type="dcterms:W3CDTF">2019-12-09T02:23:47Z</dcterms:modified>
</cp:coreProperties>
</file>