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Roboto" charset="0"/>
      <p:regular r:id="rId9"/>
      <p:bold r:id="rId10"/>
      <p:italic r:id="rId11"/>
      <p:boldItalic r:id="rId12"/>
    </p:embeddedFont>
    <p:embeddedFont>
      <p:font typeface="Average" charset="0"/>
      <p:regular r:id="rId13"/>
    </p:embeddedFont>
    <p:embeddedFont>
      <p:font typeface="Oswald"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1A873-1153-4E6F-8CFA-4C4483166A9B}">
  <a:tblStyle styleId="{5C21A873-1153-4E6F-8CFA-4C4483166A9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9" d="100"/>
          <a:sy n="119" d="100"/>
        </p:scale>
        <p:origin x="-39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913880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980f91_0_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6f980f9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6f980f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6f980f9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5.xml"/><Relationship Id="rId7"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56050" y="1372575"/>
            <a:ext cx="3644700" cy="135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300" dirty="0">
                <a:solidFill>
                  <a:schemeClr val="lt1"/>
                </a:solidFill>
              </a:rPr>
              <a:t>    </a:t>
            </a:r>
            <a:r>
              <a:rPr lang="en" sz="6900" dirty="0">
                <a:solidFill>
                  <a:schemeClr val="lt1"/>
                </a:solidFill>
              </a:rPr>
              <a:t>EQ 2022</a:t>
            </a:r>
            <a:endParaRPr sz="6800" dirty="0">
              <a:solidFill>
                <a:schemeClr val="lt1"/>
              </a:solidFill>
            </a:endParaRPr>
          </a:p>
        </p:txBody>
      </p:sp>
      <p:sp>
        <p:nvSpPr>
          <p:cNvPr id="60" name="Google Shape;60;p13"/>
          <p:cNvSpPr txBox="1">
            <a:spLocks noGrp="1"/>
          </p:cNvSpPr>
          <p:nvPr>
            <p:ph type="subTitle" idx="1"/>
          </p:nvPr>
        </p:nvSpPr>
        <p:spPr>
          <a:xfrm>
            <a:off x="3337550" y="3176825"/>
            <a:ext cx="5057100" cy="164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rgbClr val="000000"/>
                </a:solidFill>
              </a:rPr>
              <a:t>Elite Sapiens (Jadavpur University)</a:t>
            </a:r>
            <a:endParaRPr sz="2200" dirty="0">
              <a:solidFill>
                <a:srgbClr val="000000"/>
              </a:solidFill>
            </a:endParaRPr>
          </a:p>
          <a:p>
            <a:pPr marL="0" lvl="0" indent="0" algn="ctr" rtl="0">
              <a:spcBef>
                <a:spcPts val="0"/>
              </a:spcBef>
              <a:spcAft>
                <a:spcPts val="0"/>
              </a:spcAft>
              <a:buNone/>
            </a:pPr>
            <a:endParaRPr sz="2200" dirty="0"/>
          </a:p>
          <a:p>
            <a:pPr marL="0" lvl="0" indent="0" algn="ctr" rtl="0">
              <a:spcBef>
                <a:spcPts val="0"/>
              </a:spcBef>
              <a:spcAft>
                <a:spcPts val="0"/>
              </a:spcAft>
              <a:buNone/>
            </a:pPr>
            <a:r>
              <a:rPr lang="en" sz="2200" dirty="0">
                <a:solidFill>
                  <a:srgbClr val="000000"/>
                </a:solidFill>
              </a:rPr>
              <a:t>Arnab Dutta</a:t>
            </a:r>
            <a:endParaRPr sz="2200" dirty="0">
              <a:solidFill>
                <a:srgbClr val="000000"/>
              </a:solidFill>
            </a:endParaRPr>
          </a:p>
          <a:p>
            <a:pPr marL="0" lvl="0" indent="0" algn="ctr" rtl="0">
              <a:spcBef>
                <a:spcPts val="0"/>
              </a:spcBef>
              <a:spcAft>
                <a:spcPts val="0"/>
              </a:spcAft>
              <a:buNone/>
            </a:pPr>
            <a:r>
              <a:rPr lang="en" sz="2200" dirty="0">
                <a:solidFill>
                  <a:srgbClr val="000000"/>
                </a:solidFill>
              </a:rPr>
              <a:t>Md Minhaz Rahaman</a:t>
            </a:r>
            <a:endParaRPr sz="2200" dirty="0">
              <a:solidFill>
                <a:srgbClr val="000000"/>
              </a:solidFill>
            </a:endParaRPr>
          </a:p>
          <a:p>
            <a:pPr marL="0" lvl="0" indent="0" algn="ctr" rtl="0">
              <a:spcBef>
                <a:spcPts val="0"/>
              </a:spcBef>
              <a:spcAft>
                <a:spcPts val="0"/>
              </a:spcAft>
              <a:buNone/>
            </a:pPr>
            <a:endParaRPr sz="2200" dirty="0"/>
          </a:p>
        </p:txBody>
      </p:sp>
      <p:pic>
        <p:nvPicPr>
          <p:cNvPr id="61" name="Google Shape;61;p13" descr="https://i0.wp.com/jadunivpress.com/wp-content/uploads/2020/07/cropped-ju_logo_red-1.png?ssl=1"/>
          <p:cNvPicPr preferRelativeResize="0"/>
          <p:nvPr/>
        </p:nvPicPr>
        <p:blipFill>
          <a:blip r:embed="rId4">
            <a:alphaModFix/>
          </a:blip>
          <a:stretch>
            <a:fillRect/>
          </a:stretch>
        </p:blipFill>
        <p:spPr>
          <a:xfrm>
            <a:off x="7970625" y="153950"/>
            <a:ext cx="980600" cy="970850"/>
          </a:xfrm>
          <a:prstGeom prst="rect">
            <a:avLst/>
          </a:prstGeom>
          <a:noFill/>
          <a:ln>
            <a:noFill/>
          </a:ln>
        </p:spPr>
      </p:pic>
      <p:pic>
        <p:nvPicPr>
          <p:cNvPr id="62" name="Google Shape;62;p13"/>
          <p:cNvPicPr preferRelativeResize="0"/>
          <p:nvPr/>
        </p:nvPicPr>
        <p:blipFill rotWithShape="1">
          <a:blip r:embed="rId5">
            <a:alphaModFix/>
          </a:blip>
          <a:srcRect t="-3960" b="3960"/>
          <a:stretch/>
        </p:blipFill>
        <p:spPr>
          <a:xfrm>
            <a:off x="3794700" y="307025"/>
            <a:ext cx="2051500" cy="122212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512400" y="113625"/>
            <a:ext cx="811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solidFill>
                  <a:schemeClr val="lt1"/>
                </a:solidFill>
              </a:rPr>
              <a:t>                                  Understanding the problem </a:t>
            </a:r>
            <a:endParaRPr>
              <a:solidFill>
                <a:schemeClr val="lt1"/>
              </a:solidFill>
            </a:endParaRPr>
          </a:p>
        </p:txBody>
      </p:sp>
      <p:grpSp>
        <p:nvGrpSpPr>
          <p:cNvPr id="68" name="Google Shape;68;p14"/>
          <p:cNvGrpSpPr/>
          <p:nvPr/>
        </p:nvGrpSpPr>
        <p:grpSpPr>
          <a:xfrm>
            <a:off x="-26" y="1554224"/>
            <a:ext cx="2456993" cy="3589270"/>
            <a:chOff x="431925" y="1304875"/>
            <a:chExt cx="2628925" cy="3416400"/>
          </a:xfrm>
        </p:grpSpPr>
        <p:sp>
          <p:nvSpPr>
            <p:cNvPr id="69" name="Google Shape;69;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A86E8"/>
                </a:solidFill>
              </a:endParaRPr>
            </a:p>
          </p:txBody>
        </p:sp>
        <p:sp>
          <p:nvSpPr>
            <p:cNvPr id="70" name="Google Shape;70;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A86E8"/>
                </a:solidFill>
              </a:endParaRPr>
            </a:p>
          </p:txBody>
        </p:sp>
      </p:grpSp>
      <p:sp>
        <p:nvSpPr>
          <p:cNvPr id="71" name="Google Shape;71;p14"/>
          <p:cNvSpPr txBox="1">
            <a:spLocks noGrp="1"/>
          </p:cNvSpPr>
          <p:nvPr>
            <p:ph type="body" idx="4294967295"/>
          </p:nvPr>
        </p:nvSpPr>
        <p:spPr>
          <a:xfrm>
            <a:off x="33000" y="1538300"/>
            <a:ext cx="2360100" cy="39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Basic Understanding</a:t>
            </a:r>
            <a:endParaRPr sz="1700"/>
          </a:p>
        </p:txBody>
      </p:sp>
      <p:grpSp>
        <p:nvGrpSpPr>
          <p:cNvPr id="72" name="Google Shape;72;p14"/>
          <p:cNvGrpSpPr/>
          <p:nvPr/>
        </p:nvGrpSpPr>
        <p:grpSpPr>
          <a:xfrm>
            <a:off x="2866146" y="2920502"/>
            <a:ext cx="5969987" cy="2121333"/>
            <a:chOff x="3320448" y="1304875"/>
            <a:chExt cx="2632502" cy="2445905"/>
          </a:xfrm>
        </p:grpSpPr>
        <p:sp>
          <p:nvSpPr>
            <p:cNvPr id="73" name="Google Shape;73;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3320448" y="1304880"/>
              <a:ext cx="2628900" cy="2445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4"/>
          <p:cNvSpPr txBox="1">
            <a:spLocks noGrp="1"/>
          </p:cNvSpPr>
          <p:nvPr>
            <p:ph type="body" idx="4294967295"/>
          </p:nvPr>
        </p:nvSpPr>
        <p:spPr>
          <a:xfrm>
            <a:off x="2866300" y="2956350"/>
            <a:ext cx="5852400" cy="480600"/>
          </a:xfrm>
          <a:prstGeom prst="rect">
            <a:avLst/>
          </a:prstGeom>
          <a:solidFill>
            <a:srgbClr val="4A86E8"/>
          </a:solidFill>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rPr>
              <a:t>Approach Framework</a:t>
            </a:r>
            <a:endParaRPr sz="1900">
              <a:solidFill>
                <a:schemeClr val="dk1"/>
              </a:solidFill>
            </a:endParaRPr>
          </a:p>
          <a:p>
            <a:pPr marL="0" lvl="0" indent="0" algn="l" rtl="0">
              <a:spcBef>
                <a:spcPts val="0"/>
              </a:spcBef>
              <a:spcAft>
                <a:spcPts val="0"/>
              </a:spcAft>
              <a:buNone/>
            </a:pPr>
            <a:endParaRPr>
              <a:solidFill>
                <a:schemeClr val="lt1"/>
              </a:solidFill>
            </a:endParaRPr>
          </a:p>
        </p:txBody>
      </p:sp>
      <p:sp>
        <p:nvSpPr>
          <p:cNvPr id="76" name="Google Shape;76;p14"/>
          <p:cNvSpPr txBox="1"/>
          <p:nvPr/>
        </p:nvSpPr>
        <p:spPr>
          <a:xfrm>
            <a:off x="-211350" y="2045025"/>
            <a:ext cx="2721900" cy="2918400"/>
          </a:xfrm>
          <a:prstGeom prst="rect">
            <a:avLst/>
          </a:prstGeom>
          <a:noFill/>
          <a:ln>
            <a:noFill/>
          </a:ln>
        </p:spPr>
        <p:txBody>
          <a:bodyPr spcFirstLastPara="1" wrap="square" lIns="91425" tIns="91425" rIns="91425" bIns="91425" anchor="t" anchorCtr="0">
            <a:spAutoFit/>
          </a:bodyPr>
          <a:lstStyle/>
          <a:p>
            <a:pPr marL="469900" lvl="0" indent="-304800" algn="l" rtl="0">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In 2018, ABC’s new product ‘Term Deposit’ was a success and it’s subscription benefited the firm.</a:t>
            </a:r>
            <a:endParaRPr sz="1200">
              <a:solidFill>
                <a:schemeClr val="dk1"/>
              </a:solidFill>
              <a:latin typeface="Average"/>
              <a:ea typeface="Average"/>
              <a:cs typeface="Average"/>
              <a:sym typeface="Average"/>
            </a:endParaRPr>
          </a:p>
          <a:p>
            <a:pPr marL="469900" lvl="0" indent="-304800" algn="l" rtl="0">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So, this year ABC is running a campaign to identify 1000 customers from their database, whom, contacting via telecommunication channels will provide efficient results/ maximum subscription owing to its time and budget constraints.</a:t>
            </a:r>
            <a:endParaRPr sz="1200">
              <a:solidFill>
                <a:schemeClr val="dk1"/>
              </a:solidFill>
              <a:latin typeface="Average"/>
              <a:ea typeface="Average"/>
              <a:cs typeface="Average"/>
              <a:sym typeface="Average"/>
            </a:endParaRPr>
          </a:p>
        </p:txBody>
      </p:sp>
      <p:sp>
        <p:nvSpPr>
          <p:cNvPr id="77" name="Google Shape;77;p14"/>
          <p:cNvSpPr txBox="1"/>
          <p:nvPr/>
        </p:nvSpPr>
        <p:spPr>
          <a:xfrm>
            <a:off x="2866296" y="3467556"/>
            <a:ext cx="5852400" cy="1458831"/>
          </a:xfrm>
          <a:prstGeom prst="rect">
            <a:avLst/>
          </a:prstGeom>
          <a:noFill/>
          <a:ln>
            <a:noFill/>
          </a:ln>
        </p:spPr>
        <p:txBody>
          <a:bodyPr spcFirstLastPara="1" wrap="square" lIns="91425" tIns="91425" rIns="91425" bIns="91425" anchor="t" anchorCtr="0">
            <a:spAutoFit/>
          </a:bodyPr>
          <a:lstStyle/>
          <a:p>
            <a:pPr marL="469900" lvl="0" indent="-304800" algn="l" rtl="0">
              <a:lnSpc>
                <a:spcPct val="115000"/>
              </a:lnSpc>
              <a:spcBef>
                <a:spcPts val="0"/>
              </a:spcBef>
              <a:spcAft>
                <a:spcPts val="0"/>
              </a:spcAft>
              <a:buClr>
                <a:srgbClr val="000000"/>
              </a:buClr>
              <a:buSzPts val="1200"/>
              <a:buFont typeface="Average"/>
              <a:buChar char="●"/>
            </a:pPr>
            <a:r>
              <a:rPr lang="en" sz="1200" dirty="0">
                <a:latin typeface="Average"/>
                <a:ea typeface="Average"/>
                <a:cs typeface="Average"/>
                <a:sym typeface="Average"/>
              </a:rPr>
              <a:t>The problem requires in depth analysis of previous campaign’s customer data, and compare it with background data of the current customers to find optimal 1000 customers to be contacted.</a:t>
            </a:r>
            <a:endParaRPr sz="1200" dirty="0">
              <a:latin typeface="Average"/>
              <a:ea typeface="Average"/>
              <a:cs typeface="Average"/>
              <a:sym typeface="Average"/>
            </a:endParaRPr>
          </a:p>
          <a:p>
            <a:pPr marL="469900" lvl="0" indent="-304800" algn="l" rtl="0">
              <a:lnSpc>
                <a:spcPct val="115000"/>
              </a:lnSpc>
              <a:spcBef>
                <a:spcPts val="0"/>
              </a:spcBef>
              <a:spcAft>
                <a:spcPts val="0"/>
              </a:spcAft>
              <a:buClr>
                <a:srgbClr val="000000"/>
              </a:buClr>
              <a:buSzPts val="1200"/>
              <a:buFont typeface="Average"/>
              <a:buChar char="●"/>
            </a:pPr>
            <a:r>
              <a:rPr lang="en" sz="1200" dirty="0">
                <a:latin typeface="Average"/>
                <a:ea typeface="Average"/>
                <a:cs typeface="Average"/>
                <a:sym typeface="Average"/>
              </a:rPr>
              <a:t>So, the model to predict the optimal customers to be contacted is based on </a:t>
            </a:r>
            <a:r>
              <a:rPr lang="en" sz="1200" b="1" dirty="0">
                <a:latin typeface="Average"/>
                <a:ea typeface="Average"/>
                <a:cs typeface="Average"/>
                <a:sym typeface="Average"/>
              </a:rPr>
              <a:t>Random Forest</a:t>
            </a:r>
            <a:r>
              <a:rPr lang="en" sz="1200" dirty="0">
                <a:latin typeface="Average"/>
                <a:ea typeface="Average"/>
                <a:cs typeface="Average"/>
                <a:sym typeface="Average"/>
              </a:rPr>
              <a:t> which is a supervised learning algorithm that is based on the ensemble learning method </a:t>
            </a:r>
            <a:r>
              <a:rPr lang="en" sz="1200" dirty="0" smtClean="0">
                <a:latin typeface="Average"/>
                <a:ea typeface="Average"/>
                <a:cs typeface="Average"/>
                <a:sym typeface="Average"/>
              </a:rPr>
              <a:t>.</a:t>
            </a:r>
            <a:endParaRPr sz="1200" dirty="0">
              <a:latin typeface="Average"/>
              <a:ea typeface="Average"/>
              <a:cs typeface="Average"/>
              <a:sym typeface="Average"/>
            </a:endParaRPr>
          </a:p>
        </p:txBody>
      </p:sp>
      <p:pic>
        <p:nvPicPr>
          <p:cNvPr id="78" name="Google Shape;78;p14"/>
          <p:cNvPicPr preferRelativeResize="0"/>
          <p:nvPr/>
        </p:nvPicPr>
        <p:blipFill>
          <a:blip r:embed="rId4">
            <a:alphaModFix/>
          </a:blip>
          <a:stretch>
            <a:fillRect/>
          </a:stretch>
        </p:blipFill>
        <p:spPr>
          <a:xfrm>
            <a:off x="4123600" y="793475"/>
            <a:ext cx="3576601" cy="1832500"/>
          </a:xfrm>
          <a:prstGeom prst="rect">
            <a:avLst/>
          </a:prstGeom>
          <a:noFill/>
          <a:ln>
            <a:noFill/>
          </a:ln>
        </p:spPr>
      </p:pic>
      <p:sp>
        <p:nvSpPr>
          <p:cNvPr id="79" name="Google Shape;79;p14"/>
          <p:cNvSpPr txBox="1"/>
          <p:nvPr/>
        </p:nvSpPr>
        <p:spPr>
          <a:xfrm>
            <a:off x="4689150" y="2571750"/>
            <a:ext cx="2775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Average"/>
                <a:ea typeface="Average"/>
                <a:cs typeface="Average"/>
                <a:sym typeface="Average"/>
              </a:rPr>
              <a:t>R</a:t>
            </a:r>
            <a:r>
              <a:rPr lang="en" sz="1100" b="1">
                <a:latin typeface="Average"/>
                <a:ea typeface="Average"/>
                <a:cs typeface="Average"/>
                <a:sym typeface="Average"/>
              </a:rPr>
              <a:t>andom Forest pictorial representation</a:t>
            </a:r>
            <a:endParaRPr sz="1100" b="1">
              <a:latin typeface="Average"/>
              <a:ea typeface="Average"/>
              <a:cs typeface="Average"/>
              <a:sym typeface="Average"/>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406200" y="36450"/>
            <a:ext cx="8658600" cy="70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a:t>                             Data Processing and Treatment</a:t>
            </a:r>
            <a:endParaRPr sz="4200" b="1"/>
          </a:p>
        </p:txBody>
      </p:sp>
      <p:sp>
        <p:nvSpPr>
          <p:cNvPr id="85" name="Google Shape;85;p15"/>
          <p:cNvSpPr txBox="1"/>
          <p:nvPr/>
        </p:nvSpPr>
        <p:spPr>
          <a:xfrm>
            <a:off x="2866300" y="808900"/>
            <a:ext cx="6084300" cy="420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 Excel</a:t>
            </a:r>
            <a:endParaRPr b="1"/>
          </a:p>
          <a:p>
            <a:pPr marL="0" lvl="0" indent="0" algn="l" rtl="0">
              <a:spcBef>
                <a:spcPts val="0"/>
              </a:spcBef>
              <a:spcAft>
                <a:spcPts val="0"/>
              </a:spcAft>
              <a:buNone/>
            </a:pPr>
            <a:endParaRPr sz="1200">
              <a:latin typeface="Average"/>
              <a:ea typeface="Average"/>
              <a:cs typeface="Average"/>
              <a:sym typeface="Average"/>
            </a:endParaRPr>
          </a:p>
          <a:p>
            <a:pPr marL="469900" lvl="0" indent="-311150" algn="l" rtl="0">
              <a:spcBef>
                <a:spcPts val="0"/>
              </a:spcBef>
              <a:spcAft>
                <a:spcPts val="0"/>
              </a:spcAft>
              <a:buSzPts val="1300"/>
              <a:buFont typeface="Average"/>
              <a:buChar char="●"/>
            </a:pPr>
            <a:r>
              <a:rPr lang="en" sz="1300">
                <a:latin typeface="Average"/>
                <a:ea typeface="Average"/>
                <a:cs typeface="Average"/>
                <a:sym typeface="Average"/>
              </a:rPr>
              <a:t>The data provided consisted of few blank cells.  To deal with that, first we removed the rows which had missing values among the non-numeric columns.</a:t>
            </a:r>
            <a:endParaRPr sz="1300">
              <a:latin typeface="Average"/>
              <a:ea typeface="Average"/>
              <a:cs typeface="Average"/>
              <a:sym typeface="Average"/>
            </a:endParaRPr>
          </a:p>
          <a:p>
            <a:pPr marL="469900" lvl="0" indent="-311150" algn="l" rtl="0">
              <a:spcBef>
                <a:spcPts val="0"/>
              </a:spcBef>
              <a:spcAft>
                <a:spcPts val="0"/>
              </a:spcAft>
              <a:buSzPts val="1300"/>
              <a:buFont typeface="Average"/>
              <a:buChar char="●"/>
            </a:pPr>
            <a:r>
              <a:rPr lang="en" sz="1300">
                <a:latin typeface="Average"/>
                <a:ea typeface="Average"/>
                <a:cs typeface="Average"/>
                <a:sym typeface="Average"/>
              </a:rPr>
              <a:t>For missing values of numeric columns, we substituted the blanks with median of the corresponding column, so that the values of the other factors which contribute to the predicting model do not get ignored.</a:t>
            </a:r>
            <a:endParaRPr sz="1300">
              <a:latin typeface="Average"/>
              <a:ea typeface="Average"/>
              <a:cs typeface="Average"/>
              <a:sym typeface="Average"/>
            </a:endParaRPr>
          </a:p>
          <a:p>
            <a:pPr marL="469900" lvl="0" indent="-311150" algn="l" rtl="0">
              <a:spcBef>
                <a:spcPts val="0"/>
              </a:spcBef>
              <a:spcAft>
                <a:spcPts val="0"/>
              </a:spcAft>
              <a:buSzPts val="1300"/>
              <a:buFont typeface="Average"/>
              <a:buChar char="●"/>
            </a:pPr>
            <a:r>
              <a:rPr lang="en" sz="1300">
                <a:latin typeface="Average"/>
                <a:ea typeface="Average"/>
                <a:cs typeface="Average"/>
                <a:sym typeface="Average"/>
              </a:rPr>
              <a:t>The columns with binary values(i.e Yes/No) were converted to 1’s and 0’s (i.e. 1 → Yes &amp; 0 → No)</a:t>
            </a:r>
            <a:endParaRPr sz="1300">
              <a:latin typeface="Average"/>
              <a:ea typeface="Average"/>
              <a:cs typeface="Average"/>
              <a:sym typeface="Average"/>
            </a:endParaRPr>
          </a:p>
          <a:p>
            <a:pPr marL="469900" lvl="0" indent="0" algn="l" rtl="0">
              <a:spcBef>
                <a:spcPts val="0"/>
              </a:spcBef>
              <a:spcAft>
                <a:spcPts val="0"/>
              </a:spcAft>
              <a:buNone/>
            </a:pPr>
            <a:endParaRPr sz="1100">
              <a:latin typeface="Average"/>
              <a:ea typeface="Average"/>
              <a:cs typeface="Average"/>
              <a:sym typeface="Average"/>
            </a:endParaRPr>
          </a:p>
          <a:p>
            <a:pPr marL="0" lvl="0" indent="0" algn="l" rtl="0">
              <a:spcBef>
                <a:spcPts val="0"/>
              </a:spcBef>
              <a:spcAft>
                <a:spcPts val="0"/>
              </a:spcAft>
              <a:buNone/>
            </a:pPr>
            <a:r>
              <a:rPr lang="en" b="1">
                <a:latin typeface="Average"/>
                <a:ea typeface="Average"/>
                <a:cs typeface="Average"/>
                <a:sym typeface="Average"/>
              </a:rPr>
              <a:t>→ </a:t>
            </a:r>
            <a:r>
              <a:rPr lang="en" b="1"/>
              <a:t>Python</a:t>
            </a:r>
            <a:endParaRPr b="1"/>
          </a:p>
          <a:p>
            <a:pPr marL="469900" lvl="0" indent="0" algn="l" rtl="0">
              <a:spcBef>
                <a:spcPts val="0"/>
              </a:spcBef>
              <a:spcAft>
                <a:spcPts val="0"/>
              </a:spcAft>
              <a:buNone/>
            </a:pPr>
            <a:endParaRPr>
              <a:latin typeface="Average"/>
              <a:ea typeface="Average"/>
              <a:cs typeface="Average"/>
              <a:sym typeface="Average"/>
            </a:endParaRPr>
          </a:p>
          <a:p>
            <a:pPr marL="469900" lvl="0" indent="-311150" algn="l" rtl="0">
              <a:spcBef>
                <a:spcPts val="0"/>
              </a:spcBef>
              <a:spcAft>
                <a:spcPts val="0"/>
              </a:spcAft>
              <a:buSzPts val="1300"/>
              <a:buFont typeface="Average"/>
              <a:buChar char="●"/>
            </a:pPr>
            <a:r>
              <a:rPr lang="en" sz="1300">
                <a:latin typeface="Average"/>
                <a:ea typeface="Average"/>
                <a:cs typeface="Average"/>
                <a:sym typeface="Average"/>
              </a:rPr>
              <a:t>For columns consisting of categorical non-binary data having nominal values (e.g- “marital status” variable with the values: “single”, “married” and “divorced”) which do not have natural ordering, One Hot Encoding technique is implemented, which replaces the data with dummy variables. </a:t>
            </a:r>
            <a:endParaRPr sz="1300">
              <a:latin typeface="Average"/>
              <a:ea typeface="Average"/>
              <a:cs typeface="Average"/>
              <a:sym typeface="Average"/>
            </a:endParaRPr>
          </a:p>
          <a:p>
            <a:pPr marL="469900" lvl="0" indent="-311150" algn="l" rtl="0">
              <a:spcBef>
                <a:spcPts val="0"/>
              </a:spcBef>
              <a:spcAft>
                <a:spcPts val="0"/>
              </a:spcAft>
              <a:buSzPts val="1300"/>
              <a:buFont typeface="Average"/>
              <a:buChar char="●"/>
            </a:pPr>
            <a:r>
              <a:rPr lang="en" sz="1300">
                <a:latin typeface="Average"/>
                <a:ea typeface="Average"/>
                <a:cs typeface="Average"/>
                <a:sym typeface="Average"/>
              </a:rPr>
              <a:t>After One Hot Encoding is done, and ‘n’ columns are obtained, we drop one of the columns, because ‘n-1’ columns provide sufficient information to determine that particular characteristic. </a:t>
            </a:r>
            <a:endParaRPr sz="1300">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444250" y="224200"/>
            <a:ext cx="634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solidFill>
                  <a:srgbClr val="000000"/>
                </a:solidFill>
              </a:rPr>
              <a:t>      Methodology    and    Solution Design</a:t>
            </a:r>
            <a:endParaRPr sz="3100">
              <a:solidFill>
                <a:srgbClr val="000000"/>
              </a:solidFill>
            </a:endParaRPr>
          </a:p>
        </p:txBody>
      </p:sp>
      <p:grpSp>
        <p:nvGrpSpPr>
          <p:cNvPr id="91" name="Google Shape;91;p16"/>
          <p:cNvGrpSpPr/>
          <p:nvPr/>
        </p:nvGrpSpPr>
        <p:grpSpPr>
          <a:xfrm>
            <a:off x="6397498" y="960065"/>
            <a:ext cx="2311676" cy="3523752"/>
            <a:chOff x="4461982" y="1239386"/>
            <a:chExt cx="3305700" cy="3433453"/>
          </a:xfrm>
        </p:grpSpPr>
        <p:sp>
          <p:nvSpPr>
            <p:cNvPr id="92" name="Google Shape;92;p16"/>
            <p:cNvSpPr/>
            <p:nvPr/>
          </p:nvSpPr>
          <p:spPr>
            <a:xfrm>
              <a:off x="4461982" y="1239386"/>
              <a:ext cx="3305700" cy="681600"/>
            </a:xfrm>
            <a:prstGeom prst="chevron">
              <a:avLst>
                <a:gd name="adj" fmla="val 50000"/>
              </a:avLst>
            </a:prstGeom>
            <a:solidFill>
              <a:srgbClr val="674EA7"/>
            </a:solidFill>
            <a:ln>
              <a:noFill/>
            </a:ln>
          </p:spPr>
          <p:txBody>
            <a:bodyPr spcFirstLastPara="1" wrap="square" lIns="93325" tIns="93325" rIns="93325" bIns="93325" anchor="ctr" anchorCtr="0">
              <a:noAutofit/>
            </a:bodyPr>
            <a:lstStyle/>
            <a:p>
              <a:pPr marL="0" lvl="0" indent="0" algn="ctr" rtl="0">
                <a:spcBef>
                  <a:spcPts val="0"/>
                </a:spcBef>
                <a:spcAft>
                  <a:spcPts val="0"/>
                </a:spcAft>
                <a:buNone/>
              </a:pPr>
              <a:r>
                <a:rPr lang="en" sz="1600">
                  <a:solidFill>
                    <a:schemeClr val="dk1"/>
                  </a:solidFill>
                  <a:latin typeface="Roboto"/>
                  <a:ea typeface="Roboto"/>
                  <a:cs typeface="Roboto"/>
                  <a:sym typeface="Roboto"/>
                </a:rPr>
                <a:t>Finding the Optimal 1000</a:t>
              </a:r>
              <a:endParaRPr sz="1600">
                <a:solidFill>
                  <a:schemeClr val="dk1"/>
                </a:solidFill>
                <a:latin typeface="Roboto"/>
                <a:ea typeface="Roboto"/>
                <a:cs typeface="Roboto"/>
                <a:sym typeface="Roboto"/>
              </a:endParaRPr>
            </a:p>
          </p:txBody>
        </p:sp>
        <p:sp>
          <p:nvSpPr>
            <p:cNvPr id="93" name="Google Shape;93;p16"/>
            <p:cNvSpPr txBox="1"/>
            <p:nvPr/>
          </p:nvSpPr>
          <p:spPr>
            <a:xfrm>
              <a:off x="4666260" y="2057138"/>
              <a:ext cx="3055800" cy="2615700"/>
            </a:xfrm>
            <a:prstGeom prst="rect">
              <a:avLst/>
            </a:prstGeom>
            <a:noFill/>
            <a:ln>
              <a:noFill/>
            </a:ln>
          </p:spPr>
          <p:txBody>
            <a:bodyPr spcFirstLastPara="1" wrap="square" lIns="93325" tIns="93325" rIns="93325" bIns="93325" anchor="t" anchorCtr="0">
              <a:noAutofit/>
            </a:bodyPr>
            <a:lstStyle/>
            <a:p>
              <a:pPr marL="469900" lvl="0" indent="-298450" algn="l" rtl="0">
                <a:lnSpc>
                  <a:spcPct val="115000"/>
                </a:lnSpc>
                <a:spcBef>
                  <a:spcPts val="0"/>
                </a:spcBef>
                <a:spcAft>
                  <a:spcPts val="0"/>
                </a:spcAft>
                <a:buSzPts val="1100"/>
                <a:buFont typeface="Roboto"/>
                <a:buChar char="●"/>
              </a:pPr>
              <a:r>
                <a:rPr lang="en" sz="1100">
                  <a:latin typeface="Roboto"/>
                  <a:ea typeface="Roboto"/>
                  <a:cs typeface="Roboto"/>
                  <a:sym typeface="Roboto"/>
                </a:rPr>
                <a:t>The customer id and predicted values are exported to an excel file.</a:t>
              </a:r>
              <a:endParaRPr sz="1100">
                <a:latin typeface="Roboto"/>
                <a:ea typeface="Roboto"/>
                <a:cs typeface="Roboto"/>
                <a:sym typeface="Roboto"/>
              </a:endParaRPr>
            </a:p>
            <a:p>
              <a:pPr marL="469900" lvl="0" indent="-298450" algn="l" rtl="0">
                <a:lnSpc>
                  <a:spcPct val="115000"/>
                </a:lnSpc>
                <a:spcBef>
                  <a:spcPts val="0"/>
                </a:spcBef>
                <a:spcAft>
                  <a:spcPts val="0"/>
                </a:spcAft>
                <a:buSzPts val="1100"/>
                <a:buFont typeface="Roboto"/>
                <a:buChar char="●"/>
              </a:pPr>
              <a:r>
                <a:rPr lang="en" sz="1100">
                  <a:latin typeface="Roboto"/>
                  <a:ea typeface="Roboto"/>
                  <a:cs typeface="Roboto"/>
                  <a:sym typeface="Roboto"/>
                </a:rPr>
                <a:t>The data is sorted in decreasing order of the predicted value.</a:t>
              </a:r>
              <a:endParaRPr sz="1100">
                <a:latin typeface="Roboto"/>
                <a:ea typeface="Roboto"/>
                <a:cs typeface="Roboto"/>
                <a:sym typeface="Roboto"/>
              </a:endParaRPr>
            </a:p>
            <a:p>
              <a:pPr marL="469900" lvl="0" indent="-298450" algn="l" rtl="0">
                <a:lnSpc>
                  <a:spcPct val="115000"/>
                </a:lnSpc>
                <a:spcBef>
                  <a:spcPts val="0"/>
                </a:spcBef>
                <a:spcAft>
                  <a:spcPts val="0"/>
                </a:spcAft>
                <a:buSzPts val="1100"/>
                <a:buFont typeface="Roboto"/>
                <a:buChar char="●"/>
              </a:pPr>
              <a:r>
                <a:rPr lang="en" sz="1100">
                  <a:latin typeface="Roboto"/>
                  <a:ea typeface="Roboto"/>
                  <a:cs typeface="Roboto"/>
                  <a:sym typeface="Roboto"/>
                </a:rPr>
                <a:t>The top 1000 are the required customers.</a:t>
              </a:r>
              <a:endParaRPr sz="1100">
                <a:latin typeface="Roboto"/>
                <a:ea typeface="Roboto"/>
                <a:cs typeface="Roboto"/>
                <a:sym typeface="Roboto"/>
              </a:endParaRPr>
            </a:p>
          </p:txBody>
        </p:sp>
      </p:grpSp>
      <p:grpSp>
        <p:nvGrpSpPr>
          <p:cNvPr id="94" name="Google Shape;94;p16"/>
          <p:cNvGrpSpPr/>
          <p:nvPr/>
        </p:nvGrpSpPr>
        <p:grpSpPr>
          <a:xfrm>
            <a:off x="2514600" y="960049"/>
            <a:ext cx="2436287" cy="3523680"/>
            <a:chOff x="-876367" y="1130388"/>
            <a:chExt cx="4043629" cy="3338715"/>
          </a:xfrm>
        </p:grpSpPr>
        <p:sp>
          <p:nvSpPr>
            <p:cNvPr id="95" name="Google Shape;95;p16"/>
            <p:cNvSpPr/>
            <p:nvPr/>
          </p:nvSpPr>
          <p:spPr>
            <a:xfrm>
              <a:off x="-669438" y="1130388"/>
              <a:ext cx="3836700" cy="657983"/>
            </a:xfrm>
            <a:prstGeom prst="homePlate">
              <a:avLst>
                <a:gd name="adj" fmla="val 50000"/>
              </a:avLst>
            </a:prstGeom>
            <a:solidFill>
              <a:srgbClr val="20124D"/>
            </a:solidFill>
            <a:ln>
              <a:noFill/>
            </a:ln>
          </p:spPr>
          <p:txBody>
            <a:bodyPr spcFirstLastPara="1" wrap="square" lIns="93325" tIns="93325" rIns="93325" bIns="93325" anchor="ctr" anchorCtr="0">
              <a:noAutofit/>
            </a:bodyPr>
            <a:lstStyle/>
            <a:p>
              <a:pPr marL="0" lvl="0" indent="0" algn="ctr" rtl="0">
                <a:spcBef>
                  <a:spcPts val="0"/>
                </a:spcBef>
                <a:spcAft>
                  <a:spcPts val="0"/>
                </a:spcAft>
                <a:buNone/>
              </a:pPr>
              <a:r>
                <a:rPr lang="en" sz="1700">
                  <a:solidFill>
                    <a:schemeClr val="dk1"/>
                  </a:solidFill>
                  <a:latin typeface="Roboto"/>
                  <a:ea typeface="Roboto"/>
                  <a:cs typeface="Roboto"/>
                  <a:sym typeface="Roboto"/>
                </a:rPr>
                <a:t>Model Training</a:t>
              </a:r>
              <a:endParaRPr sz="1700">
                <a:solidFill>
                  <a:schemeClr val="dk1"/>
                </a:solidFill>
                <a:latin typeface="Roboto"/>
                <a:ea typeface="Roboto"/>
                <a:cs typeface="Roboto"/>
                <a:sym typeface="Roboto"/>
              </a:endParaRPr>
            </a:p>
          </p:txBody>
        </p:sp>
        <p:sp>
          <p:nvSpPr>
            <p:cNvPr id="96" name="Google Shape;96;p16"/>
            <p:cNvSpPr txBox="1"/>
            <p:nvPr/>
          </p:nvSpPr>
          <p:spPr>
            <a:xfrm>
              <a:off x="-876367" y="1923003"/>
              <a:ext cx="3663000" cy="2546100"/>
            </a:xfrm>
            <a:prstGeom prst="rect">
              <a:avLst/>
            </a:prstGeom>
            <a:noFill/>
            <a:ln>
              <a:noFill/>
            </a:ln>
          </p:spPr>
          <p:txBody>
            <a:bodyPr spcFirstLastPara="1" wrap="square" lIns="93325" tIns="93325" rIns="93325" bIns="93325" anchor="t" anchorCtr="0">
              <a:noAutofit/>
            </a:bodyPr>
            <a:lstStyle/>
            <a:p>
              <a:pPr marL="469900" lvl="0" indent="-298450" algn="l" rtl="0">
                <a:lnSpc>
                  <a:spcPct val="115000"/>
                </a:lnSpc>
                <a:spcBef>
                  <a:spcPts val="0"/>
                </a:spcBef>
                <a:spcAft>
                  <a:spcPts val="0"/>
                </a:spcAft>
                <a:buSzPts val="1100"/>
                <a:buFont typeface="Roboto"/>
                <a:buChar char="●"/>
              </a:pPr>
              <a:r>
                <a:rPr lang="en" sz="1100">
                  <a:latin typeface="Roboto"/>
                  <a:ea typeface="Roboto"/>
                  <a:cs typeface="Roboto"/>
                  <a:sym typeface="Roboto"/>
                </a:rPr>
                <a:t>After processing the data, model is trained using Random forest algorithm, using historical data of previous campaign.</a:t>
              </a:r>
              <a:endParaRPr sz="1100">
                <a:latin typeface="Roboto"/>
                <a:ea typeface="Roboto"/>
                <a:cs typeface="Roboto"/>
                <a:sym typeface="Roboto"/>
              </a:endParaRPr>
            </a:p>
            <a:p>
              <a:pPr marL="469900" lvl="0" indent="-298450" algn="l" rtl="0">
                <a:lnSpc>
                  <a:spcPct val="115000"/>
                </a:lnSpc>
                <a:spcBef>
                  <a:spcPts val="0"/>
                </a:spcBef>
                <a:spcAft>
                  <a:spcPts val="0"/>
                </a:spcAft>
                <a:buSzPts val="1100"/>
                <a:buFont typeface="Roboto"/>
                <a:buChar char="●"/>
              </a:pPr>
              <a:r>
                <a:rPr lang="en" sz="1100">
                  <a:latin typeface="Roboto"/>
                  <a:ea typeface="Roboto"/>
                  <a:cs typeface="Roboto"/>
                  <a:sym typeface="Roboto"/>
                </a:rPr>
                <a:t>It is applied because there is no linearity in the data set and the given problem is a binary classification problem.</a:t>
              </a:r>
              <a:endParaRPr sz="1100">
                <a:latin typeface="Roboto"/>
                <a:ea typeface="Roboto"/>
                <a:cs typeface="Roboto"/>
                <a:sym typeface="Roboto"/>
              </a:endParaRPr>
            </a:p>
          </p:txBody>
        </p:sp>
      </p:grpSp>
      <p:grpSp>
        <p:nvGrpSpPr>
          <p:cNvPr id="97" name="Google Shape;97;p16"/>
          <p:cNvGrpSpPr/>
          <p:nvPr/>
        </p:nvGrpSpPr>
        <p:grpSpPr>
          <a:xfrm>
            <a:off x="4556364" y="960130"/>
            <a:ext cx="2206885" cy="3523630"/>
            <a:chOff x="2052767" y="1199299"/>
            <a:chExt cx="3305700" cy="3394961"/>
          </a:xfrm>
        </p:grpSpPr>
        <p:sp>
          <p:nvSpPr>
            <p:cNvPr id="98" name="Google Shape;98;p16"/>
            <p:cNvSpPr/>
            <p:nvPr/>
          </p:nvSpPr>
          <p:spPr>
            <a:xfrm>
              <a:off x="2052767" y="1199299"/>
              <a:ext cx="3305700" cy="669000"/>
            </a:xfrm>
            <a:prstGeom prst="chevron">
              <a:avLst>
                <a:gd name="adj" fmla="val 50000"/>
              </a:avLst>
            </a:prstGeom>
            <a:solidFill>
              <a:srgbClr val="351C75"/>
            </a:solidFill>
            <a:ln>
              <a:noFill/>
            </a:ln>
          </p:spPr>
          <p:txBody>
            <a:bodyPr spcFirstLastPara="1" wrap="square" lIns="93325" tIns="93325" rIns="93325" bIns="93325" anchor="ctr" anchorCtr="0">
              <a:noAutofit/>
            </a:bodyPr>
            <a:lstStyle/>
            <a:p>
              <a:pPr marL="0" lvl="0" indent="0" algn="ctr" rtl="0">
                <a:spcBef>
                  <a:spcPts val="0"/>
                </a:spcBef>
                <a:spcAft>
                  <a:spcPts val="0"/>
                </a:spcAft>
                <a:buNone/>
              </a:pPr>
              <a:r>
                <a:rPr lang="en" sz="1600">
                  <a:solidFill>
                    <a:schemeClr val="dk1"/>
                  </a:solidFill>
                  <a:latin typeface="Roboto"/>
                  <a:ea typeface="Roboto"/>
                  <a:cs typeface="Roboto"/>
                  <a:sym typeface="Roboto"/>
                </a:rPr>
                <a:t>Predicting Subscription</a:t>
              </a:r>
              <a:endParaRPr sz="1600">
                <a:solidFill>
                  <a:schemeClr val="dk1"/>
                </a:solidFill>
                <a:latin typeface="Roboto"/>
                <a:ea typeface="Roboto"/>
                <a:cs typeface="Roboto"/>
                <a:sym typeface="Roboto"/>
              </a:endParaRPr>
            </a:p>
          </p:txBody>
        </p:sp>
        <p:sp>
          <p:nvSpPr>
            <p:cNvPr id="99" name="Google Shape;99;p16"/>
            <p:cNvSpPr txBox="1"/>
            <p:nvPr/>
          </p:nvSpPr>
          <p:spPr>
            <a:xfrm>
              <a:off x="2278143" y="1978559"/>
              <a:ext cx="3038100" cy="2615700"/>
            </a:xfrm>
            <a:prstGeom prst="rect">
              <a:avLst/>
            </a:prstGeom>
            <a:noFill/>
            <a:ln>
              <a:noFill/>
            </a:ln>
          </p:spPr>
          <p:txBody>
            <a:bodyPr spcFirstLastPara="1" wrap="square" lIns="93325" tIns="93325" rIns="93325" bIns="93325" anchor="t" anchorCtr="0">
              <a:noAutofit/>
            </a:bodyPr>
            <a:lstStyle/>
            <a:p>
              <a:pPr marL="469900" lvl="0" indent="-298450" algn="l" rtl="0">
                <a:lnSpc>
                  <a:spcPct val="115000"/>
                </a:lnSpc>
                <a:spcBef>
                  <a:spcPts val="0"/>
                </a:spcBef>
                <a:spcAft>
                  <a:spcPts val="0"/>
                </a:spcAft>
                <a:buSzPts val="1100"/>
                <a:buFont typeface="Roboto"/>
                <a:buChar char="●"/>
              </a:pPr>
              <a:r>
                <a:rPr lang="en" sz="1100">
                  <a:latin typeface="Roboto"/>
                  <a:ea typeface="Roboto"/>
                  <a:cs typeface="Roboto"/>
                  <a:sym typeface="Roboto"/>
                </a:rPr>
                <a:t>The new customer background data is fed into the trained model.</a:t>
              </a:r>
              <a:endParaRPr sz="1100">
                <a:latin typeface="Roboto"/>
                <a:ea typeface="Roboto"/>
                <a:cs typeface="Roboto"/>
                <a:sym typeface="Roboto"/>
              </a:endParaRPr>
            </a:p>
            <a:p>
              <a:pPr marL="469900" lvl="0" indent="-298450" algn="l" rtl="0">
                <a:lnSpc>
                  <a:spcPct val="115000"/>
                </a:lnSpc>
                <a:spcBef>
                  <a:spcPts val="0"/>
                </a:spcBef>
                <a:spcAft>
                  <a:spcPts val="0"/>
                </a:spcAft>
                <a:buSzPts val="1100"/>
                <a:buFont typeface="Roboto"/>
                <a:buChar char="●"/>
              </a:pPr>
              <a:r>
                <a:rPr lang="en" sz="1100">
                  <a:latin typeface="Roboto"/>
                  <a:ea typeface="Roboto"/>
                  <a:cs typeface="Roboto"/>
                  <a:sym typeface="Roboto"/>
                </a:rPr>
                <a:t>The predicted probabilistic subscription values for the targeted set of customers are obtained.</a:t>
              </a:r>
              <a:endParaRPr sz="1100">
                <a:latin typeface="Roboto"/>
                <a:ea typeface="Roboto"/>
                <a:cs typeface="Roboto"/>
                <a:sym typeface="Roboto"/>
              </a:endParaRPr>
            </a:p>
          </p:txBody>
        </p:sp>
      </p:grpSp>
      <p:sp>
        <p:nvSpPr>
          <p:cNvPr id="100" name="Google Shape;100;p16"/>
          <p:cNvSpPr txBox="1"/>
          <p:nvPr/>
        </p:nvSpPr>
        <p:spPr>
          <a:xfrm>
            <a:off x="2639275" y="4377542"/>
            <a:ext cx="5540100" cy="3846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latin typeface="Average"/>
                <a:ea typeface="Average"/>
                <a:cs typeface="Average"/>
                <a:sym typeface="Average"/>
              </a:rPr>
              <a:t>**The complete </a:t>
            </a:r>
            <a:r>
              <a:rPr lang="en" sz="1300" dirty="0" smtClean="0">
                <a:latin typeface="Average"/>
                <a:ea typeface="Average"/>
                <a:cs typeface="Average"/>
                <a:sym typeface="Average"/>
              </a:rPr>
              <a:t>code for </a:t>
            </a:r>
            <a:r>
              <a:rPr lang="en" sz="1300" dirty="0">
                <a:latin typeface="Average"/>
                <a:ea typeface="Average"/>
                <a:cs typeface="Average"/>
                <a:sym typeface="Average"/>
              </a:rPr>
              <a:t>solution design is attached </a:t>
            </a:r>
            <a:r>
              <a:rPr lang="en" sz="1300" dirty="0" smtClean="0">
                <a:latin typeface="Average"/>
                <a:ea typeface="Average"/>
                <a:cs typeface="Average"/>
                <a:sym typeface="Average"/>
              </a:rPr>
              <a:t>here in pdf format: </a:t>
            </a:r>
            <a:endParaRPr sz="1300" dirty="0">
              <a:latin typeface="Average"/>
              <a:ea typeface="Average"/>
              <a:cs typeface="Average"/>
              <a:sym typeface="Average"/>
            </a:endParaRPr>
          </a:p>
        </p:txBody>
      </p:sp>
      <p:sp>
        <p:nvSpPr>
          <p:cNvPr id="101" name="Google Shape;101;p16"/>
          <p:cNvSpPr/>
          <p:nvPr/>
        </p:nvSpPr>
        <p:spPr>
          <a:xfrm>
            <a:off x="76200" y="3406000"/>
            <a:ext cx="2311800" cy="615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txBox="1"/>
          <p:nvPr/>
        </p:nvSpPr>
        <p:spPr>
          <a:xfrm>
            <a:off x="76200" y="3406000"/>
            <a:ext cx="2311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Important parameters of model</a:t>
            </a:r>
            <a:endParaRPr>
              <a:latin typeface="Roboto"/>
              <a:ea typeface="Roboto"/>
              <a:cs typeface="Roboto"/>
              <a:sym typeface="Roboto"/>
            </a:endParaRPr>
          </a:p>
        </p:txBody>
      </p:sp>
      <p:sp>
        <p:nvSpPr>
          <p:cNvPr id="103" name="Google Shape;103;p16"/>
          <p:cNvSpPr txBox="1"/>
          <p:nvPr/>
        </p:nvSpPr>
        <p:spPr>
          <a:xfrm>
            <a:off x="46300" y="4035300"/>
            <a:ext cx="23118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dk1"/>
                </a:solidFill>
                <a:latin typeface="Roboto"/>
                <a:ea typeface="Roboto"/>
                <a:cs typeface="Roboto"/>
                <a:sym typeface="Roboto"/>
              </a:rPr>
              <a:t>R2 Score→</a:t>
            </a:r>
            <a:r>
              <a:rPr lang="en" sz="1000">
                <a:solidFill>
                  <a:schemeClr val="dk1"/>
                </a:solidFill>
                <a:latin typeface="Roboto"/>
                <a:ea typeface="Roboto"/>
                <a:cs typeface="Roboto"/>
                <a:sym typeface="Roboto"/>
              </a:rPr>
              <a:t>0.8844552588169639</a:t>
            </a:r>
            <a:endParaRPr sz="1000">
              <a:solidFill>
                <a:schemeClr val="dk1"/>
              </a:solidFill>
              <a:latin typeface="Roboto"/>
              <a:ea typeface="Roboto"/>
              <a:cs typeface="Roboto"/>
              <a:sym typeface="Roboto"/>
            </a:endParaRPr>
          </a:p>
          <a:p>
            <a:pPr marL="0" lvl="0" indent="0" algn="l" rtl="0">
              <a:spcBef>
                <a:spcPts val="0"/>
              </a:spcBef>
              <a:spcAft>
                <a:spcPts val="0"/>
              </a:spcAft>
              <a:buNone/>
            </a:pPr>
            <a:r>
              <a:rPr lang="en" sz="1000" b="1">
                <a:solidFill>
                  <a:schemeClr val="dk1"/>
                </a:solidFill>
                <a:latin typeface="Roboto"/>
                <a:ea typeface="Roboto"/>
                <a:cs typeface="Roboto"/>
                <a:sym typeface="Roboto"/>
              </a:rPr>
              <a:t>Mean Absolute Error→</a:t>
            </a:r>
            <a:r>
              <a:rPr lang="en" sz="1000">
                <a:solidFill>
                  <a:schemeClr val="dk1"/>
                </a:solidFill>
                <a:latin typeface="Roboto"/>
                <a:ea typeface="Roboto"/>
                <a:cs typeface="Roboto"/>
                <a:sym typeface="Roboto"/>
              </a:rPr>
              <a:t>0.0572430262</a:t>
            </a:r>
            <a:endParaRPr sz="1000">
              <a:solidFill>
                <a:schemeClr val="dk1"/>
              </a:solidFill>
              <a:latin typeface="Roboto"/>
              <a:ea typeface="Roboto"/>
              <a:cs typeface="Roboto"/>
              <a:sym typeface="Roboto"/>
            </a:endParaRPr>
          </a:p>
          <a:p>
            <a:pPr marL="0" lvl="0" indent="0" algn="l" rtl="0">
              <a:spcBef>
                <a:spcPts val="0"/>
              </a:spcBef>
              <a:spcAft>
                <a:spcPts val="0"/>
              </a:spcAft>
              <a:buNone/>
            </a:pPr>
            <a:r>
              <a:rPr lang="en" sz="1000" b="1">
                <a:solidFill>
                  <a:schemeClr val="dk1"/>
                </a:solidFill>
                <a:latin typeface="Roboto"/>
                <a:ea typeface="Roboto"/>
                <a:cs typeface="Roboto"/>
                <a:sym typeface="Roboto"/>
              </a:rPr>
              <a:t>Mean Square Error→</a:t>
            </a:r>
            <a:r>
              <a:rPr lang="en" sz="1000">
                <a:solidFill>
                  <a:schemeClr val="dk1"/>
                </a:solidFill>
                <a:latin typeface="Roboto"/>
                <a:ea typeface="Roboto"/>
                <a:cs typeface="Roboto"/>
                <a:sym typeface="Roboto"/>
              </a:rPr>
              <a:t>0.01097271766</a:t>
            </a:r>
            <a:endParaRPr sz="1000">
              <a:solidFill>
                <a:schemeClr val="dk1"/>
              </a:solidFill>
              <a:latin typeface="Roboto"/>
              <a:ea typeface="Roboto"/>
              <a:cs typeface="Roboto"/>
              <a:sym typeface="Roboto"/>
            </a:endParaRPr>
          </a:p>
          <a:p>
            <a:pPr marL="0" lvl="0" indent="0" algn="l" rtl="0">
              <a:spcBef>
                <a:spcPts val="0"/>
              </a:spcBef>
              <a:spcAft>
                <a:spcPts val="0"/>
              </a:spcAft>
              <a:buNone/>
            </a:pPr>
            <a:r>
              <a:rPr lang="en" sz="1000" b="1">
                <a:solidFill>
                  <a:schemeClr val="dk1"/>
                </a:solidFill>
                <a:latin typeface="Roboto"/>
                <a:ea typeface="Roboto"/>
                <a:cs typeface="Roboto"/>
                <a:sym typeface="Roboto"/>
              </a:rPr>
              <a:t>Root Mean Square Error→</a:t>
            </a:r>
            <a:r>
              <a:rPr lang="en" sz="1000">
                <a:solidFill>
                  <a:schemeClr val="dk1"/>
                </a:solidFill>
                <a:latin typeface="Roboto"/>
                <a:ea typeface="Roboto"/>
                <a:cs typeface="Roboto"/>
                <a:sym typeface="Roboto"/>
              </a:rPr>
              <a:t>0.1047507</a:t>
            </a:r>
            <a:endParaRPr sz="1000" b="1">
              <a:latin typeface="Roboto"/>
              <a:ea typeface="Roboto"/>
              <a:cs typeface="Roboto"/>
              <a:sym typeface="Roboto"/>
            </a:endParaRPr>
          </a:p>
        </p:txBody>
      </p:sp>
      <p:sp>
        <p:nvSpPr>
          <p:cNvPr id="104" name="Google Shape;104;p16"/>
          <p:cNvSpPr/>
          <p:nvPr/>
        </p:nvSpPr>
        <p:spPr>
          <a:xfrm>
            <a:off x="76200" y="770000"/>
            <a:ext cx="2311800" cy="498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txBox="1"/>
          <p:nvPr/>
        </p:nvSpPr>
        <p:spPr>
          <a:xfrm>
            <a:off x="165404" y="803525"/>
            <a:ext cx="2073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Model Selection</a:t>
            </a:r>
            <a:endParaRPr>
              <a:latin typeface="Roboto"/>
              <a:ea typeface="Roboto"/>
              <a:cs typeface="Roboto"/>
              <a:sym typeface="Roboto"/>
            </a:endParaRPr>
          </a:p>
        </p:txBody>
      </p:sp>
      <p:sp>
        <p:nvSpPr>
          <p:cNvPr id="106" name="Google Shape;106;p16"/>
          <p:cNvSpPr txBox="1"/>
          <p:nvPr/>
        </p:nvSpPr>
        <p:spPr>
          <a:xfrm>
            <a:off x="-23700" y="1286550"/>
            <a:ext cx="2436300" cy="207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dirty="0">
                <a:solidFill>
                  <a:schemeClr val="dk1"/>
                </a:solidFill>
              </a:rPr>
              <a:t>Reasons for model selection</a:t>
            </a:r>
            <a:endParaRPr sz="1000" b="1" dirty="0">
              <a:solidFill>
                <a:schemeClr val="dk1"/>
              </a:solidFill>
            </a:endParaRPr>
          </a:p>
          <a:p>
            <a:pPr marL="0" lvl="0" indent="0" algn="l" rtl="0">
              <a:spcBef>
                <a:spcPts val="0"/>
              </a:spcBef>
              <a:spcAft>
                <a:spcPts val="0"/>
              </a:spcAft>
              <a:buNone/>
            </a:pPr>
            <a:endParaRPr sz="1000" b="1" dirty="0">
              <a:solidFill>
                <a:schemeClr val="dk1"/>
              </a:solidFill>
            </a:endParaRPr>
          </a:p>
          <a:p>
            <a:pPr marL="457200" lvl="0" indent="-292100" algn="l" rtl="0">
              <a:spcBef>
                <a:spcPts val="0"/>
              </a:spcBef>
              <a:spcAft>
                <a:spcPts val="0"/>
              </a:spcAft>
              <a:buClr>
                <a:schemeClr val="dk1"/>
              </a:buClr>
              <a:buSzPts val="1000"/>
              <a:buChar char="●"/>
            </a:pPr>
            <a:r>
              <a:rPr lang="en" sz="1000" dirty="0">
                <a:solidFill>
                  <a:schemeClr val="dk1"/>
                </a:solidFill>
              </a:rPr>
              <a:t>H</a:t>
            </a:r>
            <a:r>
              <a:rPr lang="en" sz="1000" dirty="0" smtClean="0">
                <a:solidFill>
                  <a:schemeClr val="dk1"/>
                </a:solidFill>
              </a:rPr>
              <a:t>igh </a:t>
            </a:r>
            <a:r>
              <a:rPr lang="en" sz="1000" dirty="0">
                <a:solidFill>
                  <a:schemeClr val="dk1"/>
                </a:solidFill>
              </a:rPr>
              <a:t>accuracy</a:t>
            </a:r>
            <a:endParaRPr sz="1000" dirty="0">
              <a:solidFill>
                <a:schemeClr val="dk1"/>
              </a:solidFill>
            </a:endParaRPr>
          </a:p>
          <a:p>
            <a:pPr marL="457200" lvl="0" indent="-292100" algn="l" rtl="0">
              <a:spcBef>
                <a:spcPts val="0"/>
              </a:spcBef>
              <a:spcAft>
                <a:spcPts val="0"/>
              </a:spcAft>
              <a:buClr>
                <a:schemeClr val="dk1"/>
              </a:buClr>
              <a:buSzPts val="1000"/>
              <a:buChar char="●"/>
            </a:pPr>
            <a:r>
              <a:rPr lang="en" sz="1000" dirty="0">
                <a:solidFill>
                  <a:schemeClr val="dk1"/>
                </a:solidFill>
              </a:rPr>
              <a:t>The algorithm scales well when new features or samples are added to the dataset</a:t>
            </a:r>
            <a:endParaRPr sz="1000" dirty="0">
              <a:solidFill>
                <a:schemeClr val="dk1"/>
              </a:solidFill>
            </a:endParaRPr>
          </a:p>
          <a:p>
            <a:pPr marL="0" lvl="0" indent="0" algn="l" rtl="0">
              <a:lnSpc>
                <a:spcPct val="115000"/>
              </a:lnSpc>
              <a:spcBef>
                <a:spcPts val="1200"/>
              </a:spcBef>
              <a:spcAft>
                <a:spcPts val="0"/>
              </a:spcAft>
              <a:buNone/>
            </a:pPr>
            <a:r>
              <a:rPr lang="en" sz="1000" b="1" dirty="0">
                <a:solidFill>
                  <a:schemeClr val="dk1"/>
                </a:solidFill>
              </a:rPr>
              <a:t> Random Forest is generally used if:</a:t>
            </a:r>
            <a:endParaRPr sz="1000" b="1" dirty="0">
              <a:solidFill>
                <a:schemeClr val="dk1"/>
              </a:solidFill>
            </a:endParaRPr>
          </a:p>
          <a:p>
            <a:pPr marL="457200" lvl="0" indent="-292100" algn="l" rtl="0">
              <a:lnSpc>
                <a:spcPct val="115000"/>
              </a:lnSpc>
              <a:spcBef>
                <a:spcPts val="1200"/>
              </a:spcBef>
              <a:spcAft>
                <a:spcPts val="0"/>
              </a:spcAft>
              <a:buClr>
                <a:schemeClr val="dk1"/>
              </a:buClr>
              <a:buSzPts val="1000"/>
              <a:buChar char="●"/>
            </a:pPr>
            <a:r>
              <a:rPr lang="en" sz="1000" dirty="0">
                <a:solidFill>
                  <a:schemeClr val="dk1"/>
                </a:solidFill>
              </a:rPr>
              <a:t>It is not a time series problem</a:t>
            </a:r>
            <a:endParaRPr sz="1000" dirty="0">
              <a:solidFill>
                <a:schemeClr val="dk1"/>
              </a:solidFill>
            </a:endParaRPr>
          </a:p>
          <a:p>
            <a:pPr marL="457200" lvl="0" indent="-292100" algn="l" rtl="0">
              <a:lnSpc>
                <a:spcPct val="100000"/>
              </a:lnSpc>
              <a:spcBef>
                <a:spcPts val="0"/>
              </a:spcBef>
              <a:spcAft>
                <a:spcPts val="0"/>
              </a:spcAft>
              <a:buClr>
                <a:schemeClr val="dk1"/>
              </a:buClr>
              <a:buSzPts val="1000"/>
              <a:buChar char="●"/>
            </a:pPr>
            <a:r>
              <a:rPr lang="en" sz="1000" dirty="0">
                <a:solidFill>
                  <a:schemeClr val="dk1"/>
                </a:solidFill>
              </a:rPr>
              <a:t>The data has a non-linear trend and extrapolation is not crucial</a:t>
            </a:r>
            <a:endParaRPr sz="1000" dirty="0">
              <a:solidFill>
                <a:schemeClr val="dk1"/>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32932340"/>
              </p:ext>
            </p:extLst>
          </p:nvPr>
        </p:nvGraphicFramePr>
        <p:xfrm>
          <a:off x="7511645" y="4444936"/>
          <a:ext cx="916678" cy="371582"/>
        </p:xfrm>
        <a:graphic>
          <a:graphicData uri="http://schemas.openxmlformats.org/presentationml/2006/ole">
            <mc:AlternateContent xmlns:mc="http://schemas.openxmlformats.org/markup-compatibility/2006">
              <mc:Choice xmlns:v="urn:schemas-microsoft-com:vml" Requires="v">
                <p:oleObj spid="_x0000_s1031" name="Packager Shell Object" showAsIcon="1" r:id="rId5" imgW="1225440" imgH="439560" progId="Package">
                  <p:embed/>
                </p:oleObj>
              </mc:Choice>
              <mc:Fallback>
                <p:oleObj name="Packager Shell Object" showAsIcon="1" r:id="rId5" imgW="1225440" imgH="439560" progId="Package">
                  <p:embed/>
                  <p:pic>
                    <p:nvPicPr>
                      <p:cNvPr id="0" name=""/>
                      <p:cNvPicPr/>
                      <p:nvPr/>
                    </p:nvPicPr>
                    <p:blipFill>
                      <a:blip r:embed="rId6"/>
                      <a:stretch>
                        <a:fillRect/>
                      </a:stretch>
                    </p:blipFill>
                    <p:spPr>
                      <a:xfrm>
                        <a:off x="7511645" y="4444936"/>
                        <a:ext cx="916678" cy="371582"/>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298884" y="0"/>
            <a:ext cx="8520600" cy="49687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a:solidFill>
                  <a:schemeClr val="lt1"/>
                </a:solidFill>
              </a:rPr>
              <a:t>   </a:t>
            </a:r>
            <a:r>
              <a:rPr lang="en" sz="2800" dirty="0">
                <a:solidFill>
                  <a:srgbClr val="000000"/>
                </a:solidFill>
              </a:rPr>
              <a:t>                           Data Visualisation</a:t>
            </a:r>
            <a:endParaRPr sz="2800" dirty="0">
              <a:solidFill>
                <a:srgbClr val="000000"/>
              </a:solidFill>
            </a:endParaRPr>
          </a:p>
        </p:txBody>
      </p:sp>
      <p:sp>
        <p:nvSpPr>
          <p:cNvPr id="112" name="Google Shape;112;p17"/>
          <p:cNvSpPr txBox="1"/>
          <p:nvPr/>
        </p:nvSpPr>
        <p:spPr>
          <a:xfrm>
            <a:off x="5472934" y="2547371"/>
            <a:ext cx="3229214" cy="2285211"/>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Average"/>
              <a:buChar char="●"/>
            </a:pPr>
            <a:r>
              <a:rPr lang="en" sz="1050" dirty="0">
                <a:latin typeface="Average"/>
                <a:ea typeface="Average"/>
                <a:cs typeface="Average"/>
                <a:sym typeface="Average"/>
              </a:rPr>
              <a:t>no balance-(&lt;0),  low balance (1-1000), avg balance (1001-5000). high balance (&gt;5000)</a:t>
            </a:r>
            <a:endParaRPr sz="1050" dirty="0">
              <a:latin typeface="Average"/>
              <a:ea typeface="Average"/>
              <a:cs typeface="Average"/>
              <a:sym typeface="Average"/>
            </a:endParaRPr>
          </a:p>
          <a:p>
            <a:pPr marL="457200" lvl="0" indent="-298450" algn="l" rtl="0">
              <a:spcBef>
                <a:spcPts val="0"/>
              </a:spcBef>
              <a:spcAft>
                <a:spcPts val="0"/>
              </a:spcAft>
              <a:buSzPts val="1100"/>
              <a:buFont typeface="Average"/>
              <a:buChar char="●"/>
            </a:pPr>
            <a:r>
              <a:rPr lang="en" sz="1050" dirty="0">
                <a:latin typeface="Average"/>
                <a:ea typeface="Average"/>
                <a:cs typeface="Average"/>
                <a:sym typeface="Average"/>
              </a:rPr>
              <a:t>Most number of the customers lie in the low balance category.</a:t>
            </a:r>
            <a:endParaRPr sz="1050" dirty="0">
              <a:latin typeface="Average"/>
              <a:ea typeface="Average"/>
              <a:cs typeface="Average"/>
              <a:sym typeface="Average"/>
            </a:endParaRPr>
          </a:p>
          <a:p>
            <a:pPr marL="457200" lvl="0" indent="-298450" algn="l" rtl="0">
              <a:spcBef>
                <a:spcPts val="0"/>
              </a:spcBef>
              <a:spcAft>
                <a:spcPts val="0"/>
              </a:spcAft>
              <a:buSzPts val="1100"/>
              <a:buFont typeface="Average"/>
              <a:buChar char="●"/>
            </a:pPr>
            <a:r>
              <a:rPr lang="en" sz="1050" dirty="0">
                <a:latin typeface="Average"/>
                <a:ea typeface="Average"/>
                <a:cs typeface="Average"/>
                <a:sym typeface="Average"/>
              </a:rPr>
              <a:t>Most number of customers lie in the age group of 29-40 while, least number of customers lie in 60+ age. </a:t>
            </a:r>
            <a:endParaRPr sz="1050" dirty="0">
              <a:latin typeface="Average"/>
              <a:ea typeface="Average"/>
              <a:cs typeface="Average"/>
              <a:sym typeface="Average"/>
            </a:endParaRPr>
          </a:p>
          <a:p>
            <a:pPr marL="457200" lvl="0" indent="-298450" algn="l" rtl="0">
              <a:spcBef>
                <a:spcPts val="0"/>
              </a:spcBef>
              <a:spcAft>
                <a:spcPts val="0"/>
              </a:spcAft>
              <a:buSzPts val="1100"/>
              <a:buFont typeface="Average"/>
              <a:buChar char="●"/>
            </a:pPr>
            <a:r>
              <a:rPr lang="en" sz="1050" dirty="0">
                <a:latin typeface="Average"/>
                <a:ea typeface="Average"/>
                <a:cs typeface="Average"/>
                <a:sym typeface="Average"/>
              </a:rPr>
              <a:t>Through the bar graph, conclusions can be drawn that 60+ age group in the average balance category has best conversion rate of taking term deposit in all balance categories and 29-40 age group in average balance category has the least.</a:t>
            </a:r>
            <a:endParaRPr sz="1050" dirty="0">
              <a:latin typeface="Average"/>
              <a:ea typeface="Average"/>
              <a:cs typeface="Average"/>
              <a:sym typeface="Average"/>
            </a:endParaRPr>
          </a:p>
        </p:txBody>
      </p:sp>
      <p:sp>
        <p:nvSpPr>
          <p:cNvPr id="113" name="Google Shape;113;p17"/>
          <p:cNvSpPr txBox="1"/>
          <p:nvPr/>
        </p:nvSpPr>
        <p:spPr>
          <a:xfrm>
            <a:off x="298884" y="4698394"/>
            <a:ext cx="3962757"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Average"/>
                <a:ea typeface="Average"/>
                <a:cs typeface="Average"/>
                <a:sym typeface="Average"/>
              </a:rPr>
              <a:t>**The complete data visualisation charts are attached here: </a:t>
            </a:r>
            <a:endParaRPr sz="1200" dirty="0">
              <a:latin typeface="Average"/>
              <a:ea typeface="Average"/>
              <a:cs typeface="Average"/>
              <a:sym typeface="Average"/>
            </a:endParaRPr>
          </a:p>
        </p:txBody>
      </p:sp>
      <p:graphicFrame>
        <p:nvGraphicFramePr>
          <p:cNvPr id="114" name="Google Shape;114;p17"/>
          <p:cNvGraphicFramePr/>
          <p:nvPr>
            <p:extLst>
              <p:ext uri="{D42A27DB-BD31-4B8C-83A1-F6EECF244321}">
                <p14:modId xmlns:p14="http://schemas.microsoft.com/office/powerpoint/2010/main" val="2229678405"/>
              </p:ext>
            </p:extLst>
          </p:nvPr>
        </p:nvGraphicFramePr>
        <p:xfrm>
          <a:off x="176300" y="613205"/>
          <a:ext cx="4599150" cy="1315212"/>
        </p:xfrm>
        <a:graphic>
          <a:graphicData uri="http://schemas.openxmlformats.org/drawingml/2006/table">
            <a:tbl>
              <a:tblPr>
                <a:noFill/>
                <a:tableStyleId>{5C21A873-1153-4E6F-8CFA-4C4483166A9B}</a:tableStyleId>
              </a:tblPr>
              <a:tblGrid>
                <a:gridCol w="1905000">
                  <a:extLst>
                    <a:ext uri="{9D8B030D-6E8A-4147-A177-3AD203B41FA5}">
                      <a16:colId xmlns:a16="http://schemas.microsoft.com/office/drawing/2014/main" xmlns="" val="20000"/>
                    </a:ext>
                  </a:extLst>
                </a:gridCol>
                <a:gridCol w="480675">
                  <a:extLst>
                    <a:ext uri="{9D8B030D-6E8A-4147-A177-3AD203B41FA5}">
                      <a16:colId xmlns:a16="http://schemas.microsoft.com/office/drawing/2014/main" xmlns="" val="20001"/>
                    </a:ext>
                  </a:extLst>
                </a:gridCol>
                <a:gridCol w="454250">
                  <a:extLst>
                    <a:ext uri="{9D8B030D-6E8A-4147-A177-3AD203B41FA5}">
                      <a16:colId xmlns:a16="http://schemas.microsoft.com/office/drawing/2014/main" xmlns="" val="20002"/>
                    </a:ext>
                  </a:extLst>
                </a:gridCol>
                <a:gridCol w="948075">
                  <a:extLst>
                    <a:ext uri="{9D8B030D-6E8A-4147-A177-3AD203B41FA5}">
                      <a16:colId xmlns:a16="http://schemas.microsoft.com/office/drawing/2014/main" xmlns="" val="20003"/>
                    </a:ext>
                  </a:extLst>
                </a:gridCol>
                <a:gridCol w="811150">
                  <a:extLst>
                    <a:ext uri="{9D8B030D-6E8A-4147-A177-3AD203B41FA5}">
                      <a16:colId xmlns:a16="http://schemas.microsoft.com/office/drawing/2014/main" xmlns="" val="20004"/>
                    </a:ext>
                  </a:extLst>
                </a:gridCol>
              </a:tblGrid>
              <a:tr h="220003">
                <a:tc>
                  <a:txBody>
                    <a:bodyPr/>
                    <a:lstStyle/>
                    <a:p>
                      <a:pPr marL="0" lvl="0" indent="0" algn="l" rtl="0">
                        <a:lnSpc>
                          <a:spcPct val="115000"/>
                        </a:lnSpc>
                        <a:spcBef>
                          <a:spcPts val="0"/>
                        </a:spcBef>
                        <a:spcAft>
                          <a:spcPts val="0"/>
                        </a:spcAft>
                        <a:buNone/>
                      </a:pPr>
                      <a:r>
                        <a:rPr lang="en" sz="1200" b="1"/>
                        <a:t>Factors</a:t>
                      </a:r>
                      <a:endParaRPr sz="12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3D85C6"/>
                    </a:solidFill>
                  </a:tcPr>
                </a:tc>
                <a:tc>
                  <a:txBody>
                    <a:bodyPr/>
                    <a:lstStyle/>
                    <a:p>
                      <a:pPr marL="0" lvl="0" indent="0" algn="l" rtl="0">
                        <a:lnSpc>
                          <a:spcPct val="115000"/>
                        </a:lnSpc>
                        <a:spcBef>
                          <a:spcPts val="0"/>
                        </a:spcBef>
                        <a:spcAft>
                          <a:spcPts val="0"/>
                        </a:spcAft>
                        <a:buNone/>
                      </a:pPr>
                      <a:r>
                        <a:rPr lang="en" sz="1200" b="1"/>
                        <a:t>Max</a:t>
                      </a:r>
                      <a:endParaRPr sz="12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3D85C6"/>
                    </a:solidFill>
                  </a:tcPr>
                </a:tc>
                <a:tc>
                  <a:txBody>
                    <a:bodyPr/>
                    <a:lstStyle/>
                    <a:p>
                      <a:pPr marL="0" lvl="0" indent="0" algn="l" rtl="0">
                        <a:lnSpc>
                          <a:spcPct val="115000"/>
                        </a:lnSpc>
                        <a:spcBef>
                          <a:spcPts val="0"/>
                        </a:spcBef>
                        <a:spcAft>
                          <a:spcPts val="0"/>
                        </a:spcAft>
                        <a:buNone/>
                      </a:pPr>
                      <a:r>
                        <a:rPr lang="en" sz="1200" b="1"/>
                        <a:t>Min</a:t>
                      </a:r>
                      <a:endParaRPr sz="12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3D85C6"/>
                    </a:solidFill>
                  </a:tcPr>
                </a:tc>
                <a:tc>
                  <a:txBody>
                    <a:bodyPr/>
                    <a:lstStyle/>
                    <a:p>
                      <a:pPr marL="0" lvl="0" indent="0" algn="l" rtl="0">
                        <a:lnSpc>
                          <a:spcPct val="115000"/>
                        </a:lnSpc>
                        <a:spcBef>
                          <a:spcPts val="0"/>
                        </a:spcBef>
                        <a:spcAft>
                          <a:spcPts val="0"/>
                        </a:spcAft>
                        <a:buNone/>
                      </a:pPr>
                      <a:r>
                        <a:rPr lang="en" sz="1200" b="1"/>
                        <a:t>Mean</a:t>
                      </a:r>
                      <a:endParaRPr sz="12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3D85C6"/>
                    </a:solidFill>
                  </a:tcPr>
                </a:tc>
                <a:tc>
                  <a:txBody>
                    <a:bodyPr/>
                    <a:lstStyle/>
                    <a:p>
                      <a:pPr marL="0" lvl="0" indent="0" algn="l" rtl="0">
                        <a:lnSpc>
                          <a:spcPct val="115000"/>
                        </a:lnSpc>
                        <a:spcBef>
                          <a:spcPts val="0"/>
                        </a:spcBef>
                        <a:spcAft>
                          <a:spcPts val="0"/>
                        </a:spcAft>
                        <a:buNone/>
                      </a:pPr>
                      <a:r>
                        <a:rPr lang="en" sz="1200" b="1"/>
                        <a:t>Std. Dev.</a:t>
                      </a:r>
                      <a:endParaRPr sz="12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3D85C6"/>
                    </a:solidFill>
                  </a:tcPr>
                </a:tc>
                <a:extLst>
                  <a:ext uri="{0D108BD9-81ED-4DB2-BD59-A6C34878D82A}">
                    <a16:rowId xmlns:a16="http://schemas.microsoft.com/office/drawing/2014/main" xmlns="" val="10000"/>
                  </a:ext>
                </a:extLst>
              </a:tr>
              <a:tr h="188959">
                <a:tc>
                  <a:txBody>
                    <a:bodyPr/>
                    <a:lstStyle/>
                    <a:p>
                      <a:pPr marL="0" lvl="0" indent="0" algn="l" rtl="0">
                        <a:lnSpc>
                          <a:spcPct val="115000"/>
                        </a:lnSpc>
                        <a:spcBef>
                          <a:spcPts val="0"/>
                        </a:spcBef>
                        <a:spcAft>
                          <a:spcPts val="0"/>
                        </a:spcAft>
                        <a:buNone/>
                      </a:pPr>
                      <a:r>
                        <a:rPr lang="en" sz="1000"/>
                        <a:t>Customer_age</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tc>
                  <a:txBody>
                    <a:bodyPr/>
                    <a:lstStyle/>
                    <a:p>
                      <a:pPr marL="0" lvl="0" indent="0" algn="r" rtl="0">
                        <a:lnSpc>
                          <a:spcPct val="115000"/>
                        </a:lnSpc>
                        <a:spcBef>
                          <a:spcPts val="0"/>
                        </a:spcBef>
                        <a:spcAft>
                          <a:spcPts val="0"/>
                        </a:spcAft>
                        <a:buNone/>
                      </a:pPr>
                      <a:r>
                        <a:rPr lang="en" sz="1000"/>
                        <a:t>93</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tc>
                  <a:txBody>
                    <a:bodyPr/>
                    <a:lstStyle/>
                    <a:p>
                      <a:pPr marL="0" lvl="0" indent="0" algn="r" rtl="0">
                        <a:lnSpc>
                          <a:spcPct val="115000"/>
                        </a:lnSpc>
                        <a:spcBef>
                          <a:spcPts val="0"/>
                        </a:spcBef>
                        <a:spcAft>
                          <a:spcPts val="0"/>
                        </a:spcAft>
                        <a:buNone/>
                      </a:pPr>
                      <a:r>
                        <a:rPr lang="en" sz="1000" dirty="0"/>
                        <a:t>18</a:t>
                      </a:r>
                      <a:endParaRPr sz="1000" dirty="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tc>
                  <a:txBody>
                    <a:bodyPr/>
                    <a:lstStyle/>
                    <a:p>
                      <a:pPr marL="0" lvl="0" indent="0" algn="r" rtl="0">
                        <a:lnSpc>
                          <a:spcPct val="115000"/>
                        </a:lnSpc>
                        <a:spcBef>
                          <a:spcPts val="0"/>
                        </a:spcBef>
                        <a:spcAft>
                          <a:spcPts val="0"/>
                        </a:spcAft>
                        <a:buNone/>
                      </a:pPr>
                      <a:r>
                        <a:rPr lang="en" sz="1000"/>
                        <a:t>40.34928149</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tc>
                  <a:txBody>
                    <a:bodyPr/>
                    <a:lstStyle/>
                    <a:p>
                      <a:pPr marL="0" lvl="0" indent="0" algn="r" rtl="0">
                        <a:lnSpc>
                          <a:spcPct val="115000"/>
                        </a:lnSpc>
                        <a:spcBef>
                          <a:spcPts val="0"/>
                        </a:spcBef>
                        <a:spcAft>
                          <a:spcPts val="0"/>
                        </a:spcAft>
                        <a:buNone/>
                      </a:pPr>
                      <a:r>
                        <a:rPr lang="en" sz="1000"/>
                        <a:t>10.64364931</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extLst>
                  <a:ext uri="{0D108BD9-81ED-4DB2-BD59-A6C34878D82A}">
                    <a16:rowId xmlns:a16="http://schemas.microsoft.com/office/drawing/2014/main" xmlns="" val="10001"/>
                  </a:ext>
                </a:extLst>
              </a:tr>
              <a:tr h="188959">
                <a:tc>
                  <a:txBody>
                    <a:bodyPr/>
                    <a:lstStyle/>
                    <a:p>
                      <a:pPr marL="0" lvl="0" indent="0" algn="l" rtl="0">
                        <a:lnSpc>
                          <a:spcPct val="115000"/>
                        </a:lnSpc>
                        <a:spcBef>
                          <a:spcPts val="0"/>
                        </a:spcBef>
                        <a:spcAft>
                          <a:spcPts val="0"/>
                        </a:spcAft>
                        <a:buNone/>
                      </a:pPr>
                      <a:r>
                        <a:rPr lang="en" sz="1000"/>
                        <a:t>Balance</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tc>
                  <a:txBody>
                    <a:bodyPr/>
                    <a:lstStyle/>
                    <a:p>
                      <a:pPr marL="0" lvl="0" indent="0" algn="r" rtl="0">
                        <a:lnSpc>
                          <a:spcPct val="115000"/>
                        </a:lnSpc>
                        <a:spcBef>
                          <a:spcPts val="0"/>
                        </a:spcBef>
                        <a:spcAft>
                          <a:spcPts val="0"/>
                        </a:spcAft>
                        <a:buNone/>
                      </a:pPr>
                      <a:r>
                        <a:rPr lang="en" sz="1000"/>
                        <a:t>98419</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tc>
                  <a:txBody>
                    <a:bodyPr/>
                    <a:lstStyle/>
                    <a:p>
                      <a:pPr marL="0" lvl="0" indent="0" algn="r" rtl="0">
                        <a:lnSpc>
                          <a:spcPct val="115000"/>
                        </a:lnSpc>
                        <a:spcBef>
                          <a:spcPts val="0"/>
                        </a:spcBef>
                        <a:spcAft>
                          <a:spcPts val="0"/>
                        </a:spcAft>
                        <a:buNone/>
                      </a:pPr>
                      <a:r>
                        <a:rPr lang="en" sz="1000"/>
                        <a:t>-8020</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tc>
                  <a:txBody>
                    <a:bodyPr/>
                    <a:lstStyle/>
                    <a:p>
                      <a:pPr marL="0" lvl="0" indent="0" algn="r" rtl="0">
                        <a:lnSpc>
                          <a:spcPct val="115000"/>
                        </a:lnSpc>
                        <a:spcBef>
                          <a:spcPts val="0"/>
                        </a:spcBef>
                        <a:spcAft>
                          <a:spcPts val="0"/>
                        </a:spcAft>
                        <a:buNone/>
                      </a:pPr>
                      <a:r>
                        <a:rPr lang="en" sz="1000"/>
                        <a:t>1353.686729</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tc>
                  <a:txBody>
                    <a:bodyPr/>
                    <a:lstStyle/>
                    <a:p>
                      <a:pPr marL="0" lvl="0" indent="0" algn="r" rtl="0">
                        <a:lnSpc>
                          <a:spcPct val="115000"/>
                        </a:lnSpc>
                        <a:spcBef>
                          <a:spcPts val="0"/>
                        </a:spcBef>
                        <a:spcAft>
                          <a:spcPts val="0"/>
                        </a:spcAft>
                        <a:buNone/>
                      </a:pPr>
                      <a:r>
                        <a:rPr lang="en" sz="1000" dirty="0"/>
                        <a:t>3008.249068</a:t>
                      </a:r>
                      <a:endParaRPr sz="1000" dirty="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extLst>
                  <a:ext uri="{0D108BD9-81ED-4DB2-BD59-A6C34878D82A}">
                    <a16:rowId xmlns:a16="http://schemas.microsoft.com/office/drawing/2014/main" xmlns="" val="10002"/>
                  </a:ext>
                </a:extLst>
              </a:tr>
              <a:tr h="188959">
                <a:tc>
                  <a:txBody>
                    <a:bodyPr/>
                    <a:lstStyle/>
                    <a:p>
                      <a:pPr marL="0" lvl="0" indent="0" algn="l" rtl="0">
                        <a:lnSpc>
                          <a:spcPct val="115000"/>
                        </a:lnSpc>
                        <a:spcBef>
                          <a:spcPts val="0"/>
                        </a:spcBef>
                        <a:spcAft>
                          <a:spcPts val="0"/>
                        </a:spcAft>
                        <a:buNone/>
                      </a:pPr>
                      <a:r>
                        <a:rPr lang="en" sz="1000"/>
                        <a:t>last_contact_duration</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tc>
                  <a:txBody>
                    <a:bodyPr/>
                    <a:lstStyle/>
                    <a:p>
                      <a:pPr marL="0" lvl="0" indent="0" algn="r" rtl="0">
                        <a:lnSpc>
                          <a:spcPct val="115000"/>
                        </a:lnSpc>
                        <a:spcBef>
                          <a:spcPts val="0"/>
                        </a:spcBef>
                        <a:spcAft>
                          <a:spcPts val="0"/>
                        </a:spcAft>
                        <a:buNone/>
                      </a:pPr>
                      <a:r>
                        <a:rPr lang="en" sz="1000"/>
                        <a:t>1019</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tc>
                  <a:txBody>
                    <a:bodyPr/>
                    <a:lstStyle/>
                    <a:p>
                      <a:pPr marL="0" lvl="0" indent="0" algn="r" rtl="0">
                        <a:lnSpc>
                          <a:spcPct val="115000"/>
                        </a:lnSpc>
                        <a:spcBef>
                          <a:spcPts val="0"/>
                        </a:spcBef>
                        <a:spcAft>
                          <a:spcPts val="0"/>
                        </a:spcAft>
                        <a:buNone/>
                      </a:pPr>
                      <a:r>
                        <a:rPr lang="en" sz="1000"/>
                        <a:t>661</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tc>
                  <a:txBody>
                    <a:bodyPr/>
                    <a:lstStyle/>
                    <a:p>
                      <a:pPr marL="0" lvl="0" indent="0" algn="r" rtl="0">
                        <a:lnSpc>
                          <a:spcPct val="115000"/>
                        </a:lnSpc>
                        <a:spcBef>
                          <a:spcPts val="0"/>
                        </a:spcBef>
                        <a:spcAft>
                          <a:spcPts val="0"/>
                        </a:spcAft>
                        <a:buNone/>
                      </a:pPr>
                      <a:r>
                        <a:rPr lang="en" sz="1000" dirty="0"/>
                        <a:t>854.8549451</a:t>
                      </a:r>
                      <a:endParaRPr sz="1000" dirty="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tc>
                  <a:txBody>
                    <a:bodyPr/>
                    <a:lstStyle/>
                    <a:p>
                      <a:pPr marL="0" lvl="0" indent="0" algn="r" rtl="0">
                        <a:lnSpc>
                          <a:spcPct val="115000"/>
                        </a:lnSpc>
                        <a:spcBef>
                          <a:spcPts val="0"/>
                        </a:spcBef>
                        <a:spcAft>
                          <a:spcPts val="0"/>
                        </a:spcAft>
                        <a:buNone/>
                      </a:pPr>
                      <a:r>
                        <a:rPr lang="en" sz="1000"/>
                        <a:t>74.56699587</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extLst>
                  <a:ext uri="{0D108BD9-81ED-4DB2-BD59-A6C34878D82A}">
                    <a16:rowId xmlns:a16="http://schemas.microsoft.com/office/drawing/2014/main" xmlns="" val="10003"/>
                  </a:ext>
                </a:extLst>
              </a:tr>
              <a:tr h="188959">
                <a:tc>
                  <a:txBody>
                    <a:bodyPr/>
                    <a:lstStyle/>
                    <a:p>
                      <a:pPr marL="0" lvl="0" indent="0" algn="l" rtl="0">
                        <a:lnSpc>
                          <a:spcPct val="115000"/>
                        </a:lnSpc>
                        <a:spcBef>
                          <a:spcPts val="0"/>
                        </a:spcBef>
                        <a:spcAft>
                          <a:spcPts val="0"/>
                        </a:spcAft>
                        <a:buNone/>
                      </a:pPr>
                      <a:r>
                        <a:rPr lang="en" sz="1000"/>
                        <a:t>num_contact_in_campaign</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tc>
                  <a:txBody>
                    <a:bodyPr/>
                    <a:lstStyle/>
                    <a:p>
                      <a:pPr marL="0" lvl="0" indent="0" algn="r" rtl="0">
                        <a:lnSpc>
                          <a:spcPct val="115000"/>
                        </a:lnSpc>
                        <a:spcBef>
                          <a:spcPts val="0"/>
                        </a:spcBef>
                        <a:spcAft>
                          <a:spcPts val="0"/>
                        </a:spcAft>
                        <a:buNone/>
                      </a:pPr>
                      <a:r>
                        <a:rPr lang="en" sz="1000"/>
                        <a:t>63</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tc>
                  <a:txBody>
                    <a:bodyPr/>
                    <a:lstStyle/>
                    <a:p>
                      <a:pPr marL="0" lvl="0" indent="0" algn="r" rtl="0">
                        <a:lnSpc>
                          <a:spcPct val="115000"/>
                        </a:lnSpc>
                        <a:spcBef>
                          <a:spcPts val="0"/>
                        </a:spcBef>
                        <a:spcAft>
                          <a:spcPts val="0"/>
                        </a:spcAft>
                        <a:buNone/>
                      </a:pPr>
                      <a:r>
                        <a:rPr lang="en" sz="1000"/>
                        <a:t>1</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tc>
                  <a:txBody>
                    <a:bodyPr/>
                    <a:lstStyle/>
                    <a:p>
                      <a:pPr marL="0" lvl="0" indent="0" algn="r" rtl="0">
                        <a:lnSpc>
                          <a:spcPct val="115000"/>
                        </a:lnSpc>
                        <a:spcBef>
                          <a:spcPts val="0"/>
                        </a:spcBef>
                        <a:spcAft>
                          <a:spcPts val="0"/>
                        </a:spcAft>
                        <a:buNone/>
                      </a:pPr>
                      <a:r>
                        <a:rPr lang="en" sz="1000" dirty="0"/>
                        <a:t>2.771470837</a:t>
                      </a:r>
                      <a:endParaRPr sz="1000" dirty="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tc>
                  <a:txBody>
                    <a:bodyPr/>
                    <a:lstStyle/>
                    <a:p>
                      <a:pPr marL="0" lvl="0" indent="0" algn="r" rtl="0">
                        <a:lnSpc>
                          <a:spcPct val="115000"/>
                        </a:lnSpc>
                        <a:spcBef>
                          <a:spcPts val="0"/>
                        </a:spcBef>
                        <a:spcAft>
                          <a:spcPts val="0"/>
                        </a:spcAft>
                        <a:buNone/>
                      </a:pPr>
                      <a:r>
                        <a:rPr lang="en" sz="1000"/>
                        <a:t>3.12309517</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extLst>
                  <a:ext uri="{0D108BD9-81ED-4DB2-BD59-A6C34878D82A}">
                    <a16:rowId xmlns:a16="http://schemas.microsoft.com/office/drawing/2014/main" xmlns="" val="10004"/>
                  </a:ext>
                </a:extLst>
              </a:tr>
              <a:tr h="188959">
                <a:tc>
                  <a:txBody>
                    <a:bodyPr/>
                    <a:lstStyle/>
                    <a:p>
                      <a:pPr marL="0" lvl="0" indent="0" algn="l" rtl="0">
                        <a:lnSpc>
                          <a:spcPct val="115000"/>
                        </a:lnSpc>
                        <a:spcBef>
                          <a:spcPts val="0"/>
                        </a:spcBef>
                        <a:spcAft>
                          <a:spcPts val="0"/>
                        </a:spcAft>
                        <a:buNone/>
                      </a:pPr>
                      <a:r>
                        <a:rPr lang="en" sz="1000"/>
                        <a:t>num_contact_in_prev_campaign</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tc>
                  <a:txBody>
                    <a:bodyPr/>
                    <a:lstStyle/>
                    <a:p>
                      <a:pPr marL="0" lvl="0" indent="0" algn="r" rtl="0">
                        <a:lnSpc>
                          <a:spcPct val="115000"/>
                        </a:lnSpc>
                        <a:spcBef>
                          <a:spcPts val="0"/>
                        </a:spcBef>
                        <a:spcAft>
                          <a:spcPts val="0"/>
                        </a:spcAft>
                        <a:buNone/>
                      </a:pPr>
                      <a:r>
                        <a:rPr lang="en" sz="1000"/>
                        <a:t>275</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tc>
                  <a:txBody>
                    <a:bodyPr/>
                    <a:lstStyle/>
                    <a:p>
                      <a:pPr marL="0" lvl="0" indent="0" algn="r" rtl="0">
                        <a:lnSpc>
                          <a:spcPct val="115000"/>
                        </a:lnSpc>
                        <a:spcBef>
                          <a:spcPts val="0"/>
                        </a:spcBef>
                        <a:spcAft>
                          <a:spcPts val="0"/>
                        </a:spcAft>
                        <a:buNone/>
                      </a:pPr>
                      <a:r>
                        <a:rPr lang="en" sz="1000"/>
                        <a:t>0</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tc>
                  <a:txBody>
                    <a:bodyPr/>
                    <a:lstStyle/>
                    <a:p>
                      <a:pPr marL="0" lvl="0" indent="0" algn="r" rtl="0">
                        <a:lnSpc>
                          <a:spcPct val="115000"/>
                        </a:lnSpc>
                        <a:spcBef>
                          <a:spcPts val="0"/>
                        </a:spcBef>
                        <a:spcAft>
                          <a:spcPts val="0"/>
                        </a:spcAft>
                        <a:buNone/>
                      </a:pPr>
                      <a:r>
                        <a:rPr lang="en" sz="1000"/>
                        <a:t>0.5844885883</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tc>
                  <a:txBody>
                    <a:bodyPr/>
                    <a:lstStyle/>
                    <a:p>
                      <a:pPr marL="0" lvl="0" indent="0" algn="r" rtl="0">
                        <a:lnSpc>
                          <a:spcPct val="115000"/>
                        </a:lnSpc>
                        <a:spcBef>
                          <a:spcPts val="0"/>
                        </a:spcBef>
                        <a:spcAft>
                          <a:spcPts val="0"/>
                        </a:spcAft>
                        <a:buNone/>
                      </a:pPr>
                      <a:r>
                        <a:rPr lang="en" sz="1000" dirty="0"/>
                        <a:t>2.633077199</a:t>
                      </a:r>
                      <a:endParaRPr sz="1000" dirty="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FA8DC"/>
                    </a:solidFill>
                  </a:tcPr>
                </a:tc>
                <a:extLst>
                  <a:ext uri="{0D108BD9-81ED-4DB2-BD59-A6C34878D82A}">
                    <a16:rowId xmlns:a16="http://schemas.microsoft.com/office/drawing/2014/main" xmlns="" val="10005"/>
                  </a:ext>
                </a:extLst>
              </a:tr>
            </a:tbl>
          </a:graphicData>
        </a:graphic>
      </p:graphicFrame>
      <p:pic>
        <p:nvPicPr>
          <p:cNvPr id="115" name="Google Shape;115;p17"/>
          <p:cNvPicPr preferRelativeResize="0"/>
          <p:nvPr/>
        </p:nvPicPr>
        <p:blipFill>
          <a:blip r:embed="rId5">
            <a:alphaModFix/>
          </a:blip>
          <a:stretch>
            <a:fillRect/>
          </a:stretch>
        </p:blipFill>
        <p:spPr>
          <a:xfrm>
            <a:off x="5372991" y="417477"/>
            <a:ext cx="2334474" cy="2047201"/>
          </a:xfrm>
          <a:prstGeom prst="rect">
            <a:avLst/>
          </a:prstGeom>
          <a:noFill/>
          <a:ln>
            <a:noFill/>
          </a:ln>
        </p:spPr>
      </p:pic>
      <p:pic>
        <p:nvPicPr>
          <p:cNvPr id="116" name="Google Shape;116;p17"/>
          <p:cNvPicPr preferRelativeResize="0"/>
          <p:nvPr/>
        </p:nvPicPr>
        <p:blipFill>
          <a:blip r:embed="rId6">
            <a:alphaModFix/>
          </a:blip>
          <a:stretch>
            <a:fillRect/>
          </a:stretch>
        </p:blipFill>
        <p:spPr>
          <a:xfrm>
            <a:off x="176300" y="1993874"/>
            <a:ext cx="5196691" cy="2704520"/>
          </a:xfrm>
          <a:prstGeom prst="rect">
            <a:avLst/>
          </a:prstGeom>
          <a:noFill/>
          <a:ln>
            <a:noFill/>
          </a:ln>
        </p:spPr>
      </p:pic>
      <p:graphicFrame>
        <p:nvGraphicFramePr>
          <p:cNvPr id="3" name="Object 2"/>
          <p:cNvGraphicFramePr>
            <a:graphicFrameLocks noChangeAspect="1"/>
          </p:cNvGraphicFramePr>
          <p:nvPr>
            <p:extLst>
              <p:ext uri="{D42A27DB-BD31-4B8C-83A1-F6EECF244321}">
                <p14:modId xmlns:p14="http://schemas.microsoft.com/office/powerpoint/2010/main" val="4086970926"/>
              </p:ext>
            </p:extLst>
          </p:nvPr>
        </p:nvGraphicFramePr>
        <p:xfrm>
          <a:off x="3628571" y="4774747"/>
          <a:ext cx="1618343" cy="374190"/>
        </p:xfrm>
        <a:graphic>
          <a:graphicData uri="http://schemas.openxmlformats.org/presentationml/2006/ole">
            <mc:AlternateContent xmlns:mc="http://schemas.openxmlformats.org/markup-compatibility/2006">
              <mc:Choice xmlns:v="urn:schemas-microsoft-com:vml" Requires="v">
                <p:oleObj spid="_x0000_s2055" name="Packager Shell Object" showAsIcon="1" r:id="rId7" imgW="1902600" imgH="439560" progId="Package">
                  <p:embed/>
                </p:oleObj>
              </mc:Choice>
              <mc:Fallback>
                <p:oleObj name="Packager Shell Object" showAsIcon="1" r:id="rId7" imgW="1902600" imgH="439560" progId="Package">
                  <p:embed/>
                  <p:pic>
                    <p:nvPicPr>
                      <p:cNvPr id="0" name=""/>
                      <p:cNvPicPr/>
                      <p:nvPr/>
                    </p:nvPicPr>
                    <p:blipFill>
                      <a:blip r:embed="rId8"/>
                      <a:stretch>
                        <a:fillRect/>
                      </a:stretch>
                    </p:blipFill>
                    <p:spPr>
                      <a:xfrm>
                        <a:off x="3628571" y="4774747"/>
                        <a:ext cx="1618343" cy="37419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192625" y="240375"/>
            <a:ext cx="812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solidFill>
                  <a:srgbClr val="434343"/>
                </a:solidFill>
              </a:rPr>
              <a:t>Factors that contributed the most in Subscription</a:t>
            </a:r>
            <a:endParaRPr sz="2800">
              <a:solidFill>
                <a:srgbClr val="434343"/>
              </a:solidFill>
            </a:endParaRPr>
          </a:p>
        </p:txBody>
      </p:sp>
      <p:sp>
        <p:nvSpPr>
          <p:cNvPr id="122" name="Google Shape;122;p18"/>
          <p:cNvSpPr txBox="1"/>
          <p:nvPr/>
        </p:nvSpPr>
        <p:spPr>
          <a:xfrm>
            <a:off x="328250" y="759500"/>
            <a:ext cx="719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verage"/>
                <a:ea typeface="Average"/>
                <a:cs typeface="Average"/>
                <a:sym typeface="Average"/>
              </a:rPr>
              <a:t>The importance of a feature is computed as the (normalized) total reduction of the criterion brought by that feature. It is also known as the Gini importance.</a:t>
            </a:r>
            <a:endParaRPr>
              <a:latin typeface="Average"/>
              <a:ea typeface="Average"/>
              <a:cs typeface="Average"/>
              <a:sym typeface="Average"/>
            </a:endParaRPr>
          </a:p>
        </p:txBody>
      </p:sp>
      <p:pic>
        <p:nvPicPr>
          <p:cNvPr id="123" name="Google Shape;123;p18"/>
          <p:cNvPicPr preferRelativeResize="0"/>
          <p:nvPr/>
        </p:nvPicPr>
        <p:blipFill>
          <a:blip r:embed="rId4">
            <a:alphaModFix/>
          </a:blip>
          <a:stretch>
            <a:fillRect/>
          </a:stretch>
        </p:blipFill>
        <p:spPr>
          <a:xfrm>
            <a:off x="311700" y="1692400"/>
            <a:ext cx="3214700" cy="2727200"/>
          </a:xfrm>
          <a:prstGeom prst="rect">
            <a:avLst/>
          </a:prstGeom>
          <a:noFill/>
          <a:ln>
            <a:noFill/>
          </a:ln>
        </p:spPr>
      </p:pic>
      <p:pic>
        <p:nvPicPr>
          <p:cNvPr id="125" name="Google Shape;125;p18"/>
          <p:cNvPicPr preferRelativeResize="0"/>
          <p:nvPr/>
        </p:nvPicPr>
        <p:blipFill>
          <a:blip r:embed="rId5">
            <a:alphaModFix/>
          </a:blip>
          <a:stretch>
            <a:fillRect/>
          </a:stretch>
        </p:blipFill>
        <p:spPr>
          <a:xfrm>
            <a:off x="3374000" y="1511675"/>
            <a:ext cx="5450024" cy="30402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2138</TotalTime>
  <Words>717</Words>
  <Application>Microsoft Office PowerPoint</Application>
  <PresentationFormat>On-screen Show (16:9)</PresentationFormat>
  <Paragraphs>87</Paragraphs>
  <Slides>6</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Arial</vt:lpstr>
      <vt:lpstr>Roboto</vt:lpstr>
      <vt:lpstr>Average</vt:lpstr>
      <vt:lpstr>Oswald</vt:lpstr>
      <vt:lpstr>Slate</vt:lpstr>
      <vt:lpstr>Package</vt:lpstr>
      <vt:lpstr>    EQ 2022</vt:lpstr>
      <vt:lpstr>                                  Understanding the problem </vt:lpstr>
      <vt:lpstr>                             Data Processing and Treatment</vt:lpstr>
      <vt:lpstr>      Methodology    and    Solution Design</vt:lpstr>
      <vt:lpstr>                              Data Visualisation</vt:lpstr>
      <vt:lpstr>Factors that contributed the most in Subscription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EQ 2022</dc:title>
  <cp:lastModifiedBy>Arnab Dutta</cp:lastModifiedBy>
  <cp:revision>9</cp:revision>
  <dcterms:modified xsi:type="dcterms:W3CDTF">2022-04-04T14:04:05Z</dcterms:modified>
</cp:coreProperties>
</file>